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7" r:id="rId4"/>
    <p:sldId id="268" r:id="rId5"/>
    <p:sldId id="265" r:id="rId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uenta Microsoft" initials="CM" lastIdx="5" clrIdx="0">
    <p:extLst>
      <p:ext uri="{19B8F6BF-5375-455C-9EA6-DF929625EA0E}">
        <p15:presenceInfo xmlns:p15="http://schemas.microsoft.com/office/powerpoint/2012/main" userId="07010ff1230407e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9A"/>
    <a:srgbClr val="00A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26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23E56-AC8F-438D-8185-2160F0002201}" type="datetimeFigureOut">
              <a:rPr lang="es-CO" smtClean="0"/>
              <a:t>8/10/2024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33BC5-A88A-4197-BCF1-368A5917749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2184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A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078008"/>
            <a:ext cx="2818765" cy="4209415"/>
          </a:xfrm>
          <a:custGeom>
            <a:avLst/>
            <a:gdLst/>
            <a:ahLst/>
            <a:cxnLst/>
            <a:rect l="l" t="t" r="r" b="b"/>
            <a:pathLst>
              <a:path w="2818765" h="4209415">
                <a:moveTo>
                  <a:pt x="1983054" y="4208991"/>
                </a:moveTo>
                <a:lnTo>
                  <a:pt x="0" y="4208991"/>
                </a:lnTo>
                <a:lnTo>
                  <a:pt x="0" y="0"/>
                </a:lnTo>
                <a:lnTo>
                  <a:pt x="1223050" y="0"/>
                </a:lnTo>
                <a:lnTo>
                  <a:pt x="2818656" y="2762235"/>
                </a:lnTo>
                <a:lnTo>
                  <a:pt x="1983054" y="4208991"/>
                </a:lnTo>
                <a:close/>
              </a:path>
            </a:pathLst>
          </a:custGeom>
          <a:solidFill>
            <a:srgbClr val="004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671665" y="7004493"/>
            <a:ext cx="3038475" cy="2628900"/>
          </a:xfrm>
          <a:custGeom>
            <a:avLst/>
            <a:gdLst/>
            <a:ahLst/>
            <a:cxnLst/>
            <a:rect l="l" t="t" r="r" b="b"/>
            <a:pathLst>
              <a:path w="3038475" h="2628900">
                <a:moveTo>
                  <a:pt x="2278882" y="2628895"/>
                </a:moveTo>
                <a:lnTo>
                  <a:pt x="759592" y="2628895"/>
                </a:lnTo>
                <a:lnTo>
                  <a:pt x="0" y="1314447"/>
                </a:lnTo>
                <a:lnTo>
                  <a:pt x="759592" y="0"/>
                </a:lnTo>
                <a:lnTo>
                  <a:pt x="2278776" y="0"/>
                </a:lnTo>
                <a:lnTo>
                  <a:pt x="3038475" y="1314447"/>
                </a:lnTo>
                <a:lnTo>
                  <a:pt x="2278882" y="2628895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053491" y="8956754"/>
            <a:ext cx="2143125" cy="1330325"/>
          </a:xfrm>
          <a:custGeom>
            <a:avLst/>
            <a:gdLst/>
            <a:ahLst/>
            <a:cxnLst/>
            <a:rect l="l" t="t" r="r" b="b"/>
            <a:pathLst>
              <a:path w="2143125" h="1330325">
                <a:moveTo>
                  <a:pt x="1911461" y="1330245"/>
                </a:moveTo>
                <a:lnTo>
                  <a:pt x="231663" y="1330245"/>
                </a:lnTo>
                <a:lnTo>
                  <a:pt x="0" y="928683"/>
                </a:lnTo>
                <a:lnTo>
                  <a:pt x="535762" y="0"/>
                </a:lnTo>
                <a:lnTo>
                  <a:pt x="1607287" y="0"/>
                </a:lnTo>
                <a:lnTo>
                  <a:pt x="2143124" y="928683"/>
                </a:lnTo>
                <a:lnTo>
                  <a:pt x="1911461" y="1330245"/>
                </a:lnTo>
                <a:close/>
              </a:path>
            </a:pathLst>
          </a:custGeom>
          <a:solidFill>
            <a:srgbClr val="A3E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00367" y="7526195"/>
            <a:ext cx="3257549" cy="17335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78971" y="1916932"/>
            <a:ext cx="11351894" cy="3191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A09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500" b="0" i="0">
                <a:solidFill>
                  <a:srgbClr val="53535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A09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500" b="0" i="0">
                <a:solidFill>
                  <a:srgbClr val="53535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28956" y="2317172"/>
            <a:ext cx="3959225" cy="6343650"/>
          </a:xfrm>
          <a:custGeom>
            <a:avLst/>
            <a:gdLst/>
            <a:ahLst/>
            <a:cxnLst/>
            <a:rect l="l" t="t" r="r" b="b"/>
            <a:pathLst>
              <a:path w="3959225" h="6343650">
                <a:moveTo>
                  <a:pt x="3959043" y="6343649"/>
                </a:moveTo>
                <a:lnTo>
                  <a:pt x="1831089" y="6343649"/>
                </a:lnTo>
                <a:lnTo>
                  <a:pt x="0" y="3171824"/>
                </a:lnTo>
                <a:lnTo>
                  <a:pt x="1831089" y="0"/>
                </a:lnTo>
                <a:lnTo>
                  <a:pt x="3959043" y="0"/>
                </a:lnTo>
                <a:lnTo>
                  <a:pt x="3959043" y="6343649"/>
                </a:lnTo>
                <a:close/>
              </a:path>
            </a:pathLst>
          </a:custGeom>
          <a:solidFill>
            <a:srgbClr val="A3E373">
              <a:alpha val="5372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289164" y="6938483"/>
            <a:ext cx="4972050" cy="3348990"/>
          </a:xfrm>
          <a:custGeom>
            <a:avLst/>
            <a:gdLst/>
            <a:ahLst/>
            <a:cxnLst/>
            <a:rect l="l" t="t" r="r" b="b"/>
            <a:pathLst>
              <a:path w="4972050" h="3348990">
                <a:moveTo>
                  <a:pt x="4281507" y="3348515"/>
                </a:moveTo>
                <a:lnTo>
                  <a:pt x="690503" y="3348515"/>
                </a:lnTo>
                <a:lnTo>
                  <a:pt x="0" y="2152650"/>
                </a:lnTo>
                <a:lnTo>
                  <a:pt x="1242959" y="0"/>
                </a:lnTo>
                <a:lnTo>
                  <a:pt x="3728877" y="0"/>
                </a:lnTo>
                <a:lnTo>
                  <a:pt x="4972011" y="2152650"/>
                </a:lnTo>
                <a:lnTo>
                  <a:pt x="4281507" y="3348515"/>
                </a:lnTo>
                <a:close/>
              </a:path>
            </a:pathLst>
          </a:custGeom>
          <a:solidFill>
            <a:srgbClr val="00A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36341" y="5954854"/>
            <a:ext cx="2266950" cy="1971675"/>
          </a:xfrm>
          <a:custGeom>
            <a:avLst/>
            <a:gdLst/>
            <a:ahLst/>
            <a:cxnLst/>
            <a:rect l="l" t="t" r="r" b="b"/>
            <a:pathLst>
              <a:path w="2266950" h="1971675">
                <a:moveTo>
                  <a:pt x="1700232" y="1971649"/>
                </a:moveTo>
                <a:lnTo>
                  <a:pt x="566717" y="1971649"/>
                </a:lnTo>
                <a:lnTo>
                  <a:pt x="0" y="985824"/>
                </a:lnTo>
                <a:lnTo>
                  <a:pt x="566717" y="0"/>
                </a:lnTo>
                <a:lnTo>
                  <a:pt x="1700152" y="0"/>
                </a:lnTo>
                <a:lnTo>
                  <a:pt x="2266949" y="985824"/>
                </a:lnTo>
                <a:lnTo>
                  <a:pt x="1700232" y="1971649"/>
                </a:lnTo>
                <a:close/>
              </a:path>
            </a:pathLst>
          </a:custGeom>
          <a:solidFill>
            <a:srgbClr val="004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888615" y="373605"/>
            <a:ext cx="3800475" cy="3286125"/>
          </a:xfrm>
          <a:custGeom>
            <a:avLst/>
            <a:gdLst/>
            <a:ahLst/>
            <a:cxnLst/>
            <a:rect l="l" t="t" r="r" b="b"/>
            <a:pathLst>
              <a:path w="3800475" h="3286125">
                <a:moveTo>
                  <a:pt x="2850376" y="3286124"/>
                </a:moveTo>
                <a:lnTo>
                  <a:pt x="950081" y="3286124"/>
                </a:lnTo>
                <a:lnTo>
                  <a:pt x="0" y="1643062"/>
                </a:lnTo>
                <a:lnTo>
                  <a:pt x="950081" y="0"/>
                </a:lnTo>
                <a:lnTo>
                  <a:pt x="2850243" y="0"/>
                </a:lnTo>
                <a:lnTo>
                  <a:pt x="3800457" y="1643062"/>
                </a:lnTo>
                <a:lnTo>
                  <a:pt x="2850376" y="3286124"/>
                </a:lnTo>
                <a:close/>
              </a:path>
            </a:pathLst>
          </a:custGeom>
          <a:solidFill>
            <a:srgbClr val="00A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812025"/>
            <a:ext cx="3419474" cy="18192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500" b="0" i="0">
                <a:solidFill>
                  <a:srgbClr val="53535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887481"/>
            <a:ext cx="12029440" cy="22729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81369" y="2697945"/>
            <a:ext cx="10176510" cy="631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A09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3695700"/>
            <a:ext cx="9880600" cy="306301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6600" dirty="0">
                <a:latin typeface="+mj-lt"/>
              </a:rPr>
              <a:t>6 Habilidades Clave para Trabajar en Equipo</a:t>
            </a:r>
            <a:r>
              <a:rPr lang="es-CO" sz="6600" spc="-145" dirty="0">
                <a:latin typeface="+mj-lt"/>
              </a:rPr>
              <a:t> en QET</a:t>
            </a:r>
            <a:endParaRPr sz="6600" dirty="0">
              <a:latin typeface="+mj-lt"/>
            </a:endParaRPr>
          </a:p>
        </p:txBody>
      </p:sp>
      <p:sp>
        <p:nvSpPr>
          <p:cNvPr id="3" name="object 8">
            <a:extLst>
              <a:ext uri="{FF2B5EF4-FFF2-40B4-BE49-F238E27FC236}">
                <a16:creationId xmlns:a16="http://schemas.microsoft.com/office/drawing/2014/main" id="{43CB88EC-F637-0264-5ED8-AE437CE5C737}"/>
              </a:ext>
            </a:extLst>
          </p:cNvPr>
          <p:cNvSpPr txBox="1"/>
          <p:nvPr/>
        </p:nvSpPr>
        <p:spPr>
          <a:xfrm>
            <a:off x="1447800" y="8877300"/>
            <a:ext cx="8017509" cy="49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lang="es-CO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es-CO" sz="3000" b="1" dirty="0">
                <a:solidFill>
                  <a:srgbClr val="00A09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Contribuimos a tu bienestar”</a:t>
            </a:r>
            <a:endParaRPr sz="3000" b="1" dirty="0">
              <a:solidFill>
                <a:srgbClr val="00A09A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4000999"/>
            <a:ext cx="5932170" cy="6286500"/>
            <a:chOff x="0" y="4000999"/>
            <a:chExt cx="5932170" cy="6286500"/>
          </a:xfrm>
        </p:grpSpPr>
        <p:sp>
          <p:nvSpPr>
            <p:cNvPr id="4" name="object 4"/>
            <p:cNvSpPr/>
            <p:nvPr/>
          </p:nvSpPr>
          <p:spPr>
            <a:xfrm>
              <a:off x="0" y="4786916"/>
              <a:ext cx="3070225" cy="4314825"/>
            </a:xfrm>
            <a:custGeom>
              <a:avLst/>
              <a:gdLst/>
              <a:ahLst/>
              <a:cxnLst/>
              <a:rect l="l" t="t" r="r" b="b"/>
              <a:pathLst>
                <a:path w="3070225" h="4314825">
                  <a:moveTo>
                    <a:pt x="0" y="0"/>
                  </a:moveTo>
                  <a:lnTo>
                    <a:pt x="1824389" y="0"/>
                  </a:lnTo>
                  <a:lnTo>
                    <a:pt x="3069721" y="2157412"/>
                  </a:lnTo>
                  <a:lnTo>
                    <a:pt x="1824389" y="4314824"/>
                  </a:lnTo>
                  <a:lnTo>
                    <a:pt x="0" y="4314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5108" y="7472831"/>
              <a:ext cx="3476625" cy="2814320"/>
            </a:xfrm>
            <a:custGeom>
              <a:avLst/>
              <a:gdLst/>
              <a:ahLst/>
              <a:cxnLst/>
              <a:rect l="l" t="t" r="r" b="b"/>
              <a:pathLst>
                <a:path w="3476625" h="2814320">
                  <a:moveTo>
                    <a:pt x="869125" y="0"/>
                  </a:moveTo>
                  <a:lnTo>
                    <a:pt x="2607499" y="0"/>
                  </a:lnTo>
                  <a:lnTo>
                    <a:pt x="3476624" y="1504924"/>
                  </a:lnTo>
                  <a:lnTo>
                    <a:pt x="2720508" y="2814168"/>
                  </a:lnTo>
                  <a:lnTo>
                    <a:pt x="756222" y="2814168"/>
                  </a:lnTo>
                  <a:lnTo>
                    <a:pt x="0" y="1504924"/>
                  </a:lnTo>
                  <a:lnTo>
                    <a:pt x="869125" y="0"/>
                  </a:lnTo>
                  <a:close/>
                </a:path>
              </a:pathLst>
            </a:custGeom>
            <a:solidFill>
              <a:srgbClr val="A3E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001007"/>
              <a:ext cx="3969385" cy="6286500"/>
            </a:xfrm>
            <a:custGeom>
              <a:avLst/>
              <a:gdLst/>
              <a:ahLst/>
              <a:cxnLst/>
              <a:rect l="l" t="t" r="r" b="b"/>
              <a:pathLst>
                <a:path w="3969385" h="6286500">
                  <a:moveTo>
                    <a:pt x="3069628" y="5258028"/>
                  </a:moveTo>
                  <a:lnTo>
                    <a:pt x="2224316" y="3795979"/>
                  </a:lnTo>
                  <a:lnTo>
                    <a:pt x="533565" y="3795979"/>
                  </a:lnTo>
                  <a:lnTo>
                    <a:pt x="0" y="4718837"/>
                  </a:lnTo>
                  <a:lnTo>
                    <a:pt x="0" y="5797131"/>
                  </a:lnTo>
                  <a:lnTo>
                    <a:pt x="282676" y="6285992"/>
                  </a:lnTo>
                  <a:lnTo>
                    <a:pt x="2475280" y="6285992"/>
                  </a:lnTo>
                  <a:lnTo>
                    <a:pt x="3069628" y="5258028"/>
                  </a:lnTo>
                  <a:close/>
                </a:path>
                <a:path w="3969385" h="6286500">
                  <a:moveTo>
                    <a:pt x="3968915" y="781037"/>
                  </a:moveTo>
                  <a:lnTo>
                    <a:pt x="3518878" y="0"/>
                  </a:lnTo>
                  <a:lnTo>
                    <a:pt x="2618740" y="0"/>
                  </a:lnTo>
                  <a:lnTo>
                    <a:pt x="2168690" y="781037"/>
                  </a:lnTo>
                  <a:lnTo>
                    <a:pt x="2618790" y="1562074"/>
                  </a:lnTo>
                  <a:lnTo>
                    <a:pt x="3518878" y="1562074"/>
                  </a:lnTo>
                  <a:lnTo>
                    <a:pt x="3968915" y="781037"/>
                  </a:lnTo>
                  <a:close/>
                </a:path>
              </a:pathLst>
            </a:custGeom>
            <a:solidFill>
              <a:srgbClr val="00A0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7"/>
          <p:cNvSpPr txBox="1">
            <a:spLocks noGrp="1"/>
          </p:cNvSpPr>
          <p:nvPr>
            <p:ph type="title"/>
          </p:nvPr>
        </p:nvSpPr>
        <p:spPr>
          <a:xfrm>
            <a:off x="1016000" y="887481"/>
            <a:ext cx="13690600" cy="2515075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4000" b="1" dirty="0"/>
              <a:t>Comunicación efectiva</a:t>
            </a:r>
            <a:br>
              <a:rPr lang="es-MX" sz="4000" b="1" dirty="0"/>
            </a:br>
            <a:br>
              <a:rPr lang="es-MX" sz="4000" dirty="0"/>
            </a:br>
            <a:r>
              <a:rPr lang="es-MX" sz="4000" dirty="0"/>
              <a:t>"Hablar claramente y escuchar activamente a los compañeros es esencial para evitar malentendidos."</a:t>
            </a:r>
            <a:endParaRPr sz="4000" dirty="0">
              <a:latin typeface="AvantGarde Bk BT" panose="020B0402020202020204" pitchFamily="34" charset="0"/>
            </a:endParaRPr>
          </a:p>
        </p:txBody>
      </p:sp>
      <p:pic>
        <p:nvPicPr>
          <p:cNvPr id="13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49400" y="7734300"/>
            <a:ext cx="3076574" cy="1638299"/>
          </a:xfrm>
          <a:prstGeom prst="rect">
            <a:avLst/>
          </a:prstGeom>
        </p:spPr>
      </p:pic>
      <p:sp>
        <p:nvSpPr>
          <p:cNvPr id="2" name="object 7">
            <a:extLst>
              <a:ext uri="{FF2B5EF4-FFF2-40B4-BE49-F238E27FC236}">
                <a16:creationId xmlns:a16="http://schemas.microsoft.com/office/drawing/2014/main" id="{BD25527F-5ABD-3F27-936F-0D4DC7FC94F3}"/>
              </a:ext>
            </a:extLst>
          </p:cNvPr>
          <p:cNvSpPr txBox="1">
            <a:spLocks/>
          </p:cNvSpPr>
          <p:nvPr/>
        </p:nvSpPr>
        <p:spPr>
          <a:xfrm>
            <a:off x="4562764" y="4180156"/>
            <a:ext cx="13191836" cy="2515075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MX" sz="4000" b="1" dirty="0"/>
              <a:t>Colaboración</a:t>
            </a:r>
            <a:br>
              <a:rPr lang="es-MX" sz="4000" dirty="0"/>
            </a:br>
            <a:r>
              <a:rPr lang="es-MX" sz="4000" dirty="0"/>
              <a:t>"Aportar ideas, compartir conocimientos y estar dispuesto a ayudar a los demás son clave para el éxito colectivo."</a:t>
            </a:r>
            <a:endParaRPr lang="es-MX" sz="4000" dirty="0">
              <a:latin typeface="AvantGarde Bk BT" panose="020B04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15C98-BA90-2675-4BA2-22CFEF6D1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DF6861C4-C54A-22C6-F022-691E497A7331}"/>
              </a:ext>
            </a:extLst>
          </p:cNvPr>
          <p:cNvGrpSpPr/>
          <p:nvPr/>
        </p:nvGrpSpPr>
        <p:grpSpPr>
          <a:xfrm>
            <a:off x="0" y="4000999"/>
            <a:ext cx="5932170" cy="6286500"/>
            <a:chOff x="0" y="4000999"/>
            <a:chExt cx="5932170" cy="62865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247F3E74-D485-28A9-B102-67272F057A3D}"/>
                </a:ext>
              </a:extLst>
            </p:cNvPr>
            <p:cNvSpPr/>
            <p:nvPr/>
          </p:nvSpPr>
          <p:spPr>
            <a:xfrm>
              <a:off x="0" y="4786916"/>
              <a:ext cx="3070225" cy="4314825"/>
            </a:xfrm>
            <a:custGeom>
              <a:avLst/>
              <a:gdLst/>
              <a:ahLst/>
              <a:cxnLst/>
              <a:rect l="l" t="t" r="r" b="b"/>
              <a:pathLst>
                <a:path w="3070225" h="4314825">
                  <a:moveTo>
                    <a:pt x="0" y="0"/>
                  </a:moveTo>
                  <a:lnTo>
                    <a:pt x="1824389" y="0"/>
                  </a:lnTo>
                  <a:lnTo>
                    <a:pt x="3069721" y="2157412"/>
                  </a:lnTo>
                  <a:lnTo>
                    <a:pt x="1824389" y="4314824"/>
                  </a:lnTo>
                  <a:lnTo>
                    <a:pt x="0" y="4314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4A2B1AB9-7491-5146-ADF8-87F343738A27}"/>
                </a:ext>
              </a:extLst>
            </p:cNvPr>
            <p:cNvSpPr/>
            <p:nvPr/>
          </p:nvSpPr>
          <p:spPr>
            <a:xfrm>
              <a:off x="2455108" y="7472831"/>
              <a:ext cx="3476625" cy="2814320"/>
            </a:xfrm>
            <a:custGeom>
              <a:avLst/>
              <a:gdLst/>
              <a:ahLst/>
              <a:cxnLst/>
              <a:rect l="l" t="t" r="r" b="b"/>
              <a:pathLst>
                <a:path w="3476625" h="2814320">
                  <a:moveTo>
                    <a:pt x="869125" y="0"/>
                  </a:moveTo>
                  <a:lnTo>
                    <a:pt x="2607499" y="0"/>
                  </a:lnTo>
                  <a:lnTo>
                    <a:pt x="3476624" y="1504924"/>
                  </a:lnTo>
                  <a:lnTo>
                    <a:pt x="2720508" y="2814168"/>
                  </a:lnTo>
                  <a:lnTo>
                    <a:pt x="756222" y="2814168"/>
                  </a:lnTo>
                  <a:lnTo>
                    <a:pt x="0" y="1504924"/>
                  </a:lnTo>
                  <a:lnTo>
                    <a:pt x="869125" y="0"/>
                  </a:lnTo>
                  <a:close/>
                </a:path>
              </a:pathLst>
            </a:custGeom>
            <a:solidFill>
              <a:srgbClr val="A3E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C852535D-D38F-46F2-5E8D-7271054B926D}"/>
                </a:ext>
              </a:extLst>
            </p:cNvPr>
            <p:cNvSpPr/>
            <p:nvPr/>
          </p:nvSpPr>
          <p:spPr>
            <a:xfrm>
              <a:off x="0" y="4001007"/>
              <a:ext cx="3969385" cy="6286500"/>
            </a:xfrm>
            <a:custGeom>
              <a:avLst/>
              <a:gdLst/>
              <a:ahLst/>
              <a:cxnLst/>
              <a:rect l="l" t="t" r="r" b="b"/>
              <a:pathLst>
                <a:path w="3969385" h="6286500">
                  <a:moveTo>
                    <a:pt x="3069628" y="5258028"/>
                  </a:moveTo>
                  <a:lnTo>
                    <a:pt x="2224316" y="3795979"/>
                  </a:lnTo>
                  <a:lnTo>
                    <a:pt x="533565" y="3795979"/>
                  </a:lnTo>
                  <a:lnTo>
                    <a:pt x="0" y="4718837"/>
                  </a:lnTo>
                  <a:lnTo>
                    <a:pt x="0" y="5797131"/>
                  </a:lnTo>
                  <a:lnTo>
                    <a:pt x="282676" y="6285992"/>
                  </a:lnTo>
                  <a:lnTo>
                    <a:pt x="2475280" y="6285992"/>
                  </a:lnTo>
                  <a:lnTo>
                    <a:pt x="3069628" y="5258028"/>
                  </a:lnTo>
                  <a:close/>
                </a:path>
                <a:path w="3969385" h="6286500">
                  <a:moveTo>
                    <a:pt x="3968915" y="781037"/>
                  </a:moveTo>
                  <a:lnTo>
                    <a:pt x="3518878" y="0"/>
                  </a:lnTo>
                  <a:lnTo>
                    <a:pt x="2618740" y="0"/>
                  </a:lnTo>
                  <a:lnTo>
                    <a:pt x="2168690" y="781037"/>
                  </a:lnTo>
                  <a:lnTo>
                    <a:pt x="2618790" y="1562074"/>
                  </a:lnTo>
                  <a:lnTo>
                    <a:pt x="3518878" y="1562074"/>
                  </a:lnTo>
                  <a:lnTo>
                    <a:pt x="3968915" y="781037"/>
                  </a:lnTo>
                  <a:close/>
                </a:path>
              </a:pathLst>
            </a:custGeom>
            <a:solidFill>
              <a:srgbClr val="00A0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7">
            <a:extLst>
              <a:ext uri="{FF2B5EF4-FFF2-40B4-BE49-F238E27FC236}">
                <a16:creationId xmlns:a16="http://schemas.microsoft.com/office/drawing/2014/main" id="{ACD1957A-5E55-A610-0018-2AC8BC961B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6000" y="887481"/>
            <a:ext cx="13690600" cy="2515075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4000" b="1" dirty="0"/>
              <a:t>Empatía</a:t>
            </a:r>
            <a:br>
              <a:rPr lang="es-MX" sz="4000" dirty="0"/>
            </a:br>
            <a:r>
              <a:rPr lang="es-MX" sz="4000" dirty="0"/>
              <a:t>"Entender las emociones y puntos de vista de los compañeros permite resolver conflictos y fortalecer el equipo."</a:t>
            </a:r>
            <a:endParaRPr sz="4000" dirty="0">
              <a:latin typeface="AvantGarde Bk BT" panose="020B0402020202020204" pitchFamily="34" charset="0"/>
            </a:endParaRPr>
          </a:p>
        </p:txBody>
      </p:sp>
      <p:pic>
        <p:nvPicPr>
          <p:cNvPr id="13" name="object 9">
            <a:extLst>
              <a:ext uri="{FF2B5EF4-FFF2-40B4-BE49-F238E27FC236}">
                <a16:creationId xmlns:a16="http://schemas.microsoft.com/office/drawing/2014/main" id="{5B66EE4F-A475-B437-0260-101E0223AC1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49400" y="7734300"/>
            <a:ext cx="3076574" cy="1638299"/>
          </a:xfrm>
          <a:prstGeom prst="rect">
            <a:avLst/>
          </a:prstGeom>
        </p:spPr>
      </p:pic>
      <p:sp>
        <p:nvSpPr>
          <p:cNvPr id="2" name="object 7">
            <a:extLst>
              <a:ext uri="{FF2B5EF4-FFF2-40B4-BE49-F238E27FC236}">
                <a16:creationId xmlns:a16="http://schemas.microsoft.com/office/drawing/2014/main" id="{FAD92BE0-388D-7595-B9A6-012E8CE4EBA4}"/>
              </a:ext>
            </a:extLst>
          </p:cNvPr>
          <p:cNvSpPr txBox="1">
            <a:spLocks/>
          </p:cNvSpPr>
          <p:nvPr/>
        </p:nvSpPr>
        <p:spPr>
          <a:xfrm>
            <a:off x="4419600" y="4049422"/>
            <a:ext cx="13191836" cy="1899522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MX" sz="4000" b="1" dirty="0"/>
              <a:t>Adaptabilidad</a:t>
            </a:r>
            <a:br>
              <a:rPr lang="es-MX" sz="4000" dirty="0"/>
            </a:br>
            <a:r>
              <a:rPr lang="es-MX" sz="4000" dirty="0"/>
              <a:t>"Saber ajustarse a diferentes roles y situaciones es fundamental cuando se trabaja con personas diversas."</a:t>
            </a:r>
            <a:endParaRPr lang="es-MX" sz="4000" dirty="0">
              <a:latin typeface="AvantGarde Bk BT" panose="020B04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9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02D6-369A-B7DF-29CA-A5AEC6075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0E457A8-CAC6-E47E-0708-EF3E47C92C09}"/>
              </a:ext>
            </a:extLst>
          </p:cNvPr>
          <p:cNvGrpSpPr/>
          <p:nvPr/>
        </p:nvGrpSpPr>
        <p:grpSpPr>
          <a:xfrm>
            <a:off x="0" y="4000999"/>
            <a:ext cx="5932170" cy="6286500"/>
            <a:chOff x="0" y="4000999"/>
            <a:chExt cx="5932170" cy="62865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2D0B2E0-CEAC-679A-8948-CB017FACCE74}"/>
                </a:ext>
              </a:extLst>
            </p:cNvPr>
            <p:cNvSpPr/>
            <p:nvPr/>
          </p:nvSpPr>
          <p:spPr>
            <a:xfrm>
              <a:off x="0" y="4786916"/>
              <a:ext cx="3070225" cy="4314825"/>
            </a:xfrm>
            <a:custGeom>
              <a:avLst/>
              <a:gdLst/>
              <a:ahLst/>
              <a:cxnLst/>
              <a:rect l="l" t="t" r="r" b="b"/>
              <a:pathLst>
                <a:path w="3070225" h="4314825">
                  <a:moveTo>
                    <a:pt x="0" y="0"/>
                  </a:moveTo>
                  <a:lnTo>
                    <a:pt x="1824389" y="0"/>
                  </a:lnTo>
                  <a:lnTo>
                    <a:pt x="3069721" y="2157412"/>
                  </a:lnTo>
                  <a:lnTo>
                    <a:pt x="1824389" y="4314824"/>
                  </a:lnTo>
                  <a:lnTo>
                    <a:pt x="0" y="4314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5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D42C14E5-83A3-9D31-2C8C-62B78E4BB4EF}"/>
                </a:ext>
              </a:extLst>
            </p:cNvPr>
            <p:cNvSpPr/>
            <p:nvPr/>
          </p:nvSpPr>
          <p:spPr>
            <a:xfrm>
              <a:off x="2455108" y="7472831"/>
              <a:ext cx="3476625" cy="2814320"/>
            </a:xfrm>
            <a:custGeom>
              <a:avLst/>
              <a:gdLst/>
              <a:ahLst/>
              <a:cxnLst/>
              <a:rect l="l" t="t" r="r" b="b"/>
              <a:pathLst>
                <a:path w="3476625" h="2814320">
                  <a:moveTo>
                    <a:pt x="869125" y="0"/>
                  </a:moveTo>
                  <a:lnTo>
                    <a:pt x="2607499" y="0"/>
                  </a:lnTo>
                  <a:lnTo>
                    <a:pt x="3476624" y="1504924"/>
                  </a:lnTo>
                  <a:lnTo>
                    <a:pt x="2720508" y="2814168"/>
                  </a:lnTo>
                  <a:lnTo>
                    <a:pt x="756222" y="2814168"/>
                  </a:lnTo>
                  <a:lnTo>
                    <a:pt x="0" y="1504924"/>
                  </a:lnTo>
                  <a:lnTo>
                    <a:pt x="869125" y="0"/>
                  </a:lnTo>
                  <a:close/>
                </a:path>
              </a:pathLst>
            </a:custGeom>
            <a:solidFill>
              <a:srgbClr val="A3E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156D7BA7-439A-F7CA-93E4-15B4EA763712}"/>
                </a:ext>
              </a:extLst>
            </p:cNvPr>
            <p:cNvSpPr/>
            <p:nvPr/>
          </p:nvSpPr>
          <p:spPr>
            <a:xfrm>
              <a:off x="0" y="4001007"/>
              <a:ext cx="3969385" cy="6286500"/>
            </a:xfrm>
            <a:custGeom>
              <a:avLst/>
              <a:gdLst/>
              <a:ahLst/>
              <a:cxnLst/>
              <a:rect l="l" t="t" r="r" b="b"/>
              <a:pathLst>
                <a:path w="3969385" h="6286500">
                  <a:moveTo>
                    <a:pt x="3069628" y="5258028"/>
                  </a:moveTo>
                  <a:lnTo>
                    <a:pt x="2224316" y="3795979"/>
                  </a:lnTo>
                  <a:lnTo>
                    <a:pt x="533565" y="3795979"/>
                  </a:lnTo>
                  <a:lnTo>
                    <a:pt x="0" y="4718837"/>
                  </a:lnTo>
                  <a:lnTo>
                    <a:pt x="0" y="5797131"/>
                  </a:lnTo>
                  <a:lnTo>
                    <a:pt x="282676" y="6285992"/>
                  </a:lnTo>
                  <a:lnTo>
                    <a:pt x="2475280" y="6285992"/>
                  </a:lnTo>
                  <a:lnTo>
                    <a:pt x="3069628" y="5258028"/>
                  </a:lnTo>
                  <a:close/>
                </a:path>
                <a:path w="3969385" h="6286500">
                  <a:moveTo>
                    <a:pt x="3968915" y="781037"/>
                  </a:moveTo>
                  <a:lnTo>
                    <a:pt x="3518878" y="0"/>
                  </a:lnTo>
                  <a:lnTo>
                    <a:pt x="2618740" y="0"/>
                  </a:lnTo>
                  <a:lnTo>
                    <a:pt x="2168690" y="781037"/>
                  </a:lnTo>
                  <a:lnTo>
                    <a:pt x="2618790" y="1562074"/>
                  </a:lnTo>
                  <a:lnTo>
                    <a:pt x="3518878" y="1562074"/>
                  </a:lnTo>
                  <a:lnTo>
                    <a:pt x="3968915" y="781037"/>
                  </a:lnTo>
                  <a:close/>
                </a:path>
              </a:pathLst>
            </a:custGeom>
            <a:solidFill>
              <a:srgbClr val="00A0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7">
            <a:extLst>
              <a:ext uri="{FF2B5EF4-FFF2-40B4-BE49-F238E27FC236}">
                <a16:creationId xmlns:a16="http://schemas.microsoft.com/office/drawing/2014/main" id="{9CE97CC6-06A8-DAB7-378E-927CE22D68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6000" y="887481"/>
            <a:ext cx="13690600" cy="1899522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4000" b="1" dirty="0"/>
              <a:t>Responsabilidad</a:t>
            </a:r>
            <a:br>
              <a:rPr lang="es-MX" sz="4000" dirty="0"/>
            </a:br>
            <a:r>
              <a:rPr lang="es-MX" sz="4000" dirty="0"/>
              <a:t>"Cumplir con tus tareas y compromisos garantiza que el equipo confíe en ti."</a:t>
            </a:r>
            <a:endParaRPr sz="4000" dirty="0">
              <a:latin typeface="AvantGarde Bk BT" panose="020B0402020202020204" pitchFamily="34" charset="0"/>
            </a:endParaRPr>
          </a:p>
        </p:txBody>
      </p:sp>
      <p:pic>
        <p:nvPicPr>
          <p:cNvPr id="13" name="object 9">
            <a:extLst>
              <a:ext uri="{FF2B5EF4-FFF2-40B4-BE49-F238E27FC236}">
                <a16:creationId xmlns:a16="http://schemas.microsoft.com/office/drawing/2014/main" id="{C3F6E281-06CC-28CE-EF3B-B4777EFFCEB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49400" y="7734300"/>
            <a:ext cx="3076574" cy="1638299"/>
          </a:xfrm>
          <a:prstGeom prst="rect">
            <a:avLst/>
          </a:prstGeom>
        </p:spPr>
      </p:pic>
      <p:sp>
        <p:nvSpPr>
          <p:cNvPr id="2" name="object 7">
            <a:extLst>
              <a:ext uri="{FF2B5EF4-FFF2-40B4-BE49-F238E27FC236}">
                <a16:creationId xmlns:a16="http://schemas.microsoft.com/office/drawing/2014/main" id="{813C2E98-FA35-6072-13BF-B7E75BAE48FB}"/>
              </a:ext>
            </a:extLst>
          </p:cNvPr>
          <p:cNvSpPr txBox="1">
            <a:spLocks/>
          </p:cNvSpPr>
          <p:nvPr/>
        </p:nvSpPr>
        <p:spPr>
          <a:xfrm>
            <a:off x="4419600" y="4049422"/>
            <a:ext cx="13191836" cy="1899522"/>
          </a:xfrm>
          <a:prstGeom prst="rect">
            <a:avLst/>
          </a:prstGeom>
        </p:spPr>
        <p:txBody>
          <a:bodyPr vert="horz" wrap="square" lIns="0" tIns="52351" rIns="0" bIns="0" rtlCol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r>
              <a:rPr lang="es-MX" sz="4000" b="1" dirty="0"/>
              <a:t>Resolución de conflictos</a:t>
            </a:r>
            <a:br>
              <a:rPr lang="es-MX" sz="4000" dirty="0"/>
            </a:br>
            <a:r>
              <a:rPr lang="es-MX" sz="4000" dirty="0"/>
              <a:t>"Manejar desacuerdos de manera constructiva ayuda a mantener un ambiente de trabajo positivo."</a:t>
            </a:r>
          </a:p>
        </p:txBody>
      </p:sp>
    </p:spTree>
    <p:extLst>
      <p:ext uri="{BB962C8B-B14F-4D97-AF65-F5344CB8AC3E}">
        <p14:creationId xmlns:p14="http://schemas.microsoft.com/office/powerpoint/2010/main" val="224098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A09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7675453" y="8892093"/>
            <a:ext cx="5181600" cy="3951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6185" marR="5080" indent="-1214120">
              <a:lnSpc>
                <a:spcPct val="115100"/>
              </a:lnSpc>
              <a:spcBef>
                <a:spcPts val="100"/>
              </a:spcBef>
            </a:pPr>
            <a:r>
              <a:rPr lang="es-CO" sz="2400" i="1" spc="-6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/>
                <a:cs typeface="Verdana"/>
              </a:rPr>
              <a:t>. </a:t>
            </a:r>
            <a:endParaRPr lang="es-CO" sz="2400" i="1" dirty="0">
              <a:solidFill>
                <a:schemeClr val="tx1">
                  <a:lumMod val="65000"/>
                  <a:lumOff val="35000"/>
                </a:schemeClr>
              </a:solidFill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69752" y="7881970"/>
            <a:ext cx="2590799" cy="137159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87450" y="3101045"/>
            <a:ext cx="5232400" cy="2490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z="8050" b="1" spc="250" dirty="0">
                <a:solidFill>
                  <a:srgbClr val="00A09E"/>
                </a:solidFill>
                <a:latin typeface="AvantGarde Bk BT" panose="020B0402020202020204" pitchFamily="34" charset="0"/>
                <a:cs typeface="Trebuchet MS"/>
              </a:rPr>
              <a:t>Índice de contenido</a:t>
            </a:r>
            <a:endParaRPr lang="es-CO" sz="8050" b="1" dirty="0">
              <a:solidFill>
                <a:srgbClr val="00A09E"/>
              </a:solidFill>
              <a:latin typeface="AvantGarde Bk BT" panose="020B0402020202020204" pitchFamily="34" charset="0"/>
              <a:cs typeface="Trebuchet MS"/>
            </a:endParaRPr>
          </a:p>
        </p:txBody>
      </p:sp>
      <p:sp>
        <p:nvSpPr>
          <p:cNvPr id="14" name="object 3"/>
          <p:cNvSpPr txBox="1">
            <a:spLocks/>
          </p:cNvSpPr>
          <p:nvPr/>
        </p:nvSpPr>
        <p:spPr>
          <a:xfrm>
            <a:off x="2668973" y="1694966"/>
            <a:ext cx="14097000" cy="621817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>
            <a:lvl1pPr>
              <a:defRPr sz="8500" b="0" i="0">
                <a:solidFill>
                  <a:srgbClr val="535353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2520950" marR="5080" indent="-2508885" algn="ctr">
              <a:lnSpc>
                <a:spcPts val="12450"/>
              </a:lnSpc>
              <a:spcBef>
                <a:spcPts val="340"/>
              </a:spcBef>
            </a:pPr>
            <a:r>
              <a:rPr lang="es-CO" sz="5400" b="1" spc="70" dirty="0">
                <a:solidFill>
                  <a:schemeClr val="bg1"/>
                </a:solidFill>
                <a:latin typeface="AvantGarde Bk BT" panose="020B0402020202020204" pitchFamily="34" charset="0"/>
              </a:rPr>
              <a:t>“</a:t>
            </a:r>
            <a:r>
              <a:rPr lang="es-MX" sz="5400" dirty="0">
                <a:solidFill>
                  <a:schemeClr val="bg1"/>
                </a:solidFill>
              </a:rPr>
              <a:t>Un equipo fuerte es más que la suma de sus </a:t>
            </a:r>
            <a:r>
              <a:rPr lang="es-MX" sz="5400" dirty="0" err="1">
                <a:solidFill>
                  <a:schemeClr val="bg1"/>
                </a:solidFill>
              </a:rPr>
              <a:t>partes.Trabaja</a:t>
            </a:r>
            <a:r>
              <a:rPr lang="es-MX" sz="5400" dirty="0">
                <a:solidFill>
                  <a:schemeClr val="bg1"/>
                </a:solidFill>
              </a:rPr>
              <a:t> estas habilidades y serás un mejor compañero de equipo</a:t>
            </a:r>
            <a:r>
              <a:rPr lang="es-CO" sz="5400" b="1" spc="70" dirty="0">
                <a:solidFill>
                  <a:srgbClr val="FFFFFF"/>
                </a:solidFill>
                <a:latin typeface="AvantGarde Bk BT" panose="020B0402020202020204" pitchFamily="34" charset="0"/>
              </a:rPr>
              <a:t>”</a:t>
            </a:r>
            <a:endParaRPr lang="es-CO" sz="5400" b="1" dirty="0">
              <a:latin typeface="AvantGarde Bk BT" panose="020B0402020202020204" pitchFamily="34" charset="0"/>
            </a:endParaRPr>
          </a:p>
        </p:txBody>
      </p:sp>
      <p:sp>
        <p:nvSpPr>
          <p:cNvPr id="17" name="object 4"/>
          <p:cNvSpPr/>
          <p:nvPr/>
        </p:nvSpPr>
        <p:spPr>
          <a:xfrm>
            <a:off x="0" y="6516613"/>
            <a:ext cx="2682828" cy="3770387"/>
          </a:xfrm>
          <a:custGeom>
            <a:avLst/>
            <a:gdLst/>
            <a:ahLst/>
            <a:cxnLst/>
            <a:rect l="l" t="t" r="r" b="b"/>
            <a:pathLst>
              <a:path w="3070225" h="4314825">
                <a:moveTo>
                  <a:pt x="0" y="0"/>
                </a:moveTo>
                <a:lnTo>
                  <a:pt x="1824389" y="0"/>
                </a:lnTo>
                <a:lnTo>
                  <a:pt x="3069721" y="2157412"/>
                </a:lnTo>
                <a:lnTo>
                  <a:pt x="1824389" y="4314824"/>
                </a:lnTo>
                <a:lnTo>
                  <a:pt x="0" y="4314824"/>
                </a:lnTo>
                <a:lnTo>
                  <a:pt x="0" y="0"/>
                </a:lnTo>
                <a:close/>
              </a:path>
            </a:pathLst>
          </a:custGeom>
          <a:solidFill>
            <a:srgbClr val="0045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5"/>
          <p:cNvSpPr/>
          <p:nvPr/>
        </p:nvSpPr>
        <p:spPr>
          <a:xfrm>
            <a:off x="2976552" y="7881970"/>
            <a:ext cx="3037949" cy="2459212"/>
          </a:xfrm>
          <a:custGeom>
            <a:avLst/>
            <a:gdLst/>
            <a:ahLst/>
            <a:cxnLst/>
            <a:rect l="l" t="t" r="r" b="b"/>
            <a:pathLst>
              <a:path w="3476625" h="2814320">
                <a:moveTo>
                  <a:pt x="869125" y="0"/>
                </a:moveTo>
                <a:lnTo>
                  <a:pt x="2607499" y="0"/>
                </a:lnTo>
                <a:lnTo>
                  <a:pt x="3476624" y="1504924"/>
                </a:lnTo>
                <a:lnTo>
                  <a:pt x="2720508" y="2814168"/>
                </a:lnTo>
                <a:lnTo>
                  <a:pt x="756222" y="2814168"/>
                </a:lnTo>
                <a:lnTo>
                  <a:pt x="0" y="1504924"/>
                </a:lnTo>
                <a:lnTo>
                  <a:pt x="869125" y="0"/>
                </a:lnTo>
                <a:close/>
              </a:path>
            </a:pathLst>
          </a:custGeom>
          <a:solidFill>
            <a:srgbClr val="A3E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5"/>
          <p:cNvSpPr/>
          <p:nvPr/>
        </p:nvSpPr>
        <p:spPr>
          <a:xfrm>
            <a:off x="1027449" y="8567769"/>
            <a:ext cx="3037949" cy="2459212"/>
          </a:xfrm>
          <a:custGeom>
            <a:avLst/>
            <a:gdLst/>
            <a:ahLst/>
            <a:cxnLst/>
            <a:rect l="l" t="t" r="r" b="b"/>
            <a:pathLst>
              <a:path w="3476625" h="2814320">
                <a:moveTo>
                  <a:pt x="869125" y="0"/>
                </a:moveTo>
                <a:lnTo>
                  <a:pt x="2607499" y="0"/>
                </a:lnTo>
                <a:lnTo>
                  <a:pt x="3476624" y="1504924"/>
                </a:lnTo>
                <a:lnTo>
                  <a:pt x="2720508" y="2814168"/>
                </a:lnTo>
                <a:lnTo>
                  <a:pt x="756222" y="2814168"/>
                </a:lnTo>
                <a:lnTo>
                  <a:pt x="0" y="1504924"/>
                </a:lnTo>
                <a:lnTo>
                  <a:pt x="869125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9081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AvantGarde Md BT"/>
        <a:ea typeface=""/>
        <a:cs typeface=""/>
      </a:majorFont>
      <a:minorFont>
        <a:latin typeface="AvantGarde Bk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161</Words>
  <Application>Microsoft Office PowerPoint</Application>
  <PresentationFormat>Personalizado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AvantGarde Bk BT</vt:lpstr>
      <vt:lpstr>Calibri</vt:lpstr>
      <vt:lpstr>Segoe UI</vt:lpstr>
      <vt:lpstr>Trebuchet MS</vt:lpstr>
      <vt:lpstr>Verdana</vt:lpstr>
      <vt:lpstr>Office Theme</vt:lpstr>
      <vt:lpstr>6 Habilidades Clave para Trabajar en Equipo en QET</vt:lpstr>
      <vt:lpstr>Comunicación efectiva  "Hablar claramente y escuchar activamente a los compañeros es esencial para evitar malentendidos."</vt:lpstr>
      <vt:lpstr>Empatía "Entender las emociones y puntos de vista de los compañeros permite resolver conflictos y fortalecer el equipo."</vt:lpstr>
      <vt:lpstr>Responsabilidad "Cumplir con tus tareas y compromisos garantiza que el equipo confíe en ti."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Trayectoria MEGA</dc:title>
  <dc:creator>Comunicaciones</dc:creator>
  <cp:keywords>DAFUkX_EHZo,BAEAp0R9zDs</cp:keywords>
  <cp:lastModifiedBy>Comunicaciones QET</cp:lastModifiedBy>
  <cp:revision>18</cp:revision>
  <dcterms:created xsi:type="dcterms:W3CDTF">2022-12-12T19:00:47Z</dcterms:created>
  <dcterms:modified xsi:type="dcterms:W3CDTF">2024-10-08T16:05:38Z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2022-12-12T00:00:00Z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2022-12-12T00:00:00Z</vt:filetime>
  </property>
</Properties>
</file>