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258" r:id="rId4"/>
    <p:sldId id="276" r:id="rId5"/>
    <p:sldId id="272" r:id="rId6"/>
    <p:sldId id="277" r:id="rId7"/>
    <p:sldId id="260" r:id="rId8"/>
    <p:sldId id="267" r:id="rId9"/>
    <p:sldId id="283" r:id="rId10"/>
    <p:sldId id="278" r:id="rId11"/>
    <p:sldId id="268" r:id="rId12"/>
    <p:sldId id="279" r:id="rId13"/>
    <p:sldId id="271" r:id="rId14"/>
    <p:sldId id="269" r:id="rId15"/>
    <p:sldId id="292" r:id="rId16"/>
    <p:sldId id="303" r:id="rId17"/>
    <p:sldId id="304" r:id="rId18"/>
    <p:sldId id="305" r:id="rId19"/>
    <p:sldId id="280" r:id="rId20"/>
    <p:sldId id="293" r:id="rId21"/>
    <p:sldId id="294" r:id="rId22"/>
    <p:sldId id="295" r:id="rId23"/>
    <p:sldId id="296" r:id="rId24"/>
    <p:sldId id="297" r:id="rId25"/>
    <p:sldId id="270" r:id="rId26"/>
    <p:sldId id="263" r:id="rId27"/>
    <p:sldId id="274" r:id="rId28"/>
    <p:sldId id="275" r:id="rId29"/>
    <p:sldId id="281" r:id="rId30"/>
    <p:sldId id="282" r:id="rId31"/>
    <p:sldId id="298" r:id="rId32"/>
    <p:sldId id="299" r:id="rId33"/>
    <p:sldId id="300" r:id="rId34"/>
    <p:sldId id="301" r:id="rId35"/>
    <p:sldId id="306" r:id="rId36"/>
    <p:sldId id="302" r:id="rId37"/>
    <p:sldId id="307" r:id="rId38"/>
    <p:sldId id="308" r:id="rId39"/>
    <p:sldId id="309" r:id="rId40"/>
    <p:sldId id="310" r:id="rId41"/>
    <p:sldId id="311" r:id="rId42"/>
    <p:sldId id="312" r:id="rId43"/>
    <p:sldId id="313" r:id="rId44"/>
    <p:sldId id="314" r:id="rId45"/>
    <p:sldId id="315" r:id="rId46"/>
    <p:sldId id="266" r:id="rId47"/>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enta Microsoft" initials="CM" lastIdx="5" clrIdx="0">
    <p:extLst>
      <p:ext uri="{19B8F6BF-5375-455C-9EA6-DF929625EA0E}">
        <p15:presenceInfo xmlns:p15="http://schemas.microsoft.com/office/powerpoint/2012/main" userId="07010ff1230407e3" providerId="Windows Live"/>
      </p:ext>
    </p:extLst>
  </p:cmAuthor>
  <p:cmAuthor id="2" name="Seg. Laboral" initials="SL" lastIdx="2" clrIdx="1">
    <p:extLst>
      <p:ext uri="{19B8F6BF-5375-455C-9EA6-DF929625EA0E}">
        <p15:presenceInfo xmlns:p15="http://schemas.microsoft.com/office/powerpoint/2012/main" userId="S-1-5-21-372817290-3161963292-1364787062-16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9E"/>
    <a:srgbClr val="00A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5126" autoAdjust="0"/>
  </p:normalViewPr>
  <p:slideViewPr>
    <p:cSldViewPr>
      <p:cViewPr varScale="1">
        <p:scale>
          <a:sx n="56" d="100"/>
          <a:sy n="56" d="100"/>
        </p:scale>
        <p:origin x="258"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14T15:52:19.069" idx="4">
    <p:pos x="11520" y="1609"/>
    <p:text>Añada imágenes para apoyar el tema tratado en las diapositivas.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A8C23E56-AC8F-438D-8185-2160F0002201}" type="datetimeFigureOut">
              <a:rPr lang="es-CO" smtClean="0"/>
              <a:t>21/08/2024</a:t>
            </a:fld>
            <a:endParaRPr lang="es-CO"/>
          </a:p>
        </p:txBody>
      </p:sp>
      <p:sp>
        <p:nvSpPr>
          <p:cNvPr id="4" name="Marcador de imagen de diapositiva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50E33BC5-A88A-4197-BCF1-368A5917749F}" type="slidenum">
              <a:rPr lang="es-CO" smtClean="0"/>
              <a:t>‹Nº›</a:t>
            </a:fld>
            <a:endParaRPr lang="es-CO"/>
          </a:p>
        </p:txBody>
      </p:sp>
    </p:spTree>
    <p:extLst>
      <p:ext uri="{BB962C8B-B14F-4D97-AF65-F5344CB8AC3E}">
        <p14:creationId xmlns:p14="http://schemas.microsoft.com/office/powerpoint/2010/main" val="239218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0A09A"/>
          </a:solidFill>
        </p:spPr>
        <p:txBody>
          <a:bodyPr wrap="square" lIns="0" tIns="0" rIns="0" bIns="0" rtlCol="0"/>
          <a:lstStyle/>
          <a:p>
            <a:endParaRPr/>
          </a:p>
        </p:txBody>
      </p:sp>
      <p:sp>
        <p:nvSpPr>
          <p:cNvPr id="17" name="bg object 17"/>
          <p:cNvSpPr/>
          <p:nvPr/>
        </p:nvSpPr>
        <p:spPr>
          <a:xfrm>
            <a:off x="0" y="6078008"/>
            <a:ext cx="2818765" cy="4209415"/>
          </a:xfrm>
          <a:custGeom>
            <a:avLst/>
            <a:gdLst/>
            <a:ahLst/>
            <a:cxnLst/>
            <a:rect l="l" t="t" r="r" b="b"/>
            <a:pathLst>
              <a:path w="2818765" h="4209415">
                <a:moveTo>
                  <a:pt x="1983054" y="4208991"/>
                </a:moveTo>
                <a:lnTo>
                  <a:pt x="0" y="4208991"/>
                </a:lnTo>
                <a:lnTo>
                  <a:pt x="0" y="0"/>
                </a:lnTo>
                <a:lnTo>
                  <a:pt x="1223050" y="0"/>
                </a:lnTo>
                <a:lnTo>
                  <a:pt x="2818656" y="2762235"/>
                </a:lnTo>
                <a:lnTo>
                  <a:pt x="1983054" y="4208991"/>
                </a:lnTo>
                <a:close/>
              </a:path>
            </a:pathLst>
          </a:custGeom>
          <a:solidFill>
            <a:srgbClr val="004550"/>
          </a:solidFill>
        </p:spPr>
        <p:txBody>
          <a:bodyPr wrap="square" lIns="0" tIns="0" rIns="0" bIns="0" rtlCol="0"/>
          <a:lstStyle/>
          <a:p>
            <a:endParaRPr/>
          </a:p>
        </p:txBody>
      </p:sp>
      <p:sp>
        <p:nvSpPr>
          <p:cNvPr id="18" name="bg object 18"/>
          <p:cNvSpPr/>
          <p:nvPr/>
        </p:nvSpPr>
        <p:spPr>
          <a:xfrm>
            <a:off x="1671665" y="7004493"/>
            <a:ext cx="3038475" cy="2628900"/>
          </a:xfrm>
          <a:custGeom>
            <a:avLst/>
            <a:gdLst/>
            <a:ahLst/>
            <a:cxnLst/>
            <a:rect l="l" t="t" r="r" b="b"/>
            <a:pathLst>
              <a:path w="3038475" h="2628900">
                <a:moveTo>
                  <a:pt x="2278882" y="2628895"/>
                </a:moveTo>
                <a:lnTo>
                  <a:pt x="759592" y="2628895"/>
                </a:lnTo>
                <a:lnTo>
                  <a:pt x="0" y="1314447"/>
                </a:lnTo>
                <a:lnTo>
                  <a:pt x="759592" y="0"/>
                </a:lnTo>
                <a:lnTo>
                  <a:pt x="2278776" y="0"/>
                </a:lnTo>
                <a:lnTo>
                  <a:pt x="3038475" y="1314447"/>
                </a:lnTo>
                <a:lnTo>
                  <a:pt x="2278882" y="2628895"/>
                </a:lnTo>
                <a:close/>
              </a:path>
            </a:pathLst>
          </a:custGeom>
          <a:solidFill>
            <a:srgbClr val="F4F4F4"/>
          </a:solidFill>
        </p:spPr>
        <p:txBody>
          <a:bodyPr wrap="square" lIns="0" tIns="0" rIns="0" bIns="0" rtlCol="0"/>
          <a:lstStyle/>
          <a:p>
            <a:endParaRPr/>
          </a:p>
        </p:txBody>
      </p:sp>
      <p:sp>
        <p:nvSpPr>
          <p:cNvPr id="19" name="bg object 19"/>
          <p:cNvSpPr/>
          <p:nvPr/>
        </p:nvSpPr>
        <p:spPr>
          <a:xfrm>
            <a:off x="4053491" y="8956754"/>
            <a:ext cx="2143125" cy="1330325"/>
          </a:xfrm>
          <a:custGeom>
            <a:avLst/>
            <a:gdLst/>
            <a:ahLst/>
            <a:cxnLst/>
            <a:rect l="l" t="t" r="r" b="b"/>
            <a:pathLst>
              <a:path w="2143125" h="1330325">
                <a:moveTo>
                  <a:pt x="1911461" y="1330245"/>
                </a:moveTo>
                <a:lnTo>
                  <a:pt x="231663" y="1330245"/>
                </a:lnTo>
                <a:lnTo>
                  <a:pt x="0" y="928683"/>
                </a:lnTo>
                <a:lnTo>
                  <a:pt x="535762" y="0"/>
                </a:lnTo>
                <a:lnTo>
                  <a:pt x="1607287" y="0"/>
                </a:lnTo>
                <a:lnTo>
                  <a:pt x="2143124" y="928683"/>
                </a:lnTo>
                <a:lnTo>
                  <a:pt x="1911461" y="1330245"/>
                </a:lnTo>
                <a:close/>
              </a:path>
            </a:pathLst>
          </a:custGeom>
          <a:solidFill>
            <a:srgbClr val="A3E373"/>
          </a:solidFill>
        </p:spPr>
        <p:txBody>
          <a:bodyPr wrap="square" lIns="0" tIns="0" rIns="0" bIns="0" rtlCol="0"/>
          <a:lstStyle/>
          <a:p>
            <a:endParaRPr/>
          </a:p>
        </p:txBody>
      </p:sp>
      <p:pic>
        <p:nvPicPr>
          <p:cNvPr id="20" name="bg object 20"/>
          <p:cNvPicPr/>
          <p:nvPr/>
        </p:nvPicPr>
        <p:blipFill>
          <a:blip r:embed="rId2" cstate="print"/>
          <a:stretch>
            <a:fillRect/>
          </a:stretch>
        </p:blipFill>
        <p:spPr>
          <a:xfrm>
            <a:off x="14000367" y="7526195"/>
            <a:ext cx="3257549" cy="1733549"/>
          </a:xfrm>
          <a:prstGeom prst="rect">
            <a:avLst/>
          </a:prstGeom>
        </p:spPr>
      </p:pic>
      <p:sp>
        <p:nvSpPr>
          <p:cNvPr id="2" name="Holder 2"/>
          <p:cNvSpPr>
            <a:spLocks noGrp="1"/>
          </p:cNvSpPr>
          <p:nvPr>
            <p:ph type="ctrTitle"/>
          </p:nvPr>
        </p:nvSpPr>
        <p:spPr>
          <a:xfrm>
            <a:off x="3378971" y="1916932"/>
            <a:ext cx="11351894" cy="3191510"/>
          </a:xfrm>
          <a:prstGeom prst="rect">
            <a:avLst/>
          </a:prstGeom>
        </p:spPr>
        <p:txBody>
          <a:bodyPr wrap="square" lIns="0" tIns="0" rIns="0" bIns="0">
            <a:spAutoFit/>
          </a:bodyPr>
          <a:lstStyle>
            <a:lvl1pPr>
              <a:defRPr sz="8500" b="0" i="0">
                <a:solidFill>
                  <a:srgbClr val="535353"/>
                </a:solidFill>
                <a:latin typeface="Trebuchet MS"/>
                <a:cs typeface="Trebuchet MS"/>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3600" b="0" i="0">
                <a:solidFill>
                  <a:srgbClr val="00A09A"/>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500" b="0" i="0">
                <a:solidFill>
                  <a:srgbClr val="535353"/>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3600" b="0" i="0">
                <a:solidFill>
                  <a:srgbClr val="00A09A"/>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500" b="0" i="0">
                <a:solidFill>
                  <a:srgbClr val="535353"/>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4328956" y="2317172"/>
            <a:ext cx="3959225" cy="6343650"/>
          </a:xfrm>
          <a:custGeom>
            <a:avLst/>
            <a:gdLst/>
            <a:ahLst/>
            <a:cxnLst/>
            <a:rect l="l" t="t" r="r" b="b"/>
            <a:pathLst>
              <a:path w="3959225" h="6343650">
                <a:moveTo>
                  <a:pt x="3959043" y="6343649"/>
                </a:moveTo>
                <a:lnTo>
                  <a:pt x="1831089" y="6343649"/>
                </a:lnTo>
                <a:lnTo>
                  <a:pt x="0" y="3171824"/>
                </a:lnTo>
                <a:lnTo>
                  <a:pt x="1831089" y="0"/>
                </a:lnTo>
                <a:lnTo>
                  <a:pt x="3959043" y="0"/>
                </a:lnTo>
                <a:lnTo>
                  <a:pt x="3959043" y="6343649"/>
                </a:lnTo>
                <a:close/>
              </a:path>
            </a:pathLst>
          </a:custGeom>
          <a:solidFill>
            <a:srgbClr val="A3E373">
              <a:alpha val="53729"/>
            </a:srgbClr>
          </a:solidFill>
        </p:spPr>
        <p:txBody>
          <a:bodyPr wrap="square" lIns="0" tIns="0" rIns="0" bIns="0" rtlCol="0"/>
          <a:lstStyle/>
          <a:p>
            <a:endParaRPr/>
          </a:p>
        </p:txBody>
      </p:sp>
      <p:sp>
        <p:nvSpPr>
          <p:cNvPr id="17" name="bg object 17"/>
          <p:cNvSpPr/>
          <p:nvPr/>
        </p:nvSpPr>
        <p:spPr>
          <a:xfrm>
            <a:off x="12289164" y="6938483"/>
            <a:ext cx="4972050" cy="3348990"/>
          </a:xfrm>
          <a:custGeom>
            <a:avLst/>
            <a:gdLst/>
            <a:ahLst/>
            <a:cxnLst/>
            <a:rect l="l" t="t" r="r" b="b"/>
            <a:pathLst>
              <a:path w="4972050" h="3348990">
                <a:moveTo>
                  <a:pt x="4281507" y="3348515"/>
                </a:moveTo>
                <a:lnTo>
                  <a:pt x="690503" y="3348515"/>
                </a:lnTo>
                <a:lnTo>
                  <a:pt x="0" y="2152650"/>
                </a:lnTo>
                <a:lnTo>
                  <a:pt x="1242959" y="0"/>
                </a:lnTo>
                <a:lnTo>
                  <a:pt x="3728877" y="0"/>
                </a:lnTo>
                <a:lnTo>
                  <a:pt x="4972011" y="2152650"/>
                </a:lnTo>
                <a:lnTo>
                  <a:pt x="4281507" y="3348515"/>
                </a:lnTo>
                <a:close/>
              </a:path>
            </a:pathLst>
          </a:custGeom>
          <a:solidFill>
            <a:srgbClr val="00A09A"/>
          </a:solidFill>
        </p:spPr>
        <p:txBody>
          <a:bodyPr wrap="square" lIns="0" tIns="0" rIns="0" bIns="0" rtlCol="0"/>
          <a:lstStyle/>
          <a:p>
            <a:endParaRPr/>
          </a:p>
        </p:txBody>
      </p:sp>
      <p:sp>
        <p:nvSpPr>
          <p:cNvPr id="18" name="bg object 18"/>
          <p:cNvSpPr/>
          <p:nvPr/>
        </p:nvSpPr>
        <p:spPr>
          <a:xfrm>
            <a:off x="12336341" y="5954854"/>
            <a:ext cx="2266950" cy="1971675"/>
          </a:xfrm>
          <a:custGeom>
            <a:avLst/>
            <a:gdLst/>
            <a:ahLst/>
            <a:cxnLst/>
            <a:rect l="l" t="t" r="r" b="b"/>
            <a:pathLst>
              <a:path w="2266950" h="1971675">
                <a:moveTo>
                  <a:pt x="1700232" y="1971649"/>
                </a:moveTo>
                <a:lnTo>
                  <a:pt x="566717" y="1971649"/>
                </a:lnTo>
                <a:lnTo>
                  <a:pt x="0" y="985824"/>
                </a:lnTo>
                <a:lnTo>
                  <a:pt x="566717" y="0"/>
                </a:lnTo>
                <a:lnTo>
                  <a:pt x="1700152" y="0"/>
                </a:lnTo>
                <a:lnTo>
                  <a:pt x="2266949" y="985824"/>
                </a:lnTo>
                <a:lnTo>
                  <a:pt x="1700232" y="1971649"/>
                </a:lnTo>
                <a:close/>
              </a:path>
            </a:pathLst>
          </a:custGeom>
          <a:solidFill>
            <a:srgbClr val="004550"/>
          </a:solidFill>
        </p:spPr>
        <p:txBody>
          <a:bodyPr wrap="square" lIns="0" tIns="0" rIns="0" bIns="0" rtlCol="0"/>
          <a:lstStyle/>
          <a:p>
            <a:endParaRPr/>
          </a:p>
        </p:txBody>
      </p:sp>
      <p:sp>
        <p:nvSpPr>
          <p:cNvPr id="19" name="bg object 19"/>
          <p:cNvSpPr/>
          <p:nvPr/>
        </p:nvSpPr>
        <p:spPr>
          <a:xfrm>
            <a:off x="13888615" y="373605"/>
            <a:ext cx="3800475" cy="3286125"/>
          </a:xfrm>
          <a:custGeom>
            <a:avLst/>
            <a:gdLst/>
            <a:ahLst/>
            <a:cxnLst/>
            <a:rect l="l" t="t" r="r" b="b"/>
            <a:pathLst>
              <a:path w="3800475" h="3286125">
                <a:moveTo>
                  <a:pt x="2850376" y="3286124"/>
                </a:moveTo>
                <a:lnTo>
                  <a:pt x="950081" y="3286124"/>
                </a:lnTo>
                <a:lnTo>
                  <a:pt x="0" y="1643062"/>
                </a:lnTo>
                <a:lnTo>
                  <a:pt x="950081" y="0"/>
                </a:lnTo>
                <a:lnTo>
                  <a:pt x="2850243" y="0"/>
                </a:lnTo>
                <a:lnTo>
                  <a:pt x="3800457" y="1643062"/>
                </a:lnTo>
                <a:lnTo>
                  <a:pt x="2850376" y="3286124"/>
                </a:lnTo>
                <a:close/>
              </a:path>
            </a:pathLst>
          </a:custGeom>
          <a:solidFill>
            <a:srgbClr val="00A09A"/>
          </a:solidFill>
        </p:spPr>
        <p:txBody>
          <a:bodyPr wrap="square" lIns="0" tIns="0" rIns="0" bIns="0" rtlCol="0"/>
          <a:lstStyle/>
          <a:p>
            <a:endParaRPr/>
          </a:p>
        </p:txBody>
      </p:sp>
      <p:pic>
        <p:nvPicPr>
          <p:cNvPr id="20" name="bg object 20"/>
          <p:cNvPicPr/>
          <p:nvPr/>
        </p:nvPicPr>
        <p:blipFill>
          <a:blip r:embed="rId2" cstate="print"/>
          <a:stretch>
            <a:fillRect/>
          </a:stretch>
        </p:blipFill>
        <p:spPr>
          <a:xfrm>
            <a:off x="1028700" y="812025"/>
            <a:ext cx="3419474" cy="1819274"/>
          </a:xfrm>
          <a:prstGeom prst="rect">
            <a:avLst/>
          </a:prstGeom>
        </p:spPr>
      </p:pic>
      <p:sp>
        <p:nvSpPr>
          <p:cNvPr id="2" name="Holder 2"/>
          <p:cNvSpPr>
            <a:spLocks noGrp="1"/>
          </p:cNvSpPr>
          <p:nvPr>
            <p:ph type="title"/>
          </p:nvPr>
        </p:nvSpPr>
        <p:spPr/>
        <p:txBody>
          <a:bodyPr lIns="0" tIns="0" rIns="0" bIns="0"/>
          <a:lstStyle>
            <a:lvl1pPr>
              <a:defRPr sz="8500" b="0" i="0">
                <a:solidFill>
                  <a:srgbClr val="535353"/>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6000" y="887481"/>
            <a:ext cx="12029440" cy="2272946"/>
          </a:xfrm>
          <a:prstGeom prst="rect">
            <a:avLst/>
          </a:prstGeom>
        </p:spPr>
        <p:txBody>
          <a:bodyPr wrap="square" lIns="0" tIns="0" rIns="0" bIns="0">
            <a:spAutoFit/>
          </a:bodyPr>
          <a:lstStyle>
            <a:lvl1pPr>
              <a:defRPr sz="8500" b="0" i="0">
                <a:solidFill>
                  <a:srgbClr val="535353"/>
                </a:solidFill>
                <a:latin typeface="Trebuchet MS"/>
                <a:cs typeface="Trebuchet MS"/>
              </a:defRPr>
            </a:lvl1pPr>
          </a:lstStyle>
          <a:p>
            <a:endParaRPr/>
          </a:p>
        </p:txBody>
      </p:sp>
      <p:sp>
        <p:nvSpPr>
          <p:cNvPr id="3" name="Holder 3"/>
          <p:cNvSpPr>
            <a:spLocks noGrp="1"/>
          </p:cNvSpPr>
          <p:nvPr>
            <p:ph type="body" idx="1"/>
          </p:nvPr>
        </p:nvSpPr>
        <p:spPr>
          <a:xfrm>
            <a:off x="6981369" y="2697945"/>
            <a:ext cx="10176510" cy="6311900"/>
          </a:xfrm>
          <a:prstGeom prst="rect">
            <a:avLst/>
          </a:prstGeom>
        </p:spPr>
        <p:txBody>
          <a:bodyPr wrap="square" lIns="0" tIns="0" rIns="0" bIns="0">
            <a:spAutoFit/>
          </a:bodyPr>
          <a:lstStyle>
            <a:lvl1pPr>
              <a:defRPr sz="3600" b="0" i="0">
                <a:solidFill>
                  <a:srgbClr val="00A09A"/>
                </a:solidFill>
                <a:latin typeface="Trebuchet MS"/>
                <a:cs typeface="Trebuchet MS"/>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8/21/2024</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3695700"/>
            <a:ext cx="13370668" cy="4540345"/>
          </a:xfrm>
          <a:prstGeom prst="rect">
            <a:avLst/>
          </a:prstGeom>
        </p:spPr>
        <p:txBody>
          <a:bodyPr vert="horz" wrap="square" lIns="0" tIns="15875" rIns="0" bIns="0" rtlCol="0">
            <a:spAutoFit/>
          </a:bodyPr>
          <a:lstStyle/>
          <a:p>
            <a:r>
              <a:rPr lang="es-CO" sz="1000" b="1" dirty="0">
                <a:solidFill>
                  <a:schemeClr val="bg1"/>
                </a:solidFill>
                <a:latin typeface="AvantGarde Md BT" panose="020B0602020202020204" pitchFamily="34" charset="0"/>
              </a:rPr>
              <a:t>SIS</a:t>
            </a:r>
            <a:br>
              <a:rPr lang="es-CO" sz="4000" b="1" dirty="0">
                <a:solidFill>
                  <a:schemeClr val="tx1"/>
                </a:solidFill>
                <a:latin typeface="AvantGarde Md BT" panose="020B0602020202020204" pitchFamily="34" charset="0"/>
              </a:rPr>
            </a:br>
            <a:br>
              <a:rPr lang="es-CO" sz="4000" b="1" dirty="0">
                <a:solidFill>
                  <a:schemeClr val="tx1"/>
                </a:solidFill>
                <a:latin typeface="AvantGarde Md BT" panose="020B0602020202020204" pitchFamily="34" charset="0"/>
              </a:rPr>
            </a:br>
            <a:r>
              <a:rPr lang="es-ES" sz="3200" b="1" dirty="0">
                <a:solidFill>
                  <a:schemeClr val="bg1"/>
                </a:solidFill>
                <a:latin typeface="AvantGarde Md BT" panose="020B0602020202020204" pitchFamily="34" charset="0"/>
              </a:rPr>
              <a:t>                  </a:t>
            </a:r>
            <a:r>
              <a:rPr lang="es-ES" sz="3600" b="1" dirty="0">
                <a:solidFill>
                  <a:schemeClr val="bg1"/>
                </a:solidFill>
                <a:latin typeface="Segoe UI" panose="020B0502040204020203" pitchFamily="34" charset="0"/>
                <a:cs typeface="Segoe UI" panose="020B0502040204020203" pitchFamily="34" charset="0"/>
              </a:rPr>
              <a:t> </a:t>
            </a:r>
            <a:r>
              <a:rPr lang="es-ES" sz="4800" b="1" dirty="0">
                <a:solidFill>
                  <a:schemeClr val="tx1"/>
                </a:solidFill>
                <a:latin typeface="Segoe UI" panose="020B0502040204020203" pitchFamily="34" charset="0"/>
                <a:cs typeface="Segoe UI" panose="020B0502040204020203" pitchFamily="34" charset="0"/>
              </a:rPr>
              <a:t>INDUCCIÓN Y REINDUCCIÓN</a:t>
            </a:r>
            <a:br>
              <a:rPr lang="es-ES" sz="4800" b="1" dirty="0">
                <a:solidFill>
                  <a:schemeClr val="tx1"/>
                </a:solidFill>
                <a:latin typeface="Segoe UI" panose="020B0502040204020203" pitchFamily="34" charset="0"/>
                <a:cs typeface="Segoe UI" panose="020B0502040204020203" pitchFamily="34" charset="0"/>
              </a:rPr>
            </a:br>
            <a:br>
              <a:rPr lang="es-ES" sz="4800" b="1" dirty="0">
                <a:solidFill>
                  <a:schemeClr val="tx1"/>
                </a:solidFill>
                <a:latin typeface="Segoe UI" panose="020B0502040204020203" pitchFamily="34" charset="0"/>
                <a:cs typeface="Segoe UI" panose="020B0502040204020203" pitchFamily="34" charset="0"/>
              </a:rPr>
            </a:br>
            <a:r>
              <a:rPr lang="es-ES" sz="4800" b="1" dirty="0">
                <a:solidFill>
                  <a:schemeClr val="tx1"/>
                </a:solidFill>
                <a:latin typeface="Segoe UI" panose="020B0502040204020203" pitchFamily="34" charset="0"/>
                <a:cs typeface="Segoe UI" panose="020B0502040204020203" pitchFamily="34" charset="0"/>
              </a:rPr>
              <a:t>         EN EL SG-SST  A CONTRATISTAS</a:t>
            </a:r>
            <a:br>
              <a:rPr lang="es-CO" sz="3600" b="1" dirty="0">
                <a:solidFill>
                  <a:schemeClr val="tx1"/>
                </a:solidFill>
                <a:latin typeface="Segoe UI" panose="020B0502040204020203" pitchFamily="34" charset="0"/>
                <a:cs typeface="Segoe UI" panose="020B0502040204020203" pitchFamily="34" charset="0"/>
              </a:rPr>
            </a:br>
            <a:br>
              <a:rPr lang="es-CO" sz="3600" b="1" dirty="0">
                <a:solidFill>
                  <a:schemeClr val="tx1"/>
                </a:solidFill>
                <a:latin typeface="Segoe UI" panose="020B0502040204020203" pitchFamily="34" charset="0"/>
                <a:cs typeface="Segoe UI" panose="020B0502040204020203" pitchFamily="34" charset="0"/>
              </a:rPr>
            </a:br>
            <a:br>
              <a:rPr lang="es-CO" sz="3200" b="1" dirty="0">
                <a:solidFill>
                  <a:schemeClr val="tx1"/>
                </a:solidFill>
                <a:latin typeface="AvantGarde Md BT" panose="020B0602020202020204" pitchFamily="34" charset="0"/>
              </a:rPr>
            </a:br>
            <a:endParaRPr sz="3200" dirty="0">
              <a:solidFill>
                <a:schemeClr val="tx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4000999"/>
            <a:ext cx="5932170" cy="6286500"/>
            <a:chOff x="0" y="4000999"/>
            <a:chExt cx="5932170"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5" name="object 5"/>
            <p:cNvSpPr/>
            <p:nvPr/>
          </p:nvSpPr>
          <p:spPr>
            <a:xfrm>
              <a:off x="2455108" y="7472831"/>
              <a:ext cx="3476625" cy="2814320"/>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pic>
        <p:nvPicPr>
          <p:cNvPr id="13" name="object 9"/>
          <p:cNvPicPr/>
          <p:nvPr/>
        </p:nvPicPr>
        <p:blipFill>
          <a:blip r:embed="rId2" cstate="print"/>
          <a:stretch>
            <a:fillRect/>
          </a:stretch>
        </p:blipFill>
        <p:spPr>
          <a:xfrm>
            <a:off x="14249400" y="7734300"/>
            <a:ext cx="3076574" cy="1638299"/>
          </a:xfrm>
          <a:prstGeom prst="rect">
            <a:avLst/>
          </a:prstGeom>
        </p:spPr>
      </p:pic>
      <p:sp>
        <p:nvSpPr>
          <p:cNvPr id="2" name="CuadroTexto 1">
            <a:extLst>
              <a:ext uri="{FF2B5EF4-FFF2-40B4-BE49-F238E27FC236}">
                <a16:creationId xmlns:a16="http://schemas.microsoft.com/office/drawing/2014/main" id="{84E44349-DD39-3AE4-7EE4-D47BBCDB894F}"/>
              </a:ext>
            </a:extLst>
          </p:cNvPr>
          <p:cNvSpPr txBox="1"/>
          <p:nvPr/>
        </p:nvSpPr>
        <p:spPr>
          <a:xfrm>
            <a:off x="3969384" y="495300"/>
            <a:ext cx="13861415" cy="7253845"/>
          </a:xfrm>
          <a:prstGeom prst="rect">
            <a:avLst/>
          </a:prstGeom>
          <a:noFill/>
        </p:spPr>
        <p:txBody>
          <a:bodyPr wrap="square" rtlCol="0">
            <a:spAutoFit/>
          </a:bodyPr>
          <a:lstStyle/>
          <a:p>
            <a:pPr algn="just"/>
            <a:endParaRPr lang="es-CO" sz="2000" b="1"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endParaRPr>
          </a:p>
          <a:p>
            <a:pPr algn="just"/>
            <a:endParaRPr lang="es-CO" sz="2000" b="1"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endParaRPr>
          </a:p>
          <a:p>
            <a:pPr algn="just"/>
            <a:endParaRPr lang="es-CO" sz="2000" b="1"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endParaRPr>
          </a:p>
          <a:p>
            <a:pPr algn="just"/>
            <a:r>
              <a:rPr lang="es-CO" sz="2400" b="1"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rPr>
              <a:t>ESTRATEGIAS Y/O ASPECTOS DE LA POLITICA</a:t>
            </a:r>
          </a:p>
          <a:p>
            <a:pPr marL="342900" indent="-342900" algn="just">
              <a:lnSpc>
                <a:spcPct val="107000"/>
              </a:lnSpc>
              <a:spcAft>
                <a:spcPts val="800"/>
              </a:spcAft>
              <a:buFont typeface="Arial" panose="020B0604020202020204" pitchFamily="34" charset="0"/>
              <a:buChar char="•"/>
            </a:pPr>
            <a:endParaRPr lang="es-CO" sz="2000" dirty="0">
              <a:effectLst/>
              <a:latin typeface="Segoe UI" panose="020B0502040204020203"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pPr>
            <a:r>
              <a:rPr lang="es-CO" sz="2800" dirty="0">
                <a:effectLst/>
                <a:latin typeface="Segoe UI" panose="020B0502040204020203" pitchFamily="34" charset="0"/>
                <a:ea typeface="Calibri" panose="020F0502020204030204" pitchFamily="34" charset="0"/>
                <a:cs typeface="Times New Roman" panose="02020603050405020304" pitchFamily="18" charset="0"/>
              </a:rPr>
              <a:t>Grupo encargado de realizar inspecciones haciendo efectivo todos los reportes que son generados por los trabajadores en cuanto a seguridad y salud en el trabajo, encargado del acompañamiento y jefes área, líder SST en las investigaciones de accidentes e incidentes de trabajo, los cuales se socializan en las reuniones mensuales.</a:t>
            </a:r>
          </a:p>
          <a:p>
            <a:pPr marL="457200" indent="-457200" algn="just">
              <a:lnSpc>
                <a:spcPct val="107000"/>
              </a:lnSpc>
              <a:spcAft>
                <a:spcPts val="800"/>
              </a:spcAft>
              <a:buFont typeface="Arial" panose="020B0604020202020204" pitchFamily="34" charset="0"/>
              <a:buChar char="•"/>
            </a:pPr>
            <a:r>
              <a:rPr lang="es-CO" sz="2800" dirty="0">
                <a:effectLst/>
                <a:latin typeface="Segoe UI" panose="020B0502040204020203" pitchFamily="34" charset="0"/>
                <a:ea typeface="Calibri" panose="020F0502020204030204" pitchFamily="34" charset="0"/>
                <a:cs typeface="Times New Roman" panose="02020603050405020304" pitchFamily="18" charset="0"/>
              </a:rPr>
              <a:t>La clínica cuenta con el programa de suministro y entrega de EPP, los cuales se le proporciona a un personal especifico según su riesgo, este cuenta con una matriz de elementos de protección personal que especifica como debe de ser el EPP para cada área.</a:t>
            </a:r>
          </a:p>
          <a:p>
            <a:pPr algn="just">
              <a:lnSpc>
                <a:spcPct val="107000"/>
              </a:lnSpc>
              <a:spcAft>
                <a:spcPts val="800"/>
              </a:spcAft>
            </a:pP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O" sz="2000" dirty="0">
              <a:effectLst/>
              <a:latin typeface="Segoe UI" panose="020B0502040204020203" pitchFamily="34" charset="0"/>
              <a:ea typeface="Calibri" panose="020F0502020204030204" pitchFamily="34" charset="0"/>
              <a:cs typeface="Segoe UI" panose="020B0502040204020203" pitchFamily="34" charset="0"/>
            </a:endParaRPr>
          </a:p>
          <a:p>
            <a:endParaRPr lang="es-CO" dirty="0"/>
          </a:p>
        </p:txBody>
      </p:sp>
    </p:spTree>
    <p:extLst>
      <p:ext uri="{BB962C8B-B14F-4D97-AF65-F5344CB8AC3E}">
        <p14:creationId xmlns:p14="http://schemas.microsoft.com/office/powerpoint/2010/main" val="2341676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4000999"/>
            <a:ext cx="5932170" cy="6286500"/>
            <a:chOff x="0" y="4000999"/>
            <a:chExt cx="5932170"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5" name="object 5"/>
            <p:cNvSpPr/>
            <p:nvPr/>
          </p:nvSpPr>
          <p:spPr>
            <a:xfrm>
              <a:off x="2455108" y="7472831"/>
              <a:ext cx="3476625" cy="2814320"/>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4267200" y="190501"/>
            <a:ext cx="13639800" cy="5498840"/>
          </a:xfrm>
          <a:prstGeom prst="rect">
            <a:avLst/>
          </a:prstGeom>
        </p:spPr>
        <p:txBody>
          <a:bodyPr vert="horz" wrap="square" lIns="0" tIns="52351" rIns="0" bIns="0" rtlCol="0">
            <a:spAutoFit/>
          </a:bodyPr>
          <a:lstStyle/>
          <a:p>
            <a:pPr marL="457200" indent="-457200" algn="l">
              <a:lnSpc>
                <a:spcPct val="107000"/>
              </a:lnSpc>
              <a:spcAft>
                <a:spcPts val="800"/>
              </a:spcAft>
              <a:buFont typeface="Arial" panose="020B0604020202020204" pitchFamily="34" charset="0"/>
              <a:buChar char="•"/>
            </a:pPr>
            <a:r>
              <a:rPr lang="es-CO" sz="2800" dirty="0">
                <a:solidFill>
                  <a:schemeClr val="tx1"/>
                </a:solidFill>
                <a:effectLst/>
                <a:latin typeface="Segoe UI" panose="020B0502040204020203" pitchFamily="34" charset="0"/>
                <a:ea typeface="Calibri" panose="020F0502020204030204" pitchFamily="34" charset="0"/>
              </a:rPr>
              <a:t>La clínica cuenta con programas de promoción y prevención para los trabajadores para mejorar y mantener una buena salud física y mental en la realización de </a:t>
            </a:r>
            <a: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exámenes de ingreso, periódicos el programa de pausas activas, nutrición y salud, programa de control de alcohol y sustancias psicoactivas, mediante prácticas y acciones que propaguen un ambiente laboral sano.</a:t>
            </a:r>
            <a:br>
              <a:rPr lang="es-CO"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es-CO"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La clínica cuenta con el acompañamiento de la ARL SURA quien realiza un acompañamiento permanente para la gestión diferentes riesgos y capacitan al personal de la clínica en cada uno de los programas del SG-SST.</a:t>
            </a:r>
            <a:br>
              <a:rPr lang="es-CO" sz="2800" dirty="0">
                <a:effectLst/>
                <a:latin typeface="Segoe UI" panose="020B0502040204020203" pitchFamily="34" charset="0"/>
                <a:ea typeface="Calibri" panose="020F0502020204030204" pitchFamily="34" charset="0"/>
                <a:cs typeface="Times New Roman" panose="02020603050405020304" pitchFamily="18" charset="0"/>
              </a:rPr>
            </a:br>
            <a:br>
              <a:rPr lang="es-CO" sz="2800" dirty="0">
                <a:effectLst/>
                <a:latin typeface="Segoe UI" panose="020B0502040204020203" pitchFamily="34" charset="0"/>
                <a:ea typeface="Calibri" panose="020F0502020204030204" pitchFamily="34" charset="0"/>
                <a:cs typeface="Times New Roman" panose="02020603050405020304" pitchFamily="18" charset="0"/>
              </a:rPr>
            </a:br>
            <a:br>
              <a:rPr lang="es-CO" sz="2400" dirty="0">
                <a:effectLst/>
                <a:latin typeface="Calibri" panose="020F0502020204030204" pitchFamily="34" charset="0"/>
                <a:ea typeface="Calibri" panose="020F0502020204030204" pitchFamily="34" charset="0"/>
                <a:cs typeface="Times New Roman" panose="02020603050405020304" pitchFamily="18" charset="0"/>
              </a:rPr>
            </a:br>
            <a:endParaRPr sz="28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4249400" y="7734300"/>
            <a:ext cx="3076574" cy="1638299"/>
          </a:xfrm>
          <a:prstGeom prst="rect">
            <a:avLst/>
          </a:prstGeom>
        </p:spPr>
      </p:pic>
      <p:pic>
        <p:nvPicPr>
          <p:cNvPr id="10" name="Imagen 9">
            <a:extLst>
              <a:ext uri="{FF2B5EF4-FFF2-40B4-BE49-F238E27FC236}">
                <a16:creationId xmlns:a16="http://schemas.microsoft.com/office/drawing/2014/main" id="{C82CAC33-0559-F454-F643-B0CA4A7C8093}"/>
              </a:ext>
            </a:extLst>
          </p:cNvPr>
          <p:cNvPicPr>
            <a:picLocks noChangeAspect="1"/>
          </p:cNvPicPr>
          <p:nvPr/>
        </p:nvPicPr>
        <p:blipFill>
          <a:blip r:embed="rId3"/>
          <a:stretch>
            <a:fillRect/>
          </a:stretch>
        </p:blipFill>
        <p:spPr>
          <a:xfrm>
            <a:off x="7715250" y="5157402"/>
            <a:ext cx="2857500" cy="2857500"/>
          </a:xfrm>
          <a:prstGeom prst="rect">
            <a:avLst/>
          </a:prstGeom>
        </p:spPr>
      </p:pic>
    </p:spTree>
    <p:extLst>
      <p:ext uri="{BB962C8B-B14F-4D97-AF65-F5344CB8AC3E}">
        <p14:creationId xmlns:p14="http://schemas.microsoft.com/office/powerpoint/2010/main" val="2798763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4000999"/>
            <a:ext cx="5932170" cy="6286500"/>
            <a:chOff x="0" y="4000999"/>
            <a:chExt cx="5932170"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5" name="object 5"/>
            <p:cNvSpPr/>
            <p:nvPr/>
          </p:nvSpPr>
          <p:spPr>
            <a:xfrm>
              <a:off x="2455108" y="7472831"/>
              <a:ext cx="3476625" cy="2814320"/>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3733800" y="266699"/>
            <a:ext cx="14173199" cy="4906114"/>
          </a:xfrm>
          <a:prstGeom prst="rect">
            <a:avLst/>
          </a:prstGeom>
        </p:spPr>
        <p:txBody>
          <a:bodyPr vert="horz" wrap="square" lIns="0" tIns="52351" rIns="0" bIns="0" rtlCol="0">
            <a:spAutoFit/>
          </a:bodyPr>
          <a:lstStyle/>
          <a:p>
            <a:pPr marL="457200" indent="-457200" algn="l">
              <a:lnSpc>
                <a:spcPct val="107000"/>
              </a:lnSpc>
              <a:spcAft>
                <a:spcPts val="800"/>
              </a:spcAft>
              <a:buFont typeface="Arial" panose="020B0604020202020204" pitchFamily="34" charset="0"/>
              <a:buChar char="•"/>
            </a:pPr>
            <a: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La clínica garantiza la estandarización de procesos y resultados del SG-SST mediante indicadores de estructura, proceso y resultado los cuales son periódicamente evaluados por la organización para medir y analizar el seguimiento del SG-SST.</a:t>
            </a:r>
            <a:b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br>
            <a:br>
              <a:rPr lang="es-CO"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 La clínica cuenta con un comité de convivencia, grupo que lidera el abordaje de problemas y conflictos de presunto acoso laboral, incluidas actividades de acompañamiento a personal mediante actividades como primeros auxilios psicológicos.</a:t>
            </a:r>
            <a:br>
              <a:rPr lang="es-CO"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es-CO"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es-CO" sz="2400" dirty="0">
                <a:effectLst/>
                <a:latin typeface="Segoe UI" panose="020B0502040204020203" pitchFamily="34" charset="0"/>
                <a:ea typeface="Calibri" panose="020F0502020204030204" pitchFamily="34" charset="0"/>
                <a:cs typeface="Times New Roman" panose="02020603050405020304" pitchFamily="18" charset="0"/>
              </a:rPr>
            </a:br>
            <a:br>
              <a:rPr lang="es-CO" sz="2400" dirty="0">
                <a:effectLst/>
                <a:latin typeface="Calibri" panose="020F0502020204030204" pitchFamily="34" charset="0"/>
                <a:ea typeface="Calibri" panose="020F0502020204030204" pitchFamily="34" charset="0"/>
                <a:cs typeface="Times New Roman" panose="02020603050405020304" pitchFamily="18" charset="0"/>
              </a:rPr>
            </a:br>
            <a:endParaRPr sz="28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4249400" y="7734300"/>
            <a:ext cx="3076574" cy="1638299"/>
          </a:xfrm>
          <a:prstGeom prst="rect">
            <a:avLst/>
          </a:prstGeom>
        </p:spPr>
      </p:pic>
      <p:pic>
        <p:nvPicPr>
          <p:cNvPr id="10" name="Imagen 9">
            <a:extLst>
              <a:ext uri="{FF2B5EF4-FFF2-40B4-BE49-F238E27FC236}">
                <a16:creationId xmlns:a16="http://schemas.microsoft.com/office/drawing/2014/main" id="{C82CAC33-0559-F454-F643-B0CA4A7C8093}"/>
              </a:ext>
            </a:extLst>
          </p:cNvPr>
          <p:cNvPicPr>
            <a:picLocks noChangeAspect="1"/>
          </p:cNvPicPr>
          <p:nvPr/>
        </p:nvPicPr>
        <p:blipFill>
          <a:blip r:embed="rId3"/>
          <a:stretch>
            <a:fillRect/>
          </a:stretch>
        </p:blipFill>
        <p:spPr>
          <a:xfrm>
            <a:off x="9296400" y="4789910"/>
            <a:ext cx="2857500" cy="2857500"/>
          </a:xfrm>
          <a:prstGeom prst="rect">
            <a:avLst/>
          </a:prstGeom>
        </p:spPr>
      </p:pic>
    </p:spTree>
    <p:extLst>
      <p:ext uri="{BB962C8B-B14F-4D97-AF65-F5344CB8AC3E}">
        <p14:creationId xmlns:p14="http://schemas.microsoft.com/office/powerpoint/2010/main" val="3593478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7"/>
          <p:cNvSpPr txBox="1">
            <a:spLocks noGrp="1"/>
          </p:cNvSpPr>
          <p:nvPr>
            <p:ph type="title"/>
          </p:nvPr>
        </p:nvSpPr>
        <p:spPr>
          <a:xfrm>
            <a:off x="1016000" y="190501"/>
            <a:ext cx="16891000" cy="1418492"/>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br>
              <a:rPr lang="es-CO" sz="2000" dirty="0">
                <a:effectLst/>
                <a:latin typeface="Segoe UI" panose="020B0502040204020203" pitchFamily="34" charset="0"/>
                <a:ea typeface="Calibri" panose="020F0502020204030204" pitchFamily="34" charset="0"/>
                <a:cs typeface="Times New Roman" panose="02020603050405020304" pitchFamily="18" charset="0"/>
              </a:rPr>
            </a:br>
            <a:br>
              <a:rPr lang="es-CO" sz="2000" dirty="0">
                <a:effectLst/>
                <a:latin typeface="Calibri" panose="020F0502020204030204" pitchFamily="34" charset="0"/>
                <a:ea typeface="Calibri" panose="020F0502020204030204" pitchFamily="34" charset="0"/>
                <a:cs typeface="Times New Roman" panose="02020603050405020304" pitchFamily="18" charset="0"/>
              </a:rPr>
            </a:br>
            <a:endParaRPr sz="24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4249400" y="7734300"/>
            <a:ext cx="3076574" cy="1638299"/>
          </a:xfrm>
          <a:prstGeom prst="rect">
            <a:avLst/>
          </a:prstGeom>
        </p:spPr>
      </p:pic>
      <p:sp>
        <p:nvSpPr>
          <p:cNvPr id="7" name="CuadroTexto 6">
            <a:extLst>
              <a:ext uri="{FF2B5EF4-FFF2-40B4-BE49-F238E27FC236}">
                <a16:creationId xmlns:a16="http://schemas.microsoft.com/office/drawing/2014/main" id="{9410F0D0-DD88-CED6-152E-244E39C1D42F}"/>
              </a:ext>
            </a:extLst>
          </p:cNvPr>
          <p:cNvSpPr txBox="1"/>
          <p:nvPr/>
        </p:nvSpPr>
        <p:spPr>
          <a:xfrm>
            <a:off x="3733800" y="190501"/>
            <a:ext cx="14401800" cy="8210453"/>
          </a:xfrm>
          <a:prstGeom prst="rect">
            <a:avLst/>
          </a:prstGeom>
          <a:noFill/>
        </p:spPr>
        <p:txBody>
          <a:bodyPr wrap="square" rtlCol="0">
            <a:spAutoFit/>
          </a:bodyPr>
          <a:lstStyle/>
          <a:p>
            <a:pPr algn="just">
              <a:lnSpc>
                <a:spcPct val="107000"/>
              </a:lnSpc>
              <a:spcAft>
                <a:spcPts val="800"/>
              </a:spcAft>
            </a:pPr>
            <a:endParaRPr lang="es-CO" sz="2800" dirty="0">
              <a:effectLst/>
              <a:latin typeface="Segoe UI" panose="020B0502040204020203"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Arial" panose="020B0604020202020204" pitchFamily="34" charset="0"/>
              <a:buChar char="•"/>
            </a:pPr>
            <a:r>
              <a:rPr lang="es-CO" sz="2800" dirty="0">
                <a:effectLst/>
                <a:latin typeface="Segoe UI" panose="020B0502040204020203" pitchFamily="34" charset="0"/>
                <a:ea typeface="Calibri" panose="020F0502020204030204" pitchFamily="34" charset="0"/>
                <a:cs typeface="Times New Roman" panose="02020603050405020304" pitchFamily="18" charset="0"/>
              </a:rPr>
              <a:t>Se cuenta con el comité de emergencias, brigadistas y coordinadores de evacuación quienes se capacitan con asesores especializados en el tema para que ellos sepan responder y controlar una emergencia en la clínica, mediante simulacros anuales.</a:t>
            </a:r>
          </a:p>
          <a:p>
            <a:pPr algn="just">
              <a:lnSpc>
                <a:spcPct val="107000"/>
              </a:lnSpc>
              <a:spcAft>
                <a:spcPts val="800"/>
              </a:spcAft>
            </a:pPr>
            <a:endParaRPr lang="es-CO" sz="2800" dirty="0">
              <a:effectLst/>
              <a:latin typeface="Segoe UI" panose="020B0502040204020203"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Arial" panose="020B0604020202020204" pitchFamily="34" charset="0"/>
              <a:buChar char="•"/>
            </a:pPr>
            <a:r>
              <a:rPr lang="es-CO" sz="2800" dirty="0">
                <a:effectLst/>
                <a:latin typeface="Segoe UI" panose="020B0502040204020203" pitchFamily="34" charset="0"/>
                <a:ea typeface="Calibri" panose="020F0502020204030204" pitchFamily="34" charset="0"/>
              </a:rPr>
              <a:t>Se cuenta con auditorias externas que nos permiten mejorar el SG- SST para darle   una mejora continua</a:t>
            </a:r>
            <a:r>
              <a:rPr lang="es-CO" sz="2400" dirty="0">
                <a:effectLst/>
                <a:latin typeface="Segoe UI" panose="020B0502040204020203" pitchFamily="34" charset="0"/>
                <a:ea typeface="Calibri" panose="020F0502020204030204" pitchFamily="34" charset="0"/>
              </a:rPr>
              <a:t>.</a:t>
            </a:r>
          </a:p>
          <a:p>
            <a:pPr algn="just">
              <a:lnSpc>
                <a:spcPct val="107000"/>
              </a:lnSpc>
              <a:spcAft>
                <a:spcPts val="800"/>
              </a:spcAft>
            </a:pPr>
            <a:endParaRPr lang="es-CO" sz="2400" dirty="0">
              <a:effectLst/>
              <a:latin typeface="Segoe UI" panose="020B0502040204020203" pitchFamily="34" charset="0"/>
              <a:ea typeface="Calibri" panose="020F0502020204030204" pitchFamily="34" charset="0"/>
            </a:endParaRPr>
          </a:p>
          <a:p>
            <a:pPr marL="457200" indent="-457200" algn="just">
              <a:lnSpc>
                <a:spcPct val="107000"/>
              </a:lnSpc>
              <a:spcAft>
                <a:spcPts val="800"/>
              </a:spcAft>
              <a:buFont typeface="Arial" panose="020B0604020202020204" pitchFamily="34" charset="0"/>
              <a:buChar char="•"/>
            </a:pPr>
            <a:r>
              <a:rPr lang="es-CO" sz="2800" dirty="0">
                <a:effectLst/>
                <a:latin typeface="Segoe UI" panose="020B0502040204020203" pitchFamily="34" charset="0"/>
                <a:ea typeface="Calibri" panose="020F0502020204030204" pitchFamily="34" charset="0"/>
                <a:cs typeface="Times New Roman" panose="02020603050405020304" pitchFamily="18" charset="0"/>
              </a:rPr>
              <a:t>Todas las partes interesadas anteriormente mencionadas, tendrán la responsabilidad de cumplir con las normas y procedimientos, así mismo con los protocolos de Bioseguridad, establecidos por QUIROFANOS EL TESORO SAS, con el fin de realizar un trabajo seguro. Igualmente serán responsables de notificar inmediatamente todas aquellas condiciones y actos inseguros que puedan generar consecuencias y contingencias para la organización.</a:t>
            </a:r>
            <a:endParaRPr lang="es-CO"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CO" sz="2000" dirty="0">
              <a:effectLst/>
              <a:latin typeface="Segoe UI"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CO" dirty="0">
              <a:latin typeface="Segoe UI"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7DA54F9C-32C9-0C16-B24D-27A551F98EDB}"/>
              </a:ext>
            </a:extLst>
          </p:cNvPr>
          <p:cNvPicPr>
            <a:picLocks noChangeAspect="1"/>
          </p:cNvPicPr>
          <p:nvPr/>
        </p:nvPicPr>
        <p:blipFill>
          <a:blip r:embed="rId3"/>
          <a:stretch>
            <a:fillRect/>
          </a:stretch>
        </p:blipFill>
        <p:spPr>
          <a:xfrm>
            <a:off x="141051" y="7734300"/>
            <a:ext cx="3965218" cy="2525886"/>
          </a:xfrm>
          <a:prstGeom prst="rect">
            <a:avLst/>
          </a:prstGeom>
        </p:spPr>
      </p:pic>
      <p:pic>
        <p:nvPicPr>
          <p:cNvPr id="8" name="Imagen 7">
            <a:extLst>
              <a:ext uri="{FF2B5EF4-FFF2-40B4-BE49-F238E27FC236}">
                <a16:creationId xmlns:a16="http://schemas.microsoft.com/office/drawing/2014/main" id="{C5A79DE8-3912-01E3-AA9D-551E422E2283}"/>
              </a:ext>
            </a:extLst>
          </p:cNvPr>
          <p:cNvPicPr>
            <a:picLocks noChangeAspect="1"/>
          </p:cNvPicPr>
          <p:nvPr/>
        </p:nvPicPr>
        <p:blipFill>
          <a:blip r:embed="rId4"/>
          <a:stretch>
            <a:fillRect/>
          </a:stretch>
        </p:blipFill>
        <p:spPr>
          <a:xfrm flipV="1">
            <a:off x="0" y="0"/>
            <a:ext cx="2373191" cy="2517094"/>
          </a:xfrm>
          <a:prstGeom prst="rect">
            <a:avLst/>
          </a:prstGeom>
        </p:spPr>
      </p:pic>
    </p:spTree>
    <p:extLst>
      <p:ext uri="{BB962C8B-B14F-4D97-AF65-F5344CB8AC3E}">
        <p14:creationId xmlns:p14="http://schemas.microsoft.com/office/powerpoint/2010/main" val="261806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75027" y="21535"/>
            <a:ext cx="3969385" cy="6286500"/>
            <a:chOff x="0" y="4001007"/>
            <a:chExt cx="3969385"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lang="es-ES" dirty="0"/>
            </a:p>
          </p:txBody>
        </p:sp>
      </p:grpSp>
      <p:sp>
        <p:nvSpPr>
          <p:cNvPr id="11" name="object 7"/>
          <p:cNvSpPr txBox="1">
            <a:spLocks noGrp="1"/>
          </p:cNvSpPr>
          <p:nvPr>
            <p:ph type="title"/>
          </p:nvPr>
        </p:nvSpPr>
        <p:spPr>
          <a:xfrm>
            <a:off x="2995198" y="2742173"/>
            <a:ext cx="14988002" cy="7562610"/>
          </a:xfrm>
          <a:prstGeom prst="rect">
            <a:avLst/>
          </a:prstGeom>
        </p:spPr>
        <p:txBody>
          <a:bodyPr vert="horz" wrap="square" lIns="0" tIns="52351" rIns="0" bIns="0" rtlCol="0">
            <a:spAutoFit/>
          </a:bodyPr>
          <a:lstStyle/>
          <a:p>
            <a:pPr marL="533400" algn="l"/>
            <a:r>
              <a:rPr lang="es-ES" sz="2400" b="1" dirty="0">
                <a:effectLst/>
                <a:latin typeface="Segoe UI" panose="020B0502040204020203" pitchFamily="34" charset="0"/>
                <a:ea typeface="SimSun" panose="02010600030101010101" pitchFamily="2" charset="-122"/>
                <a:cs typeface="Segoe UI" panose="020B0502040204020203" pitchFamily="34" charset="0"/>
              </a:rPr>
              <a:t>DOCUMENTACIÓN:</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b="1" dirty="0">
                <a:effectLst/>
                <a:latin typeface="Segoe UI" panose="020B0502040204020203" pitchFamily="34" charset="0"/>
                <a:ea typeface="SimSun" panose="02010600030101010101" pitchFamily="2" charset="-122"/>
                <a:cs typeface="Segoe UI" panose="020B0502040204020203" pitchFamily="34" charset="0"/>
              </a:rPr>
              <a:t>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b="1" u="none" strike="noStrike" dirty="0">
                <a:effectLst/>
                <a:latin typeface="Segoe UI" panose="020B0502040204020203" pitchFamily="34" charset="0"/>
                <a:ea typeface="SimSun" panose="02010600030101010101" pitchFamily="2" charset="-122"/>
                <a:cs typeface="Segoe UI" panose="020B0502040204020203" pitchFamily="34" charset="0"/>
              </a:rPr>
              <a:t>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b="1" u="sng" dirty="0">
                <a:effectLst/>
                <a:latin typeface="Segoe UI" panose="020B0502040204020203" pitchFamily="34" charset="0"/>
                <a:ea typeface="SimSun" panose="02010600030101010101" pitchFamily="2" charset="-122"/>
                <a:cs typeface="Segoe UI" panose="020B0502040204020203" pitchFamily="34" charset="0"/>
              </a:rPr>
              <a:t>Contratistas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b="1" dirty="0">
                <a:effectLst/>
                <a:latin typeface="Segoe UI" panose="020B0502040204020203" pitchFamily="34" charset="0"/>
                <a:ea typeface="SimSun" panose="02010600030101010101" pitchFamily="2" charset="-122"/>
                <a:cs typeface="Segoe UI" panose="020B0502040204020203" pitchFamily="34" charset="0"/>
              </a:rPr>
              <a:t>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Antes de comenzar cualquier labor con antelación el contratista deberá enviar mediante correo electrónico al responsable del contrato dentro de </a:t>
            </a:r>
            <a:r>
              <a:rPr lang="es-ES" sz="2400" b="1" dirty="0">
                <a:effectLst/>
                <a:latin typeface="Segoe UI" panose="020B0502040204020203" pitchFamily="34" charset="0"/>
                <a:ea typeface="SimSun" panose="02010600030101010101" pitchFamily="2" charset="-122"/>
                <a:cs typeface="Segoe UI" panose="020B0502040204020203" pitchFamily="34" charset="0"/>
              </a:rPr>
              <a:t>QUIROFANOS EL TESORO S.A.S.</a:t>
            </a:r>
            <a:r>
              <a:rPr lang="es-ES" sz="2400" dirty="0">
                <a:effectLst/>
                <a:latin typeface="Segoe UI" panose="020B0502040204020203" pitchFamily="34" charset="0"/>
                <a:ea typeface="SimSun" panose="02010600030101010101" pitchFamily="2" charset="-122"/>
                <a:cs typeface="Segoe UI" panose="020B0502040204020203" pitchFamily="34" charset="0"/>
              </a:rPr>
              <a:t> la siguiente información:</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Certificado de avance del SG-SST por parte de la ARL</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Licencia y curso de 50 horas o reentrenamiento de 20 horas del Profesional Responsable del SGSST del contratista.</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Para el personal que aplique, el certificado del curso de trabajador autorizado (32 horas) y/o reentrenamiento</a:t>
            </a:r>
            <a:r>
              <a:rPr lang="es-ES" sz="2400" dirty="0">
                <a:effectLst/>
                <a:latin typeface="Segoe UI" panose="020B0502040204020203" pitchFamily="34" charset="0"/>
                <a:ea typeface="SimSun" panose="02010600030101010101" pitchFamily="2" charset="-122"/>
                <a:cs typeface="Segoe UI" panose="020B0502040204020203" pitchFamily="34" charset="0"/>
              </a:rPr>
              <a:t>.</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Certificado de los coordinadores de alturas.</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Certificados de los Equipos y herramientas para trabajos de alto riesgo.</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Soporte de la seguridad social e inducción.</a:t>
            </a:r>
            <a:br>
              <a:rPr lang="es-CO" sz="2400" dirty="0">
                <a:effectLst/>
                <a:latin typeface="Segoe UI" panose="020B0502040204020203" pitchFamily="34" charset="0"/>
                <a:ea typeface="SimSun" panose="02010600030101010101" pitchFamily="2" charset="-122"/>
                <a:cs typeface="Segoe UI" panose="020B0502040204020203" pitchFamily="34" charset="0"/>
              </a:rPr>
            </a:br>
            <a:br>
              <a:rPr lang="es-CO" sz="4400" b="1" dirty="0">
                <a:effectLst/>
                <a:latin typeface="Segoe UI" panose="020B0502040204020203" pitchFamily="34" charset="0"/>
                <a:ea typeface="Calibri" panose="020F0502020204030204" pitchFamily="34" charset="0"/>
                <a:cs typeface="Segoe UI" panose="020B0502040204020203" pitchFamily="34" charset="0"/>
              </a:rPr>
            </a:br>
            <a:br>
              <a:rPr lang="es-CO" sz="3600" b="1" dirty="0">
                <a:effectLst/>
                <a:latin typeface="Calibri" panose="020F0502020204030204" pitchFamily="34" charset="0"/>
                <a:ea typeface="Calibri" panose="020F0502020204030204" pitchFamily="34" charset="0"/>
                <a:cs typeface="Times New Roman" panose="02020603050405020304" pitchFamily="18" charset="0"/>
              </a:rPr>
            </a:br>
            <a:endParaRPr sz="24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4478000" y="408134"/>
            <a:ext cx="3076574" cy="1638299"/>
          </a:xfrm>
          <a:prstGeom prst="rect">
            <a:avLst/>
          </a:prstGeom>
        </p:spPr>
      </p:pic>
      <p:sp>
        <p:nvSpPr>
          <p:cNvPr id="7" name="CuadroTexto 6">
            <a:extLst>
              <a:ext uri="{FF2B5EF4-FFF2-40B4-BE49-F238E27FC236}">
                <a16:creationId xmlns:a16="http://schemas.microsoft.com/office/drawing/2014/main" id="{9410F0D0-DD88-CED6-152E-244E39C1D42F}"/>
              </a:ext>
            </a:extLst>
          </p:cNvPr>
          <p:cNvSpPr txBox="1"/>
          <p:nvPr/>
        </p:nvSpPr>
        <p:spPr>
          <a:xfrm>
            <a:off x="5525333" y="3129564"/>
            <a:ext cx="11800642" cy="461665"/>
          </a:xfrm>
          <a:prstGeom prst="rect">
            <a:avLst/>
          </a:prstGeom>
          <a:noFill/>
        </p:spPr>
        <p:txBody>
          <a:bodyPr wrap="square" rtlCol="0">
            <a:spAutoFit/>
          </a:bodyPr>
          <a:lstStyle/>
          <a:p>
            <a:endParaRPr lang="es-E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9465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667499"/>
            <a:ext cx="3076574" cy="3619999"/>
            <a:chOff x="0" y="4000999"/>
            <a:chExt cx="5932170"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5" name="object 5"/>
            <p:cNvSpPr/>
            <p:nvPr/>
          </p:nvSpPr>
          <p:spPr>
            <a:xfrm>
              <a:off x="2455108" y="7472831"/>
              <a:ext cx="3476625" cy="2814320"/>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1981200" y="1315835"/>
            <a:ext cx="15925800" cy="8055053"/>
          </a:xfrm>
          <a:prstGeom prst="rect">
            <a:avLst/>
          </a:prstGeom>
        </p:spPr>
        <p:txBody>
          <a:bodyPr vert="horz" wrap="square" lIns="0" tIns="52351" rIns="0" bIns="0" rtlCol="0">
            <a:spAutoFit/>
          </a:bodyPr>
          <a:lstStyle/>
          <a:p>
            <a:pPr marL="533400" algn="l">
              <a:spcAft>
                <a:spcPts val="0"/>
              </a:spcAft>
            </a:pPr>
            <a:br>
              <a:rPr lang="es-CO" sz="2400" dirty="0">
                <a:effectLst/>
                <a:latin typeface="Segoe UI" panose="020B0502040204020203" pitchFamily="34" charset="0"/>
                <a:ea typeface="Calibri" panose="020F0502020204030204" pitchFamily="34" charset="0"/>
                <a:cs typeface="Segoe UI" panose="020B0502040204020203" pitchFamily="34" charset="0"/>
              </a:rPr>
            </a:br>
            <a:r>
              <a:rPr lang="es-ES" sz="2400" b="1" dirty="0">
                <a:effectLst/>
                <a:latin typeface="Segoe UI" panose="020B0502040204020203" pitchFamily="34" charset="0"/>
                <a:ea typeface="SimSun" panose="02010600030101010101" pitchFamily="2" charset="-122"/>
                <a:cs typeface="Segoe UI" panose="020B0502040204020203" pitchFamily="34" charset="0"/>
              </a:rPr>
              <a:t>TRABAJOS EN ALTURAS.</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solidFill>
                  <a:srgbClr val="000000"/>
                </a:solidFill>
                <a:effectLst/>
                <a:latin typeface="Segoe UI" panose="020B0502040204020203" pitchFamily="34" charset="0"/>
                <a:ea typeface="SimSun" panose="02010600030101010101" pitchFamily="2" charset="-122"/>
                <a:cs typeface="Segoe UI" panose="020B0502040204020203" pitchFamily="34" charset="0"/>
              </a:rPr>
              <a:t>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Para la realización de trabajos en alturas, considerando trabajo en alturas, todo el que se realice a 2.00 metros o más de altura, se deberá contar con los siguientes requisitos:</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solidFill>
                  <a:srgbClr val="000000"/>
                </a:solidFill>
                <a:effectLst/>
                <a:latin typeface="Segoe UI" panose="020B0502040204020203" pitchFamily="34" charset="0"/>
                <a:ea typeface="SimSun" panose="02010600030101010101" pitchFamily="2" charset="-122"/>
                <a:cs typeface="Segoe UI" panose="020B0502040204020203" pitchFamily="34" charset="0"/>
              </a:rPr>
              <a:t>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Todo trabajador que realice trabajos de alturas debe estar certificado.</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Están prohibidos andamios de tijera, solo se debe utilizar andamios multidireccional certificado.</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Utilizar escaleras dieléctricas para trabajos con electricidad.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Es obligatorio que toda persona que realice trabajo en alturas, use los elementos de protección contra caídas (casco con barbuquejo, arnés de seguridad, eslinga y líneas de vida, si aplica guantes y gafas)</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Todo contratista deberá contar con un coordinador de trabajos en alturas certificado, quien será responsable del diligenciamiento del formato de permisos de trabajos en alturas de la empresa contratista y firma de los mismos.</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b="1" dirty="0">
                <a:effectLst/>
                <a:latin typeface="Segoe UI" panose="020B0502040204020203" pitchFamily="34" charset="0"/>
                <a:ea typeface="SimSun" panose="02010600030101010101" pitchFamily="2" charset="-122"/>
                <a:cs typeface="Segoe UI" panose="020B0502040204020203" pitchFamily="34" charset="0"/>
              </a:rPr>
              <a:t>QUIROFANOS EL TESORO S.A.S</a:t>
            </a:r>
            <a:r>
              <a:rPr lang="es-ES" sz="2400" dirty="0">
                <a:effectLst/>
                <a:latin typeface="Segoe UI" panose="020B0502040204020203" pitchFamily="34" charset="0"/>
                <a:ea typeface="Times New Roman" panose="02020603050405020304" pitchFamily="18" charset="0"/>
                <a:cs typeface="Segoe UI" panose="020B0502040204020203" pitchFamily="34" charset="0"/>
              </a:rPr>
              <a:t> verificará las condiciones en las cuales se realizará el trabajo en alturas.</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El contratista deberá garantizar la cobertura en equipos de protección personal para los ejecutores de las tareas asignadas, de acuerdo al número de personas que vayan a participar en la ejecución de esta.</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 </a:t>
            </a:r>
            <a:br>
              <a:rPr lang="es-CO" sz="2400" dirty="0">
                <a:effectLst/>
                <a:latin typeface="Segoe UI" panose="020B0502040204020203" pitchFamily="34" charset="0"/>
                <a:ea typeface="SimSun" panose="02010600030101010101" pitchFamily="2" charset="-122"/>
                <a:cs typeface="Segoe UI" panose="020B0502040204020203" pitchFamily="34" charset="0"/>
              </a:rPr>
            </a:br>
            <a:br>
              <a:rPr lang="es-CO" sz="3200" b="1" dirty="0">
                <a:effectLst/>
                <a:latin typeface="Segoe UI" panose="020B0502040204020203" pitchFamily="34" charset="0"/>
                <a:ea typeface="Calibri" panose="020F0502020204030204" pitchFamily="34" charset="0"/>
                <a:cs typeface="Times New Roman" panose="02020603050405020304" pitchFamily="18" charset="0"/>
              </a:rPr>
            </a:br>
            <a:br>
              <a:rPr lang="es-CO" sz="3200" b="1" dirty="0">
                <a:effectLst/>
                <a:latin typeface="Calibri" panose="020F0502020204030204" pitchFamily="34" charset="0"/>
                <a:ea typeface="Calibri" panose="020F0502020204030204" pitchFamily="34" charset="0"/>
                <a:cs typeface="Times New Roman" panose="02020603050405020304" pitchFamily="18" charset="0"/>
              </a:rPr>
            </a:br>
            <a:endParaRPr sz="24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4478000" y="8421798"/>
            <a:ext cx="3076574" cy="1638299"/>
          </a:xfrm>
          <a:prstGeom prst="rect">
            <a:avLst/>
          </a:prstGeom>
        </p:spPr>
      </p:pic>
      <p:sp>
        <p:nvSpPr>
          <p:cNvPr id="7" name="CuadroTexto 6">
            <a:extLst>
              <a:ext uri="{FF2B5EF4-FFF2-40B4-BE49-F238E27FC236}">
                <a16:creationId xmlns:a16="http://schemas.microsoft.com/office/drawing/2014/main" id="{9410F0D0-DD88-CED6-152E-244E39C1D42F}"/>
              </a:ext>
            </a:extLst>
          </p:cNvPr>
          <p:cNvSpPr txBox="1"/>
          <p:nvPr/>
        </p:nvSpPr>
        <p:spPr>
          <a:xfrm>
            <a:off x="5928420" y="6936045"/>
            <a:ext cx="10744200" cy="892552"/>
          </a:xfrm>
          <a:prstGeom prst="rect">
            <a:avLst/>
          </a:prstGeom>
          <a:noFill/>
        </p:spPr>
        <p:txBody>
          <a:bodyPr wrap="square" rtlCol="0">
            <a:spAutoFit/>
          </a:bodyPr>
          <a:lstStyle/>
          <a:p>
            <a:endParaRPr lang="es-ES" sz="2400" dirty="0">
              <a:latin typeface="Segoe UI" panose="020B0502040204020203" pitchFamily="34" charset="0"/>
              <a:cs typeface="Segoe UI" panose="020B0502040204020203" pitchFamily="34" charset="0"/>
            </a:endParaRPr>
          </a:p>
          <a:p>
            <a:endParaRPr lang="es-E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16884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667499"/>
            <a:ext cx="3076574" cy="3619999"/>
            <a:chOff x="0" y="4000999"/>
            <a:chExt cx="5932170"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5" name="object 5"/>
            <p:cNvSpPr/>
            <p:nvPr/>
          </p:nvSpPr>
          <p:spPr>
            <a:xfrm>
              <a:off x="2455108" y="7472831"/>
              <a:ext cx="3476625" cy="2814320"/>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1981200" y="1315835"/>
            <a:ext cx="15925800" cy="7193278"/>
          </a:xfrm>
          <a:prstGeom prst="rect">
            <a:avLst/>
          </a:prstGeom>
        </p:spPr>
        <p:txBody>
          <a:bodyPr vert="horz" wrap="square" lIns="0" tIns="52351" rIns="0" bIns="0" rtlCol="0">
            <a:spAutoFit/>
          </a:bodyPr>
          <a:lstStyle/>
          <a:p>
            <a:pPr marL="228600" algn="l">
              <a:spcAft>
                <a:spcPts val="0"/>
              </a:spcAft>
            </a:pPr>
            <a:br>
              <a:rPr lang="es-CO" sz="2400" dirty="0">
                <a:effectLst/>
                <a:latin typeface="Segoe UI" panose="020B0502040204020203" pitchFamily="34" charset="0"/>
                <a:ea typeface="Calibri" panose="020F0502020204030204" pitchFamily="34" charset="0"/>
                <a:cs typeface="Segoe UI" panose="020B0502040204020203" pitchFamily="34" charset="0"/>
              </a:rPr>
            </a:br>
            <a:r>
              <a:rPr lang="es-ES" sz="2400" b="1" dirty="0">
                <a:effectLst/>
                <a:latin typeface="Segoe UI" panose="020B0502040204020203" pitchFamily="34" charset="0"/>
                <a:ea typeface="Times New Roman" panose="02020603050405020304" pitchFamily="18" charset="0"/>
                <a:cs typeface="Segoe UI" panose="020B0502040204020203" pitchFamily="34" charset="0"/>
              </a:rPr>
              <a:t>TRABAJO EN CALIENTE (corte y soldadura).</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Elaboración del permiso de trabajo del contratista.</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La Coordinación de Ingeniería Biomédica asignará al personal de mantenimiento para acompañar estas labores. </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Retirar o aislar todo el material combustible.</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Acordonar y señalizar el área donde se realice la actividad</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Contar con un extintor a la mano multipropósito.</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Contar con el equipo de protección personal adecuado tanto para la persona que desarrolla la actividad como para el ayudante.</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Cuando se esté soldando en alturas se debe aislar los niveles inferiores para poder proteger al personal y/o a los equipos y evitar los riesgos de lesiones al personal o la generación del conato de incendio.</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Times New Roman" panose="02020603050405020304" pitchFamily="18" charset="0"/>
                <a:cs typeface="Segoe UI" panose="020B0502040204020203" pitchFamily="34" charset="0"/>
              </a:rPr>
              <a:t>Los cables del circuito de soldadura, corte o pulido, deben desenrollarse completamente antes de su uso y protegerse contra proyecciones incandescentes de grasas aceites entre otros para evitar arcos o circuitos irregulares. Bajo ningún concepto se enrollarán sobre el cuerpo.</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Reportar todos los incidentes, accidentes</a:t>
            </a:r>
            <a:br>
              <a:rPr lang="es-CO" sz="2400" dirty="0">
                <a:effectLst/>
                <a:latin typeface="Segoe UI" panose="020B0502040204020203" pitchFamily="34" charset="0"/>
                <a:ea typeface="SimSun" panose="02010600030101010101" pitchFamily="2" charset="-122"/>
                <a:cs typeface="Segoe UI" panose="020B0502040204020203" pitchFamily="34" charset="0"/>
              </a:rPr>
            </a:br>
            <a:br>
              <a:rPr lang="es-CO" sz="2400" b="1" dirty="0">
                <a:effectLst/>
                <a:latin typeface="Segoe UI" panose="020B0502040204020203" pitchFamily="34" charset="0"/>
                <a:ea typeface="Calibri" panose="020F0502020204030204" pitchFamily="34" charset="0"/>
                <a:cs typeface="Segoe UI" panose="020B0502040204020203" pitchFamily="34" charset="0"/>
              </a:rPr>
            </a:br>
            <a:br>
              <a:rPr lang="es-CO" sz="3200" b="1" dirty="0">
                <a:effectLst/>
                <a:latin typeface="Calibri" panose="020F0502020204030204" pitchFamily="34" charset="0"/>
                <a:ea typeface="Calibri" panose="020F0502020204030204" pitchFamily="34" charset="0"/>
                <a:cs typeface="Times New Roman" panose="02020603050405020304" pitchFamily="18" charset="0"/>
              </a:rPr>
            </a:br>
            <a:endParaRPr sz="24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4478000" y="8421798"/>
            <a:ext cx="3076574" cy="1638299"/>
          </a:xfrm>
          <a:prstGeom prst="rect">
            <a:avLst/>
          </a:prstGeom>
        </p:spPr>
      </p:pic>
      <p:sp>
        <p:nvSpPr>
          <p:cNvPr id="7" name="CuadroTexto 6">
            <a:extLst>
              <a:ext uri="{FF2B5EF4-FFF2-40B4-BE49-F238E27FC236}">
                <a16:creationId xmlns:a16="http://schemas.microsoft.com/office/drawing/2014/main" id="{9410F0D0-DD88-CED6-152E-244E39C1D42F}"/>
              </a:ext>
            </a:extLst>
          </p:cNvPr>
          <p:cNvSpPr txBox="1"/>
          <p:nvPr/>
        </p:nvSpPr>
        <p:spPr>
          <a:xfrm>
            <a:off x="5928420" y="6936045"/>
            <a:ext cx="10744200" cy="892552"/>
          </a:xfrm>
          <a:prstGeom prst="rect">
            <a:avLst/>
          </a:prstGeom>
          <a:noFill/>
        </p:spPr>
        <p:txBody>
          <a:bodyPr wrap="square" rtlCol="0">
            <a:spAutoFit/>
          </a:bodyPr>
          <a:lstStyle/>
          <a:p>
            <a:endParaRPr lang="es-ES" sz="2400" dirty="0">
              <a:latin typeface="Segoe UI" panose="020B0502040204020203" pitchFamily="34" charset="0"/>
              <a:cs typeface="Segoe UI" panose="020B0502040204020203" pitchFamily="34" charset="0"/>
            </a:endParaRPr>
          </a:p>
          <a:p>
            <a:endParaRPr lang="es-E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6256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7"/>
          <p:cNvSpPr txBox="1">
            <a:spLocks noGrp="1"/>
          </p:cNvSpPr>
          <p:nvPr>
            <p:ph type="title"/>
          </p:nvPr>
        </p:nvSpPr>
        <p:spPr>
          <a:xfrm>
            <a:off x="457200" y="647700"/>
            <a:ext cx="17373600" cy="11009708"/>
          </a:xfrm>
          <a:prstGeom prst="rect">
            <a:avLst/>
          </a:prstGeom>
        </p:spPr>
        <p:txBody>
          <a:bodyPr vert="horz" wrap="square" lIns="0" tIns="52351" rIns="0" bIns="0" rtlCol="0">
            <a:spAutoFit/>
          </a:bodyPr>
          <a:lstStyle/>
          <a:p>
            <a:pPr marL="533400">
              <a:spcAft>
                <a:spcPts val="0"/>
              </a:spcAft>
            </a:pPr>
            <a:br>
              <a:rPr lang="es-CO" sz="2400" dirty="0">
                <a:effectLst/>
                <a:latin typeface="Segoe UI" panose="020B0502040204020203" pitchFamily="34" charset="0"/>
                <a:ea typeface="Calibri" panose="020F0502020204030204" pitchFamily="34" charset="0"/>
                <a:cs typeface="Segoe UI" panose="020B0502040204020203" pitchFamily="34" charset="0"/>
              </a:rPr>
            </a:br>
            <a:r>
              <a:rPr lang="es-ES" sz="20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NORMAS GENERALES DE SEGURIDAD Y SALUD EN EL TRABAJO PARA CONTRATISTAS.</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 </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Está prohibido el ingreso a menores de edad a las obras en calidad de acompañante o trabajador, salvo con un permiso escrito del Ministerio de la Protección social. (Resolución 2400 de 1979, título XIII).</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Si Seguridad y Salud en el Trabajo de </a:t>
            </a:r>
            <a:r>
              <a:rPr lang="es-ES" sz="2400" b="1" dirty="0">
                <a:effectLst/>
                <a:latin typeface="Segoe UI" panose="020B0502040204020203" pitchFamily="34" charset="0"/>
                <a:ea typeface="SimSun" panose="02010600030101010101" pitchFamily="2" charset="-122"/>
                <a:cs typeface="Segoe UI" panose="020B0502040204020203" pitchFamily="34" charset="0"/>
              </a:rPr>
              <a:t>QUIROFANOS EL TESORO S.A.S.</a:t>
            </a:r>
            <a:r>
              <a:rPr lang="es-ES" sz="2400" dirty="0">
                <a:effectLst/>
                <a:latin typeface="Segoe UI" panose="020B0502040204020203" pitchFamily="34" charset="0"/>
                <a:ea typeface="SimSun" panose="02010600030101010101" pitchFamily="2" charset="-122"/>
                <a:cs typeface="Segoe UI" panose="020B0502040204020203" pitchFamily="34" charset="0"/>
              </a:rPr>
              <a:t> encuentra personal CONTRATISTA que presente signos de ebriedad o de encontrarse bajo efectos de sustancias estimulantes o alucinógenas lo reportará inmediatamente, de forma verbal y por escrito (correo) al responsable del SG-SST del contratista y al responsable del contrato, para que les den el manejo del caso y suspender en trabajo, código sustantivo del trabajo: artículo 60. Prohibiciones a los trabajadores.</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El personal CONTRATISTA no debe hacer uso de maquinaria, herramientas, materiales y elementos de protección personal propiedad de </a:t>
            </a:r>
            <a:r>
              <a:rPr lang="es-ES" sz="2400" b="1" dirty="0">
                <a:effectLst/>
                <a:latin typeface="Segoe UI" panose="020B0502040204020203" pitchFamily="34" charset="0"/>
                <a:ea typeface="SimSun" panose="02010600030101010101" pitchFamily="2" charset="-122"/>
                <a:cs typeface="Segoe UI" panose="020B0502040204020203" pitchFamily="34" charset="0"/>
              </a:rPr>
              <a:t>QUIROFANOS EL TESORO S.A.S.</a:t>
            </a:r>
            <a:r>
              <a:rPr lang="es-ES" sz="2400" dirty="0">
                <a:effectLst/>
                <a:latin typeface="Segoe UI" panose="020B0502040204020203" pitchFamily="34" charset="0"/>
                <a:ea typeface="SimSun" panose="02010600030101010101" pitchFamily="2" charset="-122"/>
                <a:cs typeface="Segoe UI" panose="020B0502040204020203" pitchFamily="34" charset="0"/>
              </a:rPr>
              <a:t>, salvo cuando el representante de </a:t>
            </a:r>
            <a:r>
              <a:rPr lang="es-ES" sz="2400" b="1" dirty="0">
                <a:effectLst/>
                <a:latin typeface="Segoe UI" panose="020B0502040204020203" pitchFamily="34" charset="0"/>
                <a:ea typeface="SimSun" panose="02010600030101010101" pitchFamily="2" charset="-122"/>
                <a:cs typeface="Segoe UI" panose="020B0502040204020203" pitchFamily="34" charset="0"/>
              </a:rPr>
              <a:t>QUIROFANOS EL TESORO S.A.S.</a:t>
            </a:r>
            <a:r>
              <a:rPr lang="es-ES" sz="2400" dirty="0">
                <a:effectLst/>
                <a:latin typeface="Segoe UI" panose="020B0502040204020203" pitchFamily="34" charset="0"/>
                <a:ea typeface="SimSun" panose="02010600030101010101" pitchFamily="2" charset="-122"/>
                <a:cs typeface="Segoe UI" panose="020B0502040204020203" pitchFamily="34" charset="0"/>
              </a:rPr>
              <a:t> lo autorice.</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La empresa o persona CONTRATISTA no permitirá a su personal el uso de audífonos durante la ejecución de los trabajos.</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La empresa o persona CONTRATISTA no permitirá a su personal el uso de cadenas, anillos, relojes, pulseras, durante la ejecución de los trabajos. (Resolución 2400 de 1979, Título LV capítulo I).</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La empresa o persona CONTRATISTA no permitirá a su personal el consumo de alimentos durante la ejecución de tareas críticas. El consumo de alimentos deberá hacerse en el lugar establecido para ello. (Resolución 2400 de 1979, artículo 25).</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La empresa o persona CONTRATISTA no permitirá a su personal fumar durante la ejecución de los trabajos. (Resolución 1956 de 2008).</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La empresa o persona CONTRATISTA deberá acordonar el área de influencia de la obra a realizar, buscando evitar molestias y accidentes a terceros y realizar un cerramiento provisional cuando se trate de obras de construcción o reformas. (Resolución 2400 de 1979, artículos 106, 403, y Título XII capítulo I).</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La empresa o persona CONTRATISTA deberá colocar señalización que prohíba el ingreso a la obra de personal ajeno a la misma. (Resolución 2400 de 1979, Título XII capítulo I).</a:t>
            </a:r>
            <a:br>
              <a:rPr lang="es-CO" sz="2400" dirty="0">
                <a:effectLst/>
                <a:latin typeface="Segoe UI" panose="020B0502040204020203" pitchFamily="34" charset="0"/>
                <a:ea typeface="SimSun" panose="02010600030101010101" pitchFamily="2" charset="-122"/>
                <a:cs typeface="Segoe UI" panose="020B0502040204020203" pitchFamily="34" charset="0"/>
              </a:rPr>
            </a:br>
            <a:r>
              <a:rPr lang="es-ES" sz="2400" dirty="0">
                <a:effectLst/>
                <a:latin typeface="Segoe UI" panose="020B0502040204020203" pitchFamily="34" charset="0"/>
                <a:ea typeface="SimSun" panose="02010600030101010101" pitchFamily="2" charset="-122"/>
                <a:cs typeface="Segoe UI" panose="020B0502040204020203" pitchFamily="34" charset="0"/>
              </a:rPr>
              <a:t>El CONTRATISTA está obligado a retirar de las sedes al personal a su cargo que no cumpla con las normas de Seguridad y salud en el Trabajo y especialmente las establecidas en este manual.</a:t>
            </a:r>
            <a:br>
              <a:rPr lang="es-CO" sz="2400" dirty="0">
                <a:effectLst/>
                <a:latin typeface="Segoe UI" panose="020B0502040204020203" pitchFamily="34" charset="0"/>
                <a:ea typeface="SimSun" panose="02010600030101010101" pitchFamily="2" charset="-122"/>
                <a:cs typeface="Segoe UI" panose="020B0502040204020203" pitchFamily="34" charset="0"/>
              </a:rPr>
            </a:br>
            <a:br>
              <a:rPr lang="es-CO" sz="2000" dirty="0">
                <a:effectLst/>
                <a:latin typeface="Segoe UI" panose="020B0502040204020203" pitchFamily="34" charset="0"/>
                <a:ea typeface="SimSun" panose="02010600030101010101" pitchFamily="2" charset="-122"/>
                <a:cs typeface="Segoe UI" panose="020B0502040204020203" pitchFamily="34" charset="0"/>
              </a:rPr>
            </a:br>
            <a:br>
              <a:rPr lang="es-CO" sz="2000" b="1" dirty="0">
                <a:effectLst/>
                <a:latin typeface="Segoe UI" panose="020B0502040204020203" pitchFamily="34" charset="0"/>
                <a:ea typeface="Calibri" panose="020F0502020204030204" pitchFamily="34" charset="0"/>
                <a:cs typeface="Segoe UI" panose="020B0502040204020203" pitchFamily="34" charset="0"/>
              </a:rPr>
            </a:br>
            <a:br>
              <a:rPr lang="es-CO" sz="3200" b="1" dirty="0">
                <a:effectLst/>
                <a:latin typeface="Calibri" panose="020F0502020204030204" pitchFamily="34" charset="0"/>
                <a:ea typeface="Calibri" panose="020F0502020204030204" pitchFamily="34" charset="0"/>
                <a:cs typeface="Times New Roman" panose="02020603050405020304" pitchFamily="18" charset="0"/>
              </a:rPr>
            </a:br>
            <a:endParaRPr sz="24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5287626" y="190500"/>
            <a:ext cx="2543174" cy="1386508"/>
          </a:xfrm>
          <a:prstGeom prst="rect">
            <a:avLst/>
          </a:prstGeom>
        </p:spPr>
      </p:pic>
      <p:sp>
        <p:nvSpPr>
          <p:cNvPr id="7" name="CuadroTexto 6">
            <a:extLst>
              <a:ext uri="{FF2B5EF4-FFF2-40B4-BE49-F238E27FC236}">
                <a16:creationId xmlns:a16="http://schemas.microsoft.com/office/drawing/2014/main" id="{9410F0D0-DD88-CED6-152E-244E39C1D42F}"/>
              </a:ext>
            </a:extLst>
          </p:cNvPr>
          <p:cNvSpPr txBox="1"/>
          <p:nvPr/>
        </p:nvSpPr>
        <p:spPr>
          <a:xfrm>
            <a:off x="5928420" y="6936045"/>
            <a:ext cx="10744200" cy="892552"/>
          </a:xfrm>
          <a:prstGeom prst="rect">
            <a:avLst/>
          </a:prstGeom>
          <a:noFill/>
        </p:spPr>
        <p:txBody>
          <a:bodyPr wrap="square" rtlCol="0">
            <a:spAutoFit/>
          </a:bodyPr>
          <a:lstStyle/>
          <a:p>
            <a:endParaRPr lang="es-ES" sz="2400" dirty="0">
              <a:latin typeface="Segoe UI" panose="020B0502040204020203" pitchFamily="34" charset="0"/>
              <a:cs typeface="Segoe UI" panose="020B0502040204020203" pitchFamily="34" charset="0"/>
            </a:endParaRPr>
          </a:p>
          <a:p>
            <a:endParaRPr lang="es-E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9050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7"/>
          <p:cNvSpPr txBox="1">
            <a:spLocks noGrp="1"/>
          </p:cNvSpPr>
          <p:nvPr>
            <p:ph type="title"/>
          </p:nvPr>
        </p:nvSpPr>
        <p:spPr>
          <a:xfrm>
            <a:off x="342900" y="1139652"/>
            <a:ext cx="17602200" cy="8978383"/>
          </a:xfrm>
          <a:prstGeom prst="rect">
            <a:avLst/>
          </a:prstGeom>
        </p:spPr>
        <p:txBody>
          <a:bodyPr vert="horz" wrap="square" lIns="0" tIns="52351" rIns="0" bIns="0" rtlCol="0">
            <a:spAutoFit/>
          </a:bodyPr>
          <a:lstStyle/>
          <a:p>
            <a:pPr marL="342900" lvl="0" indent="-342900" algn="l">
              <a:spcAft>
                <a:spcPts val="0"/>
              </a:spcAft>
              <a:buFont typeface="Wingdings" panose="05000000000000000000" pitchFamily="2" charset="2"/>
              <a:buChar char="ü"/>
            </a:pPr>
            <a:br>
              <a:rPr lang="es-CO" sz="2000" dirty="0">
                <a:effectLst/>
                <a:latin typeface="Segoe UI" panose="020B0502040204020203" pitchFamily="34" charset="0"/>
                <a:ea typeface="Calibri" panose="020F0502020204030204" pitchFamily="34" charset="0"/>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Los trabajos que generen ruido, material particulado, gases y vapores y que por tanto dificultan la realización de las actividades laborales deben ser notificadas a Seguridad y Salud en el Trabajo y/o ingeniera biomédica de su realización con el fin de acordarse las condiciones en las cuales se podrán realizar ocasionando los menores inconvenientes y perturbación posible. </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El personal CONTRATISTA no debe realizar ninguna actividad que este fuera del alcance del contrato pactado entre </a:t>
            </a:r>
            <a:r>
              <a:rPr lang="es-ES" sz="2000" b="1" dirty="0">
                <a:effectLst/>
                <a:latin typeface="Segoe UI" panose="020B0502040204020203" pitchFamily="34" charset="0"/>
                <a:ea typeface="SimSun" panose="02010600030101010101" pitchFamily="2" charset="-122"/>
                <a:cs typeface="Segoe UI" panose="020B0502040204020203" pitchFamily="34" charset="0"/>
              </a:rPr>
              <a:t>QUIROFANOS EL TESORO S.A.S.</a:t>
            </a:r>
            <a:r>
              <a:rPr lang="es-ES" sz="2000" dirty="0">
                <a:effectLst/>
                <a:latin typeface="Segoe UI" panose="020B0502040204020203" pitchFamily="34" charset="0"/>
                <a:ea typeface="SimSun" panose="02010600030101010101" pitchFamily="2" charset="-122"/>
                <a:cs typeface="Segoe UI" panose="020B0502040204020203" pitchFamily="34" charset="0"/>
              </a:rPr>
              <a:t> y el contratista para la cual labora. </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El CONTRATISTA no debe Introducir armas, explosivos, bebidas embriagantes, narcóticas, ni radiotransmisores a las instalaciones de </a:t>
            </a:r>
            <a:r>
              <a:rPr lang="es-ES" sz="2000" b="1" dirty="0">
                <a:effectLst/>
                <a:latin typeface="Segoe UI" panose="020B0502040204020203" pitchFamily="34" charset="0"/>
                <a:ea typeface="SimSun" panose="02010600030101010101" pitchFamily="2" charset="-122"/>
                <a:cs typeface="Segoe UI" panose="020B0502040204020203" pitchFamily="34" charset="0"/>
              </a:rPr>
              <a:t>QUIROFANOS EL TESORO S.A.S.</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El CONTRATISTA no debe operar o mover equipos o válvulas o cualquier otro dispositivo en las instalaciones sin estar autorizado. </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El CONTRATISTA no debe transitar y/o permanecer en zonas diferentes a donde se ejecute la labor asignada. </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El CONTRATISTA no se debe retirar del sitio de labores sin antes verificar que los equipos eléctricos estén desconectados y que no exista posibilidades de originar incendio. </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El CONTRATISTA no debe maltratar los cables eléctricos ni producir raspaduras o peladuras y empalmes en los mismos. </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El CONTRATISTA debe suministrar y garantizar el uso obligatorio de los elementos de protección personal.</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El CONTRATISTA debe garantizar la disposición final de los residuos generados en su labor.</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El CONTRATISTA deberá usar su uniforme de dotación que lo identifique como personal de la empresa contratada y/ o Canet.</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QUIROFANOS EL TESORO S.A.S. podrá realizar inspecciones de seguridad cuando lo estime necesario sin previo aviso en los lugares de trabajo donde se estén ejecutando contrato.</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Todo personal contratista debe realizar la clasificación de los residuos para disposición final y debe depositarlo en los recipientes de acuerdo al nuevo código de colores.</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Al terminar la labor deben de dejar el lugar de trabajo limpio y organizado.</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Los residuos o escombros generados de obras civiles o mantenimientos locativos deben ser evacuados de las instalaciones y depositarse en un lugar autorizado.</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Si la labor requiere de sustancias químicas el contratista deberá tener disponible las fichas de seguridad de cada producto que manejé.</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Todas las sustancias químicas deben estar previamente identificadas en su envase original o rem basadas con rotulo respectivo a dicha sustancia.</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Para la recolección de derrames de productos químicos el contratista debe contar con su respectivo kit de derrames.</a:t>
            </a:r>
            <a:br>
              <a:rPr lang="es-CO" sz="2000" dirty="0">
                <a:effectLst/>
                <a:latin typeface="Segoe UI" panose="020B0502040204020203" pitchFamily="34" charset="0"/>
                <a:ea typeface="SimSun" panose="02010600030101010101" pitchFamily="2" charset="-122"/>
                <a:cs typeface="Segoe UI" panose="020B0502040204020203" pitchFamily="34" charset="0"/>
              </a:rPr>
            </a:br>
            <a:r>
              <a:rPr lang="es-ES" sz="2000" dirty="0">
                <a:effectLst/>
                <a:latin typeface="Segoe UI" panose="020B0502040204020203" pitchFamily="34" charset="0"/>
                <a:ea typeface="SimSun" panose="02010600030101010101" pitchFamily="2" charset="-122"/>
                <a:cs typeface="Segoe UI" panose="020B0502040204020203" pitchFamily="34" charset="0"/>
              </a:rPr>
              <a:t> </a:t>
            </a:r>
            <a:br>
              <a:rPr lang="es-CO" sz="2000" dirty="0">
                <a:effectLst/>
                <a:latin typeface="Segoe UI" panose="020B0502040204020203" pitchFamily="34" charset="0"/>
                <a:ea typeface="SimSun" panose="02010600030101010101" pitchFamily="2" charset="-122"/>
                <a:cs typeface="Segoe UI" panose="020B0502040204020203" pitchFamily="34" charset="0"/>
              </a:rPr>
            </a:br>
            <a:br>
              <a:rPr lang="es-CO" sz="2000" b="1" dirty="0">
                <a:effectLst/>
                <a:latin typeface="Calibri" panose="020F0502020204030204" pitchFamily="34" charset="0"/>
                <a:ea typeface="Calibri" panose="020F0502020204030204" pitchFamily="34" charset="0"/>
                <a:cs typeface="Times New Roman" panose="02020603050405020304" pitchFamily="18" charset="0"/>
              </a:rPr>
            </a:br>
            <a:endParaRPr sz="20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5287626" y="190500"/>
            <a:ext cx="2543174" cy="1386508"/>
          </a:xfrm>
          <a:prstGeom prst="rect">
            <a:avLst/>
          </a:prstGeom>
        </p:spPr>
      </p:pic>
      <p:sp>
        <p:nvSpPr>
          <p:cNvPr id="7" name="CuadroTexto 6">
            <a:extLst>
              <a:ext uri="{FF2B5EF4-FFF2-40B4-BE49-F238E27FC236}">
                <a16:creationId xmlns:a16="http://schemas.microsoft.com/office/drawing/2014/main" id="{9410F0D0-DD88-CED6-152E-244E39C1D42F}"/>
              </a:ext>
            </a:extLst>
          </p:cNvPr>
          <p:cNvSpPr txBox="1"/>
          <p:nvPr/>
        </p:nvSpPr>
        <p:spPr>
          <a:xfrm>
            <a:off x="5928420" y="6936045"/>
            <a:ext cx="10744200" cy="892552"/>
          </a:xfrm>
          <a:prstGeom prst="rect">
            <a:avLst/>
          </a:prstGeom>
          <a:noFill/>
        </p:spPr>
        <p:txBody>
          <a:bodyPr wrap="square" rtlCol="0">
            <a:spAutoFit/>
          </a:bodyPr>
          <a:lstStyle/>
          <a:p>
            <a:endParaRPr lang="es-ES" sz="2400" dirty="0">
              <a:latin typeface="Segoe UI" panose="020B0502040204020203" pitchFamily="34" charset="0"/>
              <a:cs typeface="Segoe UI" panose="020B0502040204020203" pitchFamily="34" charset="0"/>
            </a:endParaRPr>
          </a:p>
          <a:p>
            <a:endParaRPr lang="es-E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51580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4001007"/>
            <a:ext cx="3969385" cy="6286500"/>
            <a:chOff x="0" y="4001007"/>
            <a:chExt cx="3969385"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1676400" y="725853"/>
            <a:ext cx="15925800" cy="2451147"/>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r>
              <a:rPr lang="es-CO" sz="3200" b="1" dirty="0">
                <a:effectLst/>
                <a:latin typeface="Segoe UI" panose="020B0502040204020203" pitchFamily="34" charset="0"/>
                <a:ea typeface="Calibri" panose="020F0502020204030204" pitchFamily="34" charset="0"/>
                <a:cs typeface="Segoe UI" panose="020B0502040204020203" pitchFamily="34" charset="0"/>
              </a:rPr>
              <a:t>POLÍTICA PARA LA PREVENCIÓN DEL CONSUMO Y LA INTERVENCIÓN DE LAS ADICCIONES</a:t>
            </a:r>
            <a:br>
              <a:rPr lang="es-CO" sz="3200" b="1" dirty="0">
                <a:effectLst/>
                <a:latin typeface="Segoe UI" panose="020B0502040204020203" pitchFamily="34" charset="0"/>
                <a:ea typeface="Calibri" panose="020F0502020204030204" pitchFamily="34" charset="0"/>
                <a:cs typeface="Segoe UI" panose="020B0502040204020203" pitchFamily="34" charset="0"/>
              </a:rPr>
            </a:br>
            <a:br>
              <a:rPr lang="es-CO" sz="3200" b="1" dirty="0">
                <a:effectLst/>
                <a:latin typeface="Segoe UI" panose="020B0502040204020203" pitchFamily="34" charset="0"/>
                <a:ea typeface="Calibri" panose="020F0502020204030204" pitchFamily="34" charset="0"/>
                <a:cs typeface="Segoe UI" panose="020B0502040204020203" pitchFamily="34" charset="0"/>
              </a:rPr>
            </a:br>
            <a:endParaRPr sz="3200" b="1" spc="-10" dirty="0">
              <a:latin typeface="Segoe UI" panose="020B0502040204020203" pitchFamily="34" charset="0"/>
              <a:cs typeface="Segoe UI" panose="020B0502040204020203" pitchFamily="34" charset="0"/>
            </a:endParaRPr>
          </a:p>
        </p:txBody>
      </p:sp>
      <p:sp>
        <p:nvSpPr>
          <p:cNvPr id="2" name="Rectángulo 1">
            <a:extLst>
              <a:ext uri="{FF2B5EF4-FFF2-40B4-BE49-F238E27FC236}">
                <a16:creationId xmlns:a16="http://schemas.microsoft.com/office/drawing/2014/main" id="{420947A5-7E2F-25EA-6CC8-054A28B0EEC5}"/>
              </a:ext>
            </a:extLst>
          </p:cNvPr>
          <p:cNvSpPr/>
          <p:nvPr/>
        </p:nvSpPr>
        <p:spPr>
          <a:xfrm>
            <a:off x="4953000" y="2848782"/>
            <a:ext cx="11658600" cy="42954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O" sz="2400" b="1" dirty="0">
                <a:latin typeface="Segoe UI" panose="020B0502040204020203" pitchFamily="34" charset="0"/>
                <a:cs typeface="Segoe UI" panose="020B0502040204020203" pitchFamily="34" charset="0"/>
              </a:rPr>
              <a:t>QUIRÓFANOS EL TESORO S.A.S,</a:t>
            </a:r>
            <a:r>
              <a:rPr lang="es-ES" sz="2400" b="1" dirty="0">
                <a:latin typeface="Segoe UI" panose="020B0502040204020203" pitchFamily="34" charset="0"/>
                <a:cs typeface="Segoe UI" panose="020B0502040204020203" pitchFamily="34" charset="0"/>
              </a:rPr>
              <a:t> </a:t>
            </a:r>
            <a:r>
              <a:rPr lang="es-ES" sz="2400" dirty="0">
                <a:latin typeface="Segoe UI" panose="020B0502040204020203" pitchFamily="34" charset="0"/>
                <a:cs typeface="Segoe UI" panose="020B0502040204020203" pitchFamily="34" charset="0"/>
              </a:rPr>
              <a:t>comprometida con la seguridad en el trabajo, la conservación de la salud física, psicológica de los trabajadores y de todo el personal que brinda servicios en la clínica durante la ejecución de las actividades para las cuales fueron contratados, define los lineamientos para la prevención en el consumo de Alcohol, tabaquismo y sustancias sicoactivas, especifica responsabilidades de acuerdo a las normas vigentes, velando por su cumplimiento. </a:t>
            </a:r>
          </a:p>
          <a:p>
            <a:pPr algn="just"/>
            <a:endParaRPr lang="es-ES" sz="2400" dirty="0">
              <a:latin typeface="Segoe UI" panose="020B0502040204020203" pitchFamily="34" charset="0"/>
              <a:cs typeface="Segoe UI" panose="020B0502040204020203" pitchFamily="34" charset="0"/>
            </a:endParaRPr>
          </a:p>
          <a:p>
            <a:pPr algn="just"/>
            <a:r>
              <a:rPr lang="es-ES" sz="2400" dirty="0">
                <a:latin typeface="Segoe UI" panose="020B0502040204020203" pitchFamily="34" charset="0"/>
                <a:cs typeface="Segoe UI" panose="020B0502040204020203" pitchFamily="34" charset="0"/>
              </a:rPr>
              <a:t>Acordando dentro de estos la responsabilidad que compromete a los contratistas, proveedores, usuarios, familias y visitantes en la necesidad de certificar un ambiente de trabajo seguro y saludable previniendo daños a la salud para todas las personas.</a:t>
            </a:r>
            <a:endParaRPr lang="es-CO" sz="2400" dirty="0">
              <a:latin typeface="Segoe UI" panose="020B0502040204020203" pitchFamily="34" charset="0"/>
              <a:cs typeface="Segoe UI" panose="020B0502040204020203" pitchFamily="34" charset="0"/>
            </a:endParaRPr>
          </a:p>
        </p:txBody>
      </p:sp>
      <p:pic>
        <p:nvPicPr>
          <p:cNvPr id="7" name="Imagen 6">
            <a:extLst>
              <a:ext uri="{FF2B5EF4-FFF2-40B4-BE49-F238E27FC236}">
                <a16:creationId xmlns:a16="http://schemas.microsoft.com/office/drawing/2014/main" id="{19D47E3E-4928-13CD-C1C0-A07274FB6E3E}"/>
              </a:ext>
            </a:extLst>
          </p:cNvPr>
          <p:cNvPicPr>
            <a:picLocks noChangeAspect="1"/>
          </p:cNvPicPr>
          <p:nvPr/>
        </p:nvPicPr>
        <p:blipFill>
          <a:blip r:embed="rId2"/>
          <a:stretch>
            <a:fillRect/>
          </a:stretch>
        </p:blipFill>
        <p:spPr>
          <a:xfrm>
            <a:off x="13335000" y="7899275"/>
            <a:ext cx="4654411" cy="2387725"/>
          </a:xfrm>
          <a:prstGeom prst="rect">
            <a:avLst/>
          </a:prstGeom>
        </p:spPr>
      </p:pic>
      <p:pic>
        <p:nvPicPr>
          <p:cNvPr id="8" name="Imagen 7">
            <a:extLst>
              <a:ext uri="{FF2B5EF4-FFF2-40B4-BE49-F238E27FC236}">
                <a16:creationId xmlns:a16="http://schemas.microsoft.com/office/drawing/2014/main" id="{F50280B6-3308-86B9-6599-9C57EFF9A314}"/>
              </a:ext>
            </a:extLst>
          </p:cNvPr>
          <p:cNvPicPr>
            <a:picLocks noChangeAspect="1"/>
          </p:cNvPicPr>
          <p:nvPr/>
        </p:nvPicPr>
        <p:blipFill>
          <a:blip r:embed="rId3"/>
          <a:stretch>
            <a:fillRect/>
          </a:stretch>
        </p:blipFill>
        <p:spPr>
          <a:xfrm>
            <a:off x="0" y="5546967"/>
            <a:ext cx="2591025" cy="1597290"/>
          </a:xfrm>
          <a:prstGeom prst="rect">
            <a:avLst/>
          </a:prstGeom>
        </p:spPr>
      </p:pic>
    </p:spTree>
    <p:extLst>
      <p:ext uri="{BB962C8B-B14F-4D97-AF65-F5344CB8AC3E}">
        <p14:creationId xmlns:p14="http://schemas.microsoft.com/office/powerpoint/2010/main" val="3069457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042"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0A09E"/>
          </a:solidFill>
        </p:spPr>
        <p:txBody>
          <a:bodyPr wrap="square" lIns="0" tIns="0" rIns="0" bIns="0" rtlCol="0"/>
          <a:lstStyle/>
          <a:p>
            <a:endParaRPr dirty="0"/>
          </a:p>
        </p:txBody>
      </p:sp>
      <p:grpSp>
        <p:nvGrpSpPr>
          <p:cNvPr id="3" name="object 3"/>
          <p:cNvGrpSpPr/>
          <p:nvPr/>
        </p:nvGrpSpPr>
        <p:grpSpPr>
          <a:xfrm>
            <a:off x="-4011" y="-271"/>
            <a:ext cx="8468391" cy="10287271"/>
            <a:chOff x="0" y="1"/>
            <a:chExt cx="8468391" cy="10287271"/>
          </a:xfrm>
        </p:grpSpPr>
        <p:sp>
          <p:nvSpPr>
            <p:cNvPr id="4" name="object 4"/>
            <p:cNvSpPr/>
            <p:nvPr/>
          </p:nvSpPr>
          <p:spPr>
            <a:xfrm>
              <a:off x="0" y="1"/>
              <a:ext cx="7607300" cy="8692515"/>
            </a:xfrm>
            <a:custGeom>
              <a:avLst/>
              <a:gdLst/>
              <a:ahLst/>
              <a:cxnLst/>
              <a:rect l="l" t="t" r="r" b="b"/>
              <a:pathLst>
                <a:path w="7607300" h="8692515">
                  <a:moveTo>
                    <a:pt x="5073278" y="8692062"/>
                  </a:moveTo>
                  <a:lnTo>
                    <a:pt x="5833" y="8692062"/>
                  </a:lnTo>
                  <a:lnTo>
                    <a:pt x="0" y="8681951"/>
                  </a:lnTo>
                  <a:lnTo>
                    <a:pt x="0" y="0"/>
                  </a:lnTo>
                  <a:lnTo>
                    <a:pt x="5124851" y="0"/>
                  </a:lnTo>
                  <a:lnTo>
                    <a:pt x="7606823" y="4301037"/>
                  </a:lnTo>
                  <a:lnTo>
                    <a:pt x="5073278" y="8692062"/>
                  </a:lnTo>
                  <a:close/>
                </a:path>
              </a:pathLst>
            </a:custGeom>
            <a:solidFill>
              <a:srgbClr val="FFFFFF"/>
            </a:solidFill>
          </p:spPr>
          <p:txBody>
            <a:bodyPr wrap="square" lIns="0" tIns="0" rIns="0" bIns="0" rtlCol="0"/>
            <a:lstStyle/>
            <a:p>
              <a:endParaRPr dirty="0"/>
            </a:p>
          </p:txBody>
        </p:sp>
        <p:sp>
          <p:nvSpPr>
            <p:cNvPr id="5" name="object 5"/>
            <p:cNvSpPr/>
            <p:nvPr/>
          </p:nvSpPr>
          <p:spPr>
            <a:xfrm>
              <a:off x="2505741" y="5832747"/>
              <a:ext cx="5962650" cy="4454525"/>
            </a:xfrm>
            <a:custGeom>
              <a:avLst/>
              <a:gdLst/>
              <a:ahLst/>
              <a:cxnLst/>
              <a:rect l="l" t="t" r="r" b="b"/>
              <a:pathLst>
                <a:path w="5962649" h="4454525">
                  <a:moveTo>
                    <a:pt x="4885695" y="4454251"/>
                  </a:moveTo>
                  <a:lnTo>
                    <a:pt x="1076829" y="4454251"/>
                  </a:lnTo>
                  <a:lnTo>
                    <a:pt x="0" y="2586037"/>
                  </a:lnTo>
                  <a:lnTo>
                    <a:pt x="1490578" y="0"/>
                  </a:lnTo>
                  <a:lnTo>
                    <a:pt x="4471737" y="0"/>
                  </a:lnTo>
                  <a:lnTo>
                    <a:pt x="5962525" y="2586037"/>
                  </a:lnTo>
                  <a:lnTo>
                    <a:pt x="4885695" y="4454251"/>
                  </a:lnTo>
                  <a:close/>
                </a:path>
              </a:pathLst>
            </a:custGeom>
            <a:solidFill>
              <a:srgbClr val="A3E373"/>
            </a:solidFill>
          </p:spPr>
          <p:txBody>
            <a:bodyPr wrap="square" lIns="0" tIns="0" rIns="0" bIns="0" rtlCol="0"/>
            <a:lstStyle/>
            <a:p>
              <a:endParaRPr/>
            </a:p>
          </p:txBody>
        </p:sp>
        <p:sp>
          <p:nvSpPr>
            <p:cNvPr id="6" name="object 6"/>
            <p:cNvSpPr/>
            <p:nvPr/>
          </p:nvSpPr>
          <p:spPr>
            <a:xfrm>
              <a:off x="3258257" y="7277372"/>
              <a:ext cx="3839826" cy="1812307"/>
            </a:xfrm>
            <a:custGeom>
              <a:avLst/>
              <a:gdLst/>
              <a:ahLst/>
              <a:cxnLst/>
              <a:rect l="l" t="t" r="r" b="b"/>
              <a:pathLst>
                <a:path w="4876799" h="1943100">
                  <a:moveTo>
                    <a:pt x="4591051" y="1943088"/>
                  </a:moveTo>
                  <a:lnTo>
                    <a:pt x="285748" y="1943088"/>
                  </a:lnTo>
                  <a:lnTo>
                    <a:pt x="240777" y="1939528"/>
                  </a:lnTo>
                  <a:lnTo>
                    <a:pt x="197319" y="1929061"/>
                  </a:lnTo>
                  <a:lnTo>
                    <a:pt x="156140" y="1912004"/>
                  </a:lnTo>
                  <a:lnTo>
                    <a:pt x="118009" y="1888676"/>
                  </a:lnTo>
                  <a:lnTo>
                    <a:pt x="83693" y="1859394"/>
                  </a:lnTo>
                  <a:lnTo>
                    <a:pt x="54411" y="1825078"/>
                  </a:lnTo>
                  <a:lnTo>
                    <a:pt x="31083" y="1786947"/>
                  </a:lnTo>
                  <a:lnTo>
                    <a:pt x="14026" y="1745768"/>
                  </a:lnTo>
                  <a:lnTo>
                    <a:pt x="3559" y="1702310"/>
                  </a:lnTo>
                  <a:lnTo>
                    <a:pt x="0" y="1657339"/>
                  </a:lnTo>
                  <a:lnTo>
                    <a:pt x="0" y="285748"/>
                  </a:lnTo>
                  <a:lnTo>
                    <a:pt x="3559" y="240777"/>
                  </a:lnTo>
                  <a:lnTo>
                    <a:pt x="14026" y="197319"/>
                  </a:lnTo>
                  <a:lnTo>
                    <a:pt x="31083" y="156140"/>
                  </a:lnTo>
                  <a:lnTo>
                    <a:pt x="54411" y="118009"/>
                  </a:lnTo>
                  <a:lnTo>
                    <a:pt x="83693" y="83693"/>
                  </a:lnTo>
                  <a:lnTo>
                    <a:pt x="118009" y="54411"/>
                  </a:lnTo>
                  <a:lnTo>
                    <a:pt x="156140" y="31083"/>
                  </a:lnTo>
                  <a:lnTo>
                    <a:pt x="197319" y="14026"/>
                  </a:lnTo>
                  <a:lnTo>
                    <a:pt x="240777" y="3559"/>
                  </a:lnTo>
                  <a:lnTo>
                    <a:pt x="285748" y="0"/>
                  </a:lnTo>
                  <a:lnTo>
                    <a:pt x="4591051" y="0"/>
                  </a:lnTo>
                  <a:lnTo>
                    <a:pt x="4636022" y="3559"/>
                  </a:lnTo>
                  <a:lnTo>
                    <a:pt x="4679480" y="14026"/>
                  </a:lnTo>
                  <a:lnTo>
                    <a:pt x="4720659" y="31083"/>
                  </a:lnTo>
                  <a:lnTo>
                    <a:pt x="4758790" y="54411"/>
                  </a:lnTo>
                  <a:lnTo>
                    <a:pt x="4793106" y="83693"/>
                  </a:lnTo>
                  <a:lnTo>
                    <a:pt x="4822388" y="118009"/>
                  </a:lnTo>
                  <a:lnTo>
                    <a:pt x="4845716" y="156140"/>
                  </a:lnTo>
                  <a:lnTo>
                    <a:pt x="4862773" y="197319"/>
                  </a:lnTo>
                  <a:lnTo>
                    <a:pt x="4873240" y="240777"/>
                  </a:lnTo>
                  <a:lnTo>
                    <a:pt x="4876800" y="285748"/>
                  </a:lnTo>
                  <a:lnTo>
                    <a:pt x="4876800" y="1657339"/>
                  </a:lnTo>
                  <a:lnTo>
                    <a:pt x="4873240" y="1702310"/>
                  </a:lnTo>
                  <a:lnTo>
                    <a:pt x="4862773" y="1745768"/>
                  </a:lnTo>
                  <a:lnTo>
                    <a:pt x="4845716" y="1786947"/>
                  </a:lnTo>
                  <a:lnTo>
                    <a:pt x="4822388" y="1825078"/>
                  </a:lnTo>
                  <a:lnTo>
                    <a:pt x="4793106" y="1859394"/>
                  </a:lnTo>
                  <a:lnTo>
                    <a:pt x="4758790" y="1888676"/>
                  </a:lnTo>
                  <a:lnTo>
                    <a:pt x="4720659" y="1912004"/>
                  </a:lnTo>
                  <a:lnTo>
                    <a:pt x="4679480" y="1929061"/>
                  </a:lnTo>
                  <a:lnTo>
                    <a:pt x="4636022" y="1939528"/>
                  </a:lnTo>
                  <a:lnTo>
                    <a:pt x="4591051" y="1943088"/>
                  </a:lnTo>
                  <a:close/>
                </a:path>
              </a:pathLst>
            </a:custGeom>
            <a:solidFill>
              <a:srgbClr val="FFFFFF"/>
            </a:solidFill>
            <a:effectLst>
              <a:outerShdw blurRad="50800" dist="38100" dir="10800000" algn="r" rotWithShape="0">
                <a:prstClr val="black">
                  <a:alpha val="40000"/>
                </a:prstClr>
              </a:outerShdw>
            </a:effectLst>
          </p:spPr>
          <p:txBody>
            <a:bodyPr wrap="square" lIns="0" tIns="0" rIns="0" bIns="0" rtlCol="0"/>
            <a:lstStyle/>
            <a:p>
              <a:pPr algn="ctr"/>
              <a:endParaRPr sz="2800" dirty="0">
                <a:solidFill>
                  <a:schemeClr val="tx1">
                    <a:lumMod val="50000"/>
                    <a:lumOff val="50000"/>
                  </a:schemeClr>
                </a:solidFill>
                <a:latin typeface="Trebuchet MS" panose="020B0603020202020204" pitchFamily="34" charset="0"/>
              </a:endParaRPr>
            </a:p>
          </p:txBody>
        </p:sp>
      </p:grpSp>
      <p:sp>
        <p:nvSpPr>
          <p:cNvPr id="7" name="object 7"/>
          <p:cNvSpPr txBox="1"/>
          <p:nvPr/>
        </p:nvSpPr>
        <p:spPr>
          <a:xfrm>
            <a:off x="7675453" y="8892093"/>
            <a:ext cx="5181600" cy="395173"/>
          </a:xfrm>
          <a:prstGeom prst="rect">
            <a:avLst/>
          </a:prstGeom>
        </p:spPr>
        <p:txBody>
          <a:bodyPr vert="horz" wrap="square" lIns="0" tIns="12700" rIns="0" bIns="0" rtlCol="0">
            <a:spAutoFit/>
          </a:bodyPr>
          <a:lstStyle/>
          <a:p>
            <a:pPr marL="1226185" marR="5080" indent="-1214120">
              <a:lnSpc>
                <a:spcPct val="115100"/>
              </a:lnSpc>
              <a:spcBef>
                <a:spcPts val="100"/>
              </a:spcBef>
            </a:pPr>
            <a:r>
              <a:rPr lang="es-CO" sz="2400" i="1" spc="-60" dirty="0">
                <a:solidFill>
                  <a:schemeClr val="tx1">
                    <a:lumMod val="65000"/>
                    <a:lumOff val="35000"/>
                  </a:schemeClr>
                </a:solidFill>
                <a:latin typeface="Verdana"/>
                <a:cs typeface="Verdana"/>
              </a:rPr>
              <a:t>. </a:t>
            </a:r>
            <a:endParaRPr lang="es-CO" sz="2400" i="1" dirty="0">
              <a:solidFill>
                <a:schemeClr val="tx1">
                  <a:lumMod val="65000"/>
                  <a:lumOff val="35000"/>
                </a:schemeClr>
              </a:solidFill>
              <a:latin typeface="Verdana"/>
              <a:cs typeface="Verdana"/>
            </a:endParaRPr>
          </a:p>
        </p:txBody>
      </p:sp>
      <p:pic>
        <p:nvPicPr>
          <p:cNvPr id="8" name="object 8"/>
          <p:cNvPicPr/>
          <p:nvPr/>
        </p:nvPicPr>
        <p:blipFill>
          <a:blip r:embed="rId2" cstate="print"/>
          <a:stretch>
            <a:fillRect/>
          </a:stretch>
        </p:blipFill>
        <p:spPr>
          <a:xfrm>
            <a:off x="14669752" y="7881970"/>
            <a:ext cx="2590799" cy="1371599"/>
          </a:xfrm>
          <a:prstGeom prst="rect">
            <a:avLst/>
          </a:prstGeom>
        </p:spPr>
      </p:pic>
      <p:sp>
        <p:nvSpPr>
          <p:cNvPr id="9" name="object 9"/>
          <p:cNvSpPr txBox="1"/>
          <p:nvPr/>
        </p:nvSpPr>
        <p:spPr>
          <a:xfrm>
            <a:off x="1187450" y="3101045"/>
            <a:ext cx="5232400" cy="2490425"/>
          </a:xfrm>
          <a:prstGeom prst="rect">
            <a:avLst/>
          </a:prstGeom>
        </p:spPr>
        <p:txBody>
          <a:bodyPr vert="horz" wrap="square" lIns="0" tIns="12700" rIns="0" bIns="0" rtlCol="0">
            <a:spAutoFit/>
          </a:bodyPr>
          <a:lstStyle/>
          <a:p>
            <a:pPr marL="12700">
              <a:lnSpc>
                <a:spcPct val="100000"/>
              </a:lnSpc>
              <a:spcBef>
                <a:spcPts val="100"/>
              </a:spcBef>
            </a:pPr>
            <a:r>
              <a:rPr lang="es-CO" sz="8050" b="1" spc="250" dirty="0">
                <a:solidFill>
                  <a:srgbClr val="00A09E"/>
                </a:solidFill>
                <a:latin typeface="AvantGarde Bk BT" panose="020B0402020202020204" pitchFamily="34" charset="0"/>
                <a:cs typeface="Trebuchet MS"/>
              </a:rPr>
              <a:t>Índice de contenido</a:t>
            </a:r>
            <a:endParaRPr lang="es-CO" sz="8050" b="1" dirty="0">
              <a:solidFill>
                <a:srgbClr val="00A09E"/>
              </a:solidFill>
              <a:latin typeface="AvantGarde Bk BT" panose="020B0402020202020204" pitchFamily="34" charset="0"/>
              <a:cs typeface="Trebuchet MS"/>
            </a:endParaRPr>
          </a:p>
        </p:txBody>
      </p:sp>
      <p:sp>
        <p:nvSpPr>
          <p:cNvPr id="16" name="object 16"/>
          <p:cNvSpPr txBox="1">
            <a:spLocks noGrp="1"/>
          </p:cNvSpPr>
          <p:nvPr>
            <p:ph type="title"/>
          </p:nvPr>
        </p:nvSpPr>
        <p:spPr>
          <a:xfrm>
            <a:off x="7864296" y="571501"/>
            <a:ext cx="10166480" cy="11699293"/>
          </a:xfrm>
          <a:prstGeom prst="rect">
            <a:avLst/>
          </a:prstGeom>
        </p:spPr>
        <p:txBody>
          <a:bodyPr vert="horz" wrap="square" lIns="0" tIns="12700" rIns="0" bIns="0" rtlCol="0">
            <a:spAutoFit/>
          </a:bodyPr>
          <a:lstStyle/>
          <a:p>
            <a:pPr marL="12700" marR="5080">
              <a:lnSpc>
                <a:spcPct val="134100"/>
              </a:lnSpc>
              <a:spcBef>
                <a:spcPts val="100"/>
              </a:spcBef>
            </a:pPr>
            <a:r>
              <a:rPr lang="es-CO" sz="3000" spc="-10" dirty="0">
                <a:solidFill>
                  <a:srgbClr val="F4F4F4"/>
                </a:solidFill>
                <a:latin typeface="Segoe UI" panose="020B0502040204020203" pitchFamily="34" charset="0"/>
                <a:cs typeface="Segoe UI" panose="020B0502040204020203" pitchFamily="34" charset="0"/>
              </a:rPr>
              <a:t>Política del SG-SST 2024</a:t>
            </a:r>
            <a:br>
              <a:rPr lang="es-CO" sz="3000" spc="-10" dirty="0">
                <a:solidFill>
                  <a:srgbClr val="F4F4F4"/>
                </a:solidFill>
                <a:latin typeface="Segoe UI" panose="020B0502040204020203" pitchFamily="34" charset="0"/>
                <a:cs typeface="Segoe UI" panose="020B0502040204020203" pitchFamily="34" charset="0"/>
              </a:rPr>
            </a:br>
            <a:r>
              <a:rPr lang="es-CO" sz="3000" spc="-10" dirty="0">
                <a:solidFill>
                  <a:srgbClr val="F4F4F4"/>
                </a:solidFill>
                <a:latin typeface="Segoe UI" panose="020B0502040204020203" pitchFamily="34" charset="0"/>
                <a:cs typeface="Segoe UI" panose="020B0502040204020203" pitchFamily="34" charset="0"/>
              </a:rPr>
              <a:t>Objetivos y Metas del sistema de Gestión de Seguridad y Salud en el trabajo.</a:t>
            </a:r>
            <a:br>
              <a:rPr lang="es-CO" sz="3000" spc="-10" dirty="0">
                <a:solidFill>
                  <a:srgbClr val="F4F4F4"/>
                </a:solidFill>
                <a:latin typeface="Segoe UI" panose="020B0502040204020203" pitchFamily="34" charset="0"/>
                <a:cs typeface="Segoe UI" panose="020B0502040204020203" pitchFamily="34" charset="0"/>
              </a:rPr>
            </a:br>
            <a:r>
              <a:rPr lang="es-CO" sz="3000" spc="-10" dirty="0">
                <a:solidFill>
                  <a:srgbClr val="F4F4F4"/>
                </a:solidFill>
                <a:latin typeface="Segoe UI" panose="020B0502040204020203" pitchFamily="34" charset="0"/>
                <a:cs typeface="Segoe UI" panose="020B0502040204020203" pitchFamily="34" charset="0"/>
              </a:rPr>
              <a:t>Política para la prevención del consumo y la intervención de las adicciones.</a:t>
            </a:r>
            <a:br>
              <a:rPr lang="es-CO" sz="3000" spc="-10" dirty="0">
                <a:solidFill>
                  <a:srgbClr val="F4F4F4"/>
                </a:solidFill>
                <a:latin typeface="Segoe UI" panose="020B0502040204020203" pitchFamily="34" charset="0"/>
                <a:cs typeface="Segoe UI" panose="020B0502040204020203" pitchFamily="34" charset="0"/>
              </a:rPr>
            </a:br>
            <a:r>
              <a:rPr lang="es-CO" sz="3000" spc="-10" dirty="0">
                <a:solidFill>
                  <a:srgbClr val="F4F4F4"/>
                </a:solidFill>
                <a:latin typeface="Segoe UI" panose="020B0502040204020203" pitchFamily="34" charset="0"/>
                <a:cs typeface="Segoe UI" panose="020B0502040204020203" pitchFamily="34" charset="0"/>
              </a:rPr>
              <a:t>Accidente e Incidente de trabajo y enfermedad laboral.</a:t>
            </a:r>
            <a:br>
              <a:rPr lang="es-CO" sz="3000" spc="-10" dirty="0">
                <a:solidFill>
                  <a:srgbClr val="F4F4F4"/>
                </a:solidFill>
                <a:latin typeface="Segoe UI" panose="020B0502040204020203" pitchFamily="34" charset="0"/>
                <a:cs typeface="Segoe UI" panose="020B0502040204020203" pitchFamily="34" charset="0"/>
              </a:rPr>
            </a:br>
            <a:r>
              <a:rPr lang="es-CO" sz="3000" spc="-10" dirty="0">
                <a:solidFill>
                  <a:srgbClr val="F4F4F4"/>
                </a:solidFill>
                <a:latin typeface="Segoe UI" panose="020B0502040204020203" pitchFamily="34" charset="0"/>
                <a:cs typeface="Segoe UI" panose="020B0502040204020203" pitchFamily="34" charset="0"/>
              </a:rPr>
              <a:t>Procedimientos reportes de accidentes e incidentes de trabajo.</a:t>
            </a:r>
            <a:br>
              <a:rPr lang="es-CO" sz="3000" spc="-10" dirty="0">
                <a:solidFill>
                  <a:srgbClr val="F4F4F4"/>
                </a:solidFill>
                <a:latin typeface="Segoe UI" panose="020B0502040204020203" pitchFamily="34" charset="0"/>
                <a:cs typeface="Segoe UI" panose="020B0502040204020203" pitchFamily="34" charset="0"/>
              </a:rPr>
            </a:br>
            <a:r>
              <a:rPr lang="es-CO" sz="3000" spc="-10" dirty="0">
                <a:solidFill>
                  <a:srgbClr val="F4F4F4"/>
                </a:solidFill>
                <a:latin typeface="Segoe UI" panose="020B0502040204020203" pitchFamily="34" charset="0"/>
                <a:cs typeface="Segoe UI" panose="020B0502040204020203" pitchFamily="34" charset="0"/>
              </a:rPr>
              <a:t>Reportes de condiciones peligrosas.</a:t>
            </a:r>
            <a:br>
              <a:rPr lang="es-CO" sz="3000" spc="-10" dirty="0">
                <a:solidFill>
                  <a:srgbClr val="F4F4F4"/>
                </a:solidFill>
                <a:latin typeface="Segoe UI" panose="020B0502040204020203" pitchFamily="34" charset="0"/>
                <a:cs typeface="Segoe UI" panose="020B0502040204020203" pitchFamily="34" charset="0"/>
              </a:rPr>
            </a:br>
            <a:r>
              <a:rPr lang="es-CO" sz="3000" spc="-10" dirty="0">
                <a:solidFill>
                  <a:srgbClr val="F4F4F4"/>
                </a:solidFill>
                <a:latin typeface="Segoe UI" panose="020B0502040204020203" pitchFamily="34" charset="0"/>
                <a:cs typeface="Segoe UI" panose="020B0502040204020203" pitchFamily="34" charset="0"/>
              </a:rPr>
              <a:t>Principales peligros a los que se encuentra expuesto en QET.</a:t>
            </a:r>
            <a:br>
              <a:rPr lang="es-CO" sz="3000" spc="-10" dirty="0">
                <a:solidFill>
                  <a:srgbClr val="F4F4F4"/>
                </a:solidFill>
                <a:latin typeface="Segoe UI" panose="020B0502040204020203" pitchFamily="34" charset="0"/>
                <a:cs typeface="Segoe UI" panose="020B0502040204020203" pitchFamily="34" charset="0"/>
              </a:rPr>
            </a:br>
            <a:r>
              <a:rPr lang="es-CO" sz="3000" spc="-10" dirty="0">
                <a:solidFill>
                  <a:srgbClr val="F4F4F4"/>
                </a:solidFill>
                <a:latin typeface="Segoe UI" panose="020B0502040204020203" pitchFamily="34" charset="0"/>
                <a:cs typeface="Segoe UI" panose="020B0502040204020203" pitchFamily="34" charset="0"/>
              </a:rPr>
              <a:t>Uso de los elementos de protección personal.</a:t>
            </a:r>
            <a:br>
              <a:rPr lang="es-CO" sz="3000" spc="-10" dirty="0">
                <a:solidFill>
                  <a:srgbClr val="F4F4F4"/>
                </a:solidFill>
                <a:latin typeface="Segoe UI" panose="020B0502040204020203" pitchFamily="34" charset="0"/>
                <a:cs typeface="Segoe UI" panose="020B0502040204020203" pitchFamily="34" charset="0"/>
              </a:rPr>
            </a:br>
            <a:br>
              <a:rPr lang="es-CO" sz="3000" spc="-10" dirty="0">
                <a:solidFill>
                  <a:srgbClr val="F4F4F4"/>
                </a:solidFill>
                <a:latin typeface="Segoe UI" panose="020B0502040204020203" pitchFamily="34" charset="0"/>
                <a:cs typeface="Segoe UI" panose="020B0502040204020203" pitchFamily="34" charset="0"/>
              </a:rPr>
            </a:br>
            <a:br>
              <a:rPr lang="es-CO" sz="3000" spc="-10" dirty="0">
                <a:solidFill>
                  <a:srgbClr val="F4F4F4"/>
                </a:solidFill>
                <a:latin typeface="Segoe UI" panose="020B0502040204020203" pitchFamily="34" charset="0"/>
                <a:cs typeface="Segoe UI" panose="020B0502040204020203" pitchFamily="34" charset="0"/>
              </a:rPr>
            </a:br>
            <a:br>
              <a:rPr lang="es-CO" sz="3000" spc="-10" dirty="0">
                <a:solidFill>
                  <a:srgbClr val="F4F4F4"/>
                </a:solidFill>
                <a:latin typeface="Segoe UI" panose="020B0502040204020203" pitchFamily="34" charset="0"/>
                <a:cs typeface="Segoe UI" panose="020B0502040204020203" pitchFamily="34" charset="0"/>
              </a:rPr>
            </a:br>
            <a:br>
              <a:rPr lang="es-CO" sz="3000" spc="-10" dirty="0">
                <a:solidFill>
                  <a:srgbClr val="F4F4F4"/>
                </a:solidFill>
                <a:latin typeface="Segoe UI" panose="020B0502040204020203" pitchFamily="34" charset="0"/>
                <a:cs typeface="Segoe UI" panose="020B0502040204020203" pitchFamily="34" charset="0"/>
              </a:rPr>
            </a:br>
            <a:br>
              <a:rPr lang="es-CO" sz="3000" spc="-10" dirty="0">
                <a:solidFill>
                  <a:srgbClr val="F4F4F4"/>
                </a:solidFill>
                <a:latin typeface="Segoe UI" panose="020B0502040204020203" pitchFamily="34" charset="0"/>
                <a:cs typeface="Segoe UI" panose="020B0502040204020203" pitchFamily="34" charset="0"/>
              </a:rPr>
            </a:br>
            <a:br>
              <a:rPr lang="es-CO" sz="3000" spc="-10" dirty="0">
                <a:solidFill>
                  <a:srgbClr val="F4F4F4"/>
                </a:solidFill>
                <a:latin typeface="Segoe UI" panose="020B0502040204020203" pitchFamily="34" charset="0"/>
                <a:cs typeface="Segoe UI" panose="020B0502040204020203" pitchFamily="34" charset="0"/>
              </a:rPr>
            </a:br>
            <a:br>
              <a:rPr lang="es-CO" sz="3000" spc="-10" dirty="0">
                <a:solidFill>
                  <a:srgbClr val="F4F4F4"/>
                </a:solidFill>
                <a:latin typeface="Segoe UI" panose="020B0502040204020203" pitchFamily="34" charset="0"/>
                <a:cs typeface="Segoe UI" panose="020B0502040204020203" pitchFamily="34" charset="0"/>
              </a:rPr>
            </a:br>
            <a:endParaRPr lang="es-CO" sz="3000" dirty="0">
              <a:latin typeface="Segoe UI" panose="020B0502040204020203" pitchFamily="34" charset="0"/>
              <a:cs typeface="Segoe UI" panose="020B0502040204020203" pitchFamily="34" charset="0"/>
            </a:endParaRPr>
          </a:p>
        </p:txBody>
      </p:sp>
      <p:sp>
        <p:nvSpPr>
          <p:cNvPr id="19" name="CuadroTexto 18">
            <a:extLst>
              <a:ext uri="{FF2B5EF4-FFF2-40B4-BE49-F238E27FC236}">
                <a16:creationId xmlns:a16="http://schemas.microsoft.com/office/drawing/2014/main" id="{F2824647-F5C8-34A5-53EF-68842CE6FF44}"/>
              </a:ext>
            </a:extLst>
          </p:cNvPr>
          <p:cNvSpPr txBox="1"/>
          <p:nvPr/>
        </p:nvSpPr>
        <p:spPr>
          <a:xfrm>
            <a:off x="3258257" y="7775648"/>
            <a:ext cx="4349043" cy="707886"/>
          </a:xfrm>
          <a:prstGeom prst="rect">
            <a:avLst/>
          </a:prstGeom>
          <a:noFill/>
        </p:spPr>
        <p:txBody>
          <a:bodyPr wrap="square" rtlCol="0">
            <a:spAutoFit/>
          </a:bodyPr>
          <a:lstStyle/>
          <a:p>
            <a:r>
              <a:rPr lang="es-CO" sz="2000" b="1" dirty="0">
                <a:latin typeface="Segoe UI" panose="020B0502040204020203" pitchFamily="34" charset="0"/>
                <a:cs typeface="Segoe UI" panose="020B0502040204020203" pitchFamily="34" charset="0"/>
              </a:rPr>
              <a:t>En casa nos esperan, por eso la seguridad es primero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08549" y="4229100"/>
            <a:ext cx="4006251" cy="6057900"/>
            <a:chOff x="0" y="4001007"/>
            <a:chExt cx="3969385"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1676400" y="725853"/>
            <a:ext cx="15925800" cy="2451147"/>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r>
              <a:rPr lang="es-CO" sz="3200" b="1" dirty="0">
                <a:effectLst/>
                <a:latin typeface="Segoe UI" panose="020B0502040204020203" pitchFamily="34" charset="0"/>
                <a:ea typeface="Calibri" panose="020F0502020204030204" pitchFamily="34" charset="0"/>
                <a:cs typeface="Segoe UI" panose="020B0502040204020203" pitchFamily="34" charset="0"/>
              </a:rPr>
              <a:t>POLÍTICA PARA LA PREVENCIÓN DEL CONSUMO Y LA INTERVENCIÓN DE LAS ADICCIONES</a:t>
            </a:r>
            <a:br>
              <a:rPr lang="es-CO" sz="3200" b="1" dirty="0">
                <a:effectLst/>
                <a:latin typeface="Segoe UI" panose="020B0502040204020203" pitchFamily="34" charset="0"/>
                <a:ea typeface="Calibri" panose="020F0502020204030204" pitchFamily="34" charset="0"/>
                <a:cs typeface="Segoe UI" panose="020B0502040204020203" pitchFamily="34" charset="0"/>
              </a:rPr>
            </a:br>
            <a:br>
              <a:rPr lang="es-CO" sz="3200" b="1" dirty="0">
                <a:effectLst/>
                <a:latin typeface="Segoe UI" panose="020B0502040204020203" pitchFamily="34" charset="0"/>
                <a:ea typeface="Calibri" panose="020F0502020204030204" pitchFamily="34" charset="0"/>
                <a:cs typeface="Segoe UI" panose="020B0502040204020203" pitchFamily="34" charset="0"/>
              </a:rPr>
            </a:br>
            <a:endParaRPr sz="3200" b="1" spc="-10" dirty="0">
              <a:latin typeface="Segoe UI" panose="020B0502040204020203" pitchFamily="34" charset="0"/>
              <a:cs typeface="Segoe UI" panose="020B0502040204020203" pitchFamily="34" charset="0"/>
            </a:endParaRPr>
          </a:p>
        </p:txBody>
      </p:sp>
      <p:sp>
        <p:nvSpPr>
          <p:cNvPr id="2" name="Rectángulo 1">
            <a:extLst>
              <a:ext uri="{FF2B5EF4-FFF2-40B4-BE49-F238E27FC236}">
                <a16:creationId xmlns:a16="http://schemas.microsoft.com/office/drawing/2014/main" id="{420947A5-7E2F-25EA-6CC8-054A28B0EEC5}"/>
              </a:ext>
            </a:extLst>
          </p:cNvPr>
          <p:cNvSpPr/>
          <p:nvPr/>
        </p:nvSpPr>
        <p:spPr>
          <a:xfrm>
            <a:off x="5562600" y="2232593"/>
            <a:ext cx="12039600" cy="6286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400" dirty="0">
                <a:latin typeface="Segoe UI" panose="020B0502040204020203" pitchFamily="34" charset="0"/>
                <a:cs typeface="Segoe UI" panose="020B0502040204020203" pitchFamily="34" charset="0"/>
              </a:rPr>
              <a:t>Y en cumplimiento de la reglamentación y legislación vigente:</a:t>
            </a:r>
          </a:p>
          <a:p>
            <a:pPr algn="just"/>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Ley 30 de 1986, según la cual se adopta el Estatuto Nacional de Estupefacientes y se dictan otras disposiciones.</a:t>
            </a:r>
          </a:p>
          <a:p>
            <a:pPr algn="just"/>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Ley 1335 de junio 17 de 2009. Define disposiciones por medio de las cuales se previenen daños a la salud de los menores de edad, la población no fumadora y se estipulan políticas públicas para la prevención del consumo del tabaco y el abandono de la dependencia del tabaco del fumador y sus derivados en la población colombiana.</a:t>
            </a:r>
          </a:p>
          <a:p>
            <a:pPr marL="342900" indent="-342900" algn="just">
              <a:buFont typeface="Arial" panose="020B0604020202020204" pitchFamily="34" charset="0"/>
              <a:buChar char="•"/>
            </a:pPr>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Resolución 4225 de mayo 29 de 1992, Por la cual se adoptan unas medidas de carácter sanitario al Tabaquismo</a:t>
            </a:r>
            <a:r>
              <a:rPr lang="es-ES" sz="2400" dirty="0"/>
              <a:t>. </a:t>
            </a:r>
            <a:endParaRPr lang="es-CO" sz="2400" dirty="0">
              <a:latin typeface="Segoe UI" panose="020B0502040204020203" pitchFamily="34" charset="0"/>
              <a:cs typeface="Segoe UI" panose="020B0502040204020203" pitchFamily="34" charset="0"/>
            </a:endParaRPr>
          </a:p>
        </p:txBody>
      </p:sp>
      <p:pic>
        <p:nvPicPr>
          <p:cNvPr id="8" name="Imagen 7">
            <a:extLst>
              <a:ext uri="{FF2B5EF4-FFF2-40B4-BE49-F238E27FC236}">
                <a16:creationId xmlns:a16="http://schemas.microsoft.com/office/drawing/2014/main" id="{04670558-F9D8-87A7-434F-227A60552466}"/>
              </a:ext>
            </a:extLst>
          </p:cNvPr>
          <p:cNvPicPr>
            <a:picLocks noChangeAspect="1"/>
          </p:cNvPicPr>
          <p:nvPr/>
        </p:nvPicPr>
        <p:blipFill>
          <a:blip r:embed="rId2"/>
          <a:stretch>
            <a:fillRect/>
          </a:stretch>
        </p:blipFill>
        <p:spPr>
          <a:xfrm>
            <a:off x="-27574" y="5765246"/>
            <a:ext cx="2591025" cy="1597290"/>
          </a:xfrm>
          <a:prstGeom prst="rect">
            <a:avLst/>
          </a:prstGeom>
        </p:spPr>
      </p:pic>
    </p:spTree>
    <p:extLst>
      <p:ext uri="{BB962C8B-B14F-4D97-AF65-F5344CB8AC3E}">
        <p14:creationId xmlns:p14="http://schemas.microsoft.com/office/powerpoint/2010/main" val="2782095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81368" y="5472413"/>
            <a:ext cx="2732686" cy="4798123"/>
            <a:chOff x="0" y="4001007"/>
            <a:chExt cx="3969385"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1676400" y="725853"/>
            <a:ext cx="15925800" cy="2780468"/>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br>
              <a:rPr lang="es-CO" sz="2000" dirty="0">
                <a:effectLst/>
                <a:latin typeface="Calibri" panose="020F0502020204030204" pitchFamily="34" charset="0"/>
                <a:ea typeface="Calibri" panose="020F0502020204030204" pitchFamily="34" charset="0"/>
                <a:cs typeface="Times New Roman" panose="02020603050405020304" pitchFamily="18" charset="0"/>
              </a:rPr>
            </a:br>
            <a:r>
              <a:rPr lang="es-CO" sz="3200" b="1" dirty="0">
                <a:effectLst/>
                <a:latin typeface="Segoe UI" panose="020B0502040204020203" pitchFamily="34" charset="0"/>
                <a:ea typeface="Calibri" panose="020F0502020204030204" pitchFamily="34" charset="0"/>
                <a:cs typeface="Segoe UI" panose="020B0502040204020203" pitchFamily="34" charset="0"/>
              </a:rPr>
              <a:t>POLÍTICA PARA LA PREVENCIÓN DEL CONSUMO Y LA INTERVENCIÓN DE LAS ADICCIONES</a:t>
            </a:r>
            <a:br>
              <a:rPr lang="es-CO" sz="3200" b="1" dirty="0">
                <a:effectLst/>
                <a:latin typeface="Segoe UI" panose="020B0502040204020203" pitchFamily="34" charset="0"/>
                <a:ea typeface="Calibri" panose="020F0502020204030204" pitchFamily="34" charset="0"/>
                <a:cs typeface="Segoe UI" panose="020B0502040204020203" pitchFamily="34" charset="0"/>
              </a:rPr>
            </a:br>
            <a:br>
              <a:rPr lang="es-CO" sz="3200" b="1" dirty="0">
                <a:effectLst/>
                <a:latin typeface="Segoe UI" panose="020B0502040204020203" pitchFamily="34" charset="0"/>
                <a:ea typeface="Calibri" panose="020F0502020204030204" pitchFamily="34" charset="0"/>
                <a:cs typeface="Segoe UI" panose="020B0502040204020203" pitchFamily="34" charset="0"/>
              </a:rPr>
            </a:br>
            <a:endParaRPr sz="3200" b="1" spc="-10" dirty="0">
              <a:latin typeface="Segoe UI" panose="020B0502040204020203" pitchFamily="34" charset="0"/>
              <a:cs typeface="Segoe UI" panose="020B0502040204020203" pitchFamily="34" charset="0"/>
            </a:endParaRPr>
          </a:p>
        </p:txBody>
      </p:sp>
      <p:sp>
        <p:nvSpPr>
          <p:cNvPr id="2" name="Rectángulo 1">
            <a:extLst>
              <a:ext uri="{FF2B5EF4-FFF2-40B4-BE49-F238E27FC236}">
                <a16:creationId xmlns:a16="http://schemas.microsoft.com/office/drawing/2014/main" id="{420947A5-7E2F-25EA-6CC8-054A28B0EEC5}"/>
              </a:ext>
            </a:extLst>
          </p:cNvPr>
          <p:cNvSpPr/>
          <p:nvPr/>
        </p:nvSpPr>
        <p:spPr>
          <a:xfrm>
            <a:off x="5638800" y="3177000"/>
            <a:ext cx="12379284" cy="69396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400" dirty="0"/>
              <a:t>• </a:t>
            </a:r>
            <a:r>
              <a:rPr lang="es-ES" sz="2400" dirty="0">
                <a:latin typeface="Segoe UI" panose="020B0502040204020203" pitchFamily="34" charset="0"/>
                <a:cs typeface="Segoe UI" panose="020B0502040204020203" pitchFamily="34" charset="0"/>
              </a:rPr>
              <a:t>Resolución 1075 de marzo 24 de 1992, del Ministerio de Trabajo, que define el incluirse dentro de las actividades de salud ocupacional, campañas tendientes a fomentar la prevención y control del tabaquismo y reglamentan actividades en materia de Salud Ocupacional</a:t>
            </a:r>
            <a:r>
              <a:rPr lang="es-ES" sz="2400" dirty="0"/>
              <a:t>.</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Resolución 1956 del Ministerio de Salud y Protección Social de 2008. En sus artículos, 2, 3 y 4, hace explicita la prohibición de fumar en áreas interiores y/o o cerradas de los lugares de trabajo y/o de los lugares públicos, en entidades de salud, en las instituciones de educación formal, en sus niveles de educación preescolar, básica y media y no formal que atiendan menores de edad, en los establecimientos en donde se atienden menores de edad, en los medios de transporte de servicio público, oficial y escolar.</a:t>
            </a:r>
          </a:p>
          <a:p>
            <a:pPr marL="342900" indent="-342900" algn="just">
              <a:buFont typeface="Arial" panose="020B0604020202020204" pitchFamily="34" charset="0"/>
              <a:buChar char="•"/>
            </a:pPr>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Resolución 2646 de 2008 del Ministerio de Salud y Protección Social por la cual se establecen disposiciones y se definen responsabilidades para la identificación, evaluación, prevención, intervención y monitoreo permanente de la exposición a factores de riesgo psicosocial en el trabajo y para la determinación del origen de las patologías causadas por el estrés ocupacional.</a:t>
            </a:r>
            <a:endParaRPr lang="es-CO" sz="2400" dirty="0">
              <a:latin typeface="Segoe UI" panose="020B0502040204020203" pitchFamily="34" charset="0"/>
              <a:cs typeface="Segoe UI" panose="020B0502040204020203" pitchFamily="34" charset="0"/>
            </a:endParaRPr>
          </a:p>
        </p:txBody>
      </p:sp>
      <p:pic>
        <p:nvPicPr>
          <p:cNvPr id="7" name="Imagen 6">
            <a:extLst>
              <a:ext uri="{FF2B5EF4-FFF2-40B4-BE49-F238E27FC236}">
                <a16:creationId xmlns:a16="http://schemas.microsoft.com/office/drawing/2014/main" id="{5C00F15C-EDD7-7C60-313A-FAF53A2D6356}"/>
              </a:ext>
            </a:extLst>
          </p:cNvPr>
          <p:cNvPicPr>
            <a:picLocks noChangeAspect="1"/>
          </p:cNvPicPr>
          <p:nvPr/>
        </p:nvPicPr>
        <p:blipFill>
          <a:blip r:embed="rId2"/>
          <a:stretch>
            <a:fillRect/>
          </a:stretch>
        </p:blipFill>
        <p:spPr>
          <a:xfrm>
            <a:off x="172621" y="186141"/>
            <a:ext cx="2022415" cy="1079424"/>
          </a:xfrm>
          <a:prstGeom prst="rect">
            <a:avLst/>
          </a:prstGeom>
        </p:spPr>
      </p:pic>
    </p:spTree>
    <p:extLst>
      <p:ext uri="{BB962C8B-B14F-4D97-AF65-F5344CB8AC3E}">
        <p14:creationId xmlns:p14="http://schemas.microsoft.com/office/powerpoint/2010/main" val="4220360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7"/>
          <p:cNvSpPr txBox="1">
            <a:spLocks noGrp="1"/>
          </p:cNvSpPr>
          <p:nvPr>
            <p:ph type="title"/>
          </p:nvPr>
        </p:nvSpPr>
        <p:spPr>
          <a:xfrm>
            <a:off x="1676400" y="725853"/>
            <a:ext cx="15925800" cy="2451147"/>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r>
              <a:rPr lang="es-CO" sz="3200" b="1" dirty="0">
                <a:effectLst/>
                <a:latin typeface="Segoe UI" panose="020B0502040204020203" pitchFamily="34" charset="0"/>
                <a:ea typeface="Calibri" panose="020F0502020204030204" pitchFamily="34" charset="0"/>
                <a:cs typeface="Segoe UI" panose="020B0502040204020203" pitchFamily="34" charset="0"/>
              </a:rPr>
              <a:t>POLÍTICA PARA LA PREVENCIÓN DEL CONSUMO Y LA INTERVENCIÓN DE LAS ADICCIONES</a:t>
            </a:r>
            <a:br>
              <a:rPr lang="es-CO" sz="3200" b="1" dirty="0">
                <a:effectLst/>
                <a:latin typeface="Segoe UI" panose="020B0502040204020203" pitchFamily="34" charset="0"/>
                <a:ea typeface="Calibri" panose="020F0502020204030204" pitchFamily="34" charset="0"/>
                <a:cs typeface="Segoe UI" panose="020B0502040204020203" pitchFamily="34" charset="0"/>
              </a:rPr>
            </a:br>
            <a:br>
              <a:rPr lang="es-CO" sz="3200" b="1" dirty="0">
                <a:effectLst/>
                <a:latin typeface="Segoe UI" panose="020B0502040204020203" pitchFamily="34" charset="0"/>
                <a:ea typeface="Calibri" panose="020F0502020204030204" pitchFamily="34" charset="0"/>
                <a:cs typeface="Segoe UI" panose="020B0502040204020203" pitchFamily="34" charset="0"/>
              </a:rPr>
            </a:br>
            <a:endParaRPr sz="3200" b="1" spc="-10" dirty="0">
              <a:latin typeface="Segoe UI" panose="020B0502040204020203" pitchFamily="34" charset="0"/>
              <a:cs typeface="Segoe UI" panose="020B0502040204020203" pitchFamily="34" charset="0"/>
            </a:endParaRPr>
          </a:p>
        </p:txBody>
      </p:sp>
      <p:pic>
        <p:nvPicPr>
          <p:cNvPr id="13" name="object 9"/>
          <p:cNvPicPr/>
          <p:nvPr/>
        </p:nvPicPr>
        <p:blipFill>
          <a:blip r:embed="rId2" cstate="print"/>
          <a:stretch>
            <a:fillRect/>
          </a:stretch>
        </p:blipFill>
        <p:spPr>
          <a:xfrm>
            <a:off x="14935200" y="8578322"/>
            <a:ext cx="3076574" cy="1638299"/>
          </a:xfrm>
          <a:prstGeom prst="rect">
            <a:avLst/>
          </a:prstGeom>
        </p:spPr>
      </p:pic>
      <p:sp>
        <p:nvSpPr>
          <p:cNvPr id="2" name="Rectángulo 1">
            <a:extLst>
              <a:ext uri="{FF2B5EF4-FFF2-40B4-BE49-F238E27FC236}">
                <a16:creationId xmlns:a16="http://schemas.microsoft.com/office/drawing/2014/main" id="{420947A5-7E2F-25EA-6CC8-054A28B0EEC5}"/>
              </a:ext>
            </a:extLst>
          </p:cNvPr>
          <p:cNvSpPr/>
          <p:nvPr/>
        </p:nvSpPr>
        <p:spPr>
          <a:xfrm>
            <a:off x="304800" y="2247901"/>
            <a:ext cx="16687800" cy="5410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400" dirty="0">
                <a:latin typeface="Segoe UI" panose="020B0502040204020203" pitchFamily="34" charset="0"/>
                <a:cs typeface="Segoe UI" panose="020B0502040204020203" pitchFamily="34" charset="0"/>
              </a:rPr>
              <a:t>“</a:t>
            </a:r>
            <a:r>
              <a:rPr lang="es-ES" sz="2400" b="1" dirty="0">
                <a:latin typeface="Segoe UI" panose="020B0502040204020203" pitchFamily="34" charset="0"/>
                <a:cs typeface="Segoe UI" panose="020B0502040204020203" pitchFamily="34" charset="0"/>
              </a:rPr>
              <a:t>QUIROFANOS EL TESORO S.A.S, </a:t>
            </a:r>
            <a:r>
              <a:rPr lang="es-ES" sz="2400" dirty="0">
                <a:latin typeface="Segoe UI" panose="020B0502040204020203" pitchFamily="34" charset="0"/>
                <a:cs typeface="Segoe UI" panose="020B0502040204020203" pitchFamily="34" charset="0"/>
              </a:rPr>
              <a:t>define la Política de prevención y control al consumo de Alcohol, Tabaco y fármacos dependiente una vez que para la Clínica es de gran importancia que los ambientes de trabajo estén libres del cigarrillo, alcohol, y otras sustancias psicoactivas, que atenten contra la salud y seguridad de sus trabajadores y de todo el personal que brinda servicios en la clínica, así como en la calidad de los servicios prestados y en el desempeño y productividad laboral.” </a:t>
            </a:r>
          </a:p>
          <a:p>
            <a:pPr algn="just"/>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No está permitido el uso, porte, distribución, venta y/o consumo de tabaco, sustancias psicoactivas, bebidas alcohólicas o energizantes, durante el horario de trabajo, dentro de las instalaciones de clínica y/o fuera de estas, cuando se esté en representación o en desarrollo de las actividades y/o funciones, asignadas por la QUIROFANOS EL TESORO S.A.S</a:t>
            </a:r>
          </a:p>
          <a:p>
            <a:pPr marL="342900" indent="-342900" algn="just">
              <a:buFont typeface="Arial" panose="020B0604020202020204" pitchFamily="34" charset="0"/>
              <a:buChar char="•"/>
            </a:pPr>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Es responsabilidad de cada uno asegurarse que mientras esté en servicio no se encuentre bajo los efectos del alcohol, fármacos dependientes o cualquier medicina que pueda influenciar negativamente su conducta. </a:t>
            </a:r>
            <a:endParaRPr lang="es-CO" sz="2400" dirty="0">
              <a:latin typeface="Segoe UI" panose="020B0502040204020203" pitchFamily="34" charset="0"/>
              <a:cs typeface="Segoe UI" panose="020B0502040204020203" pitchFamily="34" charset="0"/>
            </a:endParaRPr>
          </a:p>
        </p:txBody>
      </p:sp>
      <p:pic>
        <p:nvPicPr>
          <p:cNvPr id="7" name="Imagen 6">
            <a:extLst>
              <a:ext uri="{FF2B5EF4-FFF2-40B4-BE49-F238E27FC236}">
                <a16:creationId xmlns:a16="http://schemas.microsoft.com/office/drawing/2014/main" id="{49AD95CC-4B6E-E727-02BE-57F5A7F94115}"/>
              </a:ext>
            </a:extLst>
          </p:cNvPr>
          <p:cNvPicPr>
            <a:picLocks noChangeAspect="1"/>
          </p:cNvPicPr>
          <p:nvPr/>
        </p:nvPicPr>
        <p:blipFill>
          <a:blip r:embed="rId3"/>
          <a:stretch>
            <a:fillRect/>
          </a:stretch>
        </p:blipFill>
        <p:spPr>
          <a:xfrm>
            <a:off x="1143000" y="7825308"/>
            <a:ext cx="4657748" cy="2389839"/>
          </a:xfrm>
          <a:prstGeom prst="rect">
            <a:avLst/>
          </a:prstGeom>
        </p:spPr>
      </p:pic>
    </p:spTree>
    <p:extLst>
      <p:ext uri="{BB962C8B-B14F-4D97-AF65-F5344CB8AC3E}">
        <p14:creationId xmlns:p14="http://schemas.microsoft.com/office/powerpoint/2010/main" val="1605651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7"/>
          <p:cNvSpPr txBox="1">
            <a:spLocks noGrp="1"/>
          </p:cNvSpPr>
          <p:nvPr>
            <p:ph type="title"/>
          </p:nvPr>
        </p:nvSpPr>
        <p:spPr>
          <a:xfrm>
            <a:off x="1676400" y="725853"/>
            <a:ext cx="15925800" cy="2451147"/>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r>
              <a:rPr lang="es-CO" sz="3200" b="1" dirty="0">
                <a:effectLst/>
                <a:latin typeface="Segoe UI" panose="020B0502040204020203" pitchFamily="34" charset="0"/>
                <a:ea typeface="Calibri" panose="020F0502020204030204" pitchFamily="34" charset="0"/>
                <a:cs typeface="Segoe UI" panose="020B0502040204020203" pitchFamily="34" charset="0"/>
              </a:rPr>
              <a:t>POLÍTICA PARA LA PREVENCIÓN DEL CONSUMO Y LA INTERVENCIÓN DE LAS ADICCIONES</a:t>
            </a:r>
            <a:br>
              <a:rPr lang="es-CO" sz="3200" b="1" dirty="0">
                <a:effectLst/>
                <a:latin typeface="Segoe UI" panose="020B0502040204020203" pitchFamily="34" charset="0"/>
                <a:ea typeface="Calibri" panose="020F0502020204030204" pitchFamily="34" charset="0"/>
                <a:cs typeface="Segoe UI" panose="020B0502040204020203" pitchFamily="34" charset="0"/>
              </a:rPr>
            </a:br>
            <a:br>
              <a:rPr lang="es-CO" sz="3200" b="1" dirty="0">
                <a:effectLst/>
                <a:latin typeface="Segoe UI" panose="020B0502040204020203" pitchFamily="34" charset="0"/>
                <a:ea typeface="Calibri" panose="020F0502020204030204" pitchFamily="34" charset="0"/>
                <a:cs typeface="Segoe UI" panose="020B0502040204020203" pitchFamily="34" charset="0"/>
              </a:rPr>
            </a:br>
            <a:endParaRPr sz="3200" b="1" spc="-10" dirty="0">
              <a:latin typeface="Segoe UI" panose="020B0502040204020203" pitchFamily="34" charset="0"/>
              <a:cs typeface="Segoe UI" panose="020B0502040204020203" pitchFamily="34" charset="0"/>
            </a:endParaRPr>
          </a:p>
        </p:txBody>
      </p:sp>
      <p:pic>
        <p:nvPicPr>
          <p:cNvPr id="13" name="object 9"/>
          <p:cNvPicPr/>
          <p:nvPr/>
        </p:nvPicPr>
        <p:blipFill>
          <a:blip r:embed="rId2" cstate="print"/>
          <a:stretch>
            <a:fillRect/>
          </a:stretch>
        </p:blipFill>
        <p:spPr>
          <a:xfrm>
            <a:off x="14935200" y="8578322"/>
            <a:ext cx="3076574" cy="1638299"/>
          </a:xfrm>
          <a:prstGeom prst="rect">
            <a:avLst/>
          </a:prstGeom>
        </p:spPr>
      </p:pic>
      <p:sp>
        <p:nvSpPr>
          <p:cNvPr id="2" name="Rectángulo 1">
            <a:extLst>
              <a:ext uri="{FF2B5EF4-FFF2-40B4-BE49-F238E27FC236}">
                <a16:creationId xmlns:a16="http://schemas.microsoft.com/office/drawing/2014/main" id="{420947A5-7E2F-25EA-6CC8-054A28B0EEC5}"/>
              </a:ext>
            </a:extLst>
          </p:cNvPr>
          <p:cNvSpPr/>
          <p:nvPr/>
        </p:nvSpPr>
        <p:spPr>
          <a:xfrm>
            <a:off x="304800" y="2247901"/>
            <a:ext cx="16687800" cy="5410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Es obligación de cada trabajador informar a su jefe inmediato, si por razones médicas, debe hacer uso de algún tipo de medicamento que pudiera afectar la ejecución segura de sus funciones. </a:t>
            </a:r>
          </a:p>
          <a:p>
            <a:pPr marL="342900" indent="-342900" algn="just">
              <a:buFont typeface="Arial" panose="020B0604020202020204" pitchFamily="34" charset="0"/>
              <a:buChar char="•"/>
            </a:pPr>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t> El trabajador que se presente a laborar en QUIROFANOS EL TESORO S.A.S en estado de embriaguez o con síntomas de haber ingerido licor, sustancias sicoactivas o que fume en horas laborales será retirado del área de trabajo por el Jefe Inmediato y asumirá la responsabilidad de las sanciones disciplinarias sujetas a lo especificado en el reglamento interno de trabajo.</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QUIROFANOS EL TESORO S.A.S podrá realizar las pruebas de alcoholemia y fármaco dependencia, directamente o a través de terceros, cuando existan razones de abuso de alcohol y drogas en los trabajadores que prestan servicios en la clínica.</a:t>
            </a:r>
          </a:p>
          <a:p>
            <a:pPr marL="342900" indent="-342900" algn="just">
              <a:buFont typeface="Arial" panose="020B0604020202020204" pitchFamily="34" charset="0"/>
              <a:buChar char="•"/>
            </a:pPr>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El rechazo a someterse a las mencionadas pruebas, así como, dé su resultado positivo, constituye causal para sanciones disciplinarias, incluyendo la terminación del contrato. </a:t>
            </a:r>
            <a:endParaRPr lang="es-CO" sz="2400" dirty="0">
              <a:latin typeface="Segoe UI" panose="020B0502040204020203" pitchFamily="34" charset="0"/>
              <a:cs typeface="Segoe UI" panose="020B0502040204020203" pitchFamily="34" charset="0"/>
            </a:endParaRPr>
          </a:p>
        </p:txBody>
      </p:sp>
      <p:pic>
        <p:nvPicPr>
          <p:cNvPr id="7" name="Imagen 6">
            <a:extLst>
              <a:ext uri="{FF2B5EF4-FFF2-40B4-BE49-F238E27FC236}">
                <a16:creationId xmlns:a16="http://schemas.microsoft.com/office/drawing/2014/main" id="{49AD95CC-4B6E-E727-02BE-57F5A7F94115}"/>
              </a:ext>
            </a:extLst>
          </p:cNvPr>
          <p:cNvPicPr>
            <a:picLocks noChangeAspect="1"/>
          </p:cNvPicPr>
          <p:nvPr/>
        </p:nvPicPr>
        <p:blipFill>
          <a:blip r:embed="rId3"/>
          <a:stretch>
            <a:fillRect/>
          </a:stretch>
        </p:blipFill>
        <p:spPr>
          <a:xfrm>
            <a:off x="838200" y="7897161"/>
            <a:ext cx="4657748" cy="2389839"/>
          </a:xfrm>
          <a:prstGeom prst="rect">
            <a:avLst/>
          </a:prstGeom>
        </p:spPr>
      </p:pic>
    </p:spTree>
    <p:extLst>
      <p:ext uri="{BB962C8B-B14F-4D97-AF65-F5344CB8AC3E}">
        <p14:creationId xmlns:p14="http://schemas.microsoft.com/office/powerpoint/2010/main" val="166033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7"/>
          <p:cNvSpPr txBox="1">
            <a:spLocks noGrp="1"/>
          </p:cNvSpPr>
          <p:nvPr>
            <p:ph type="title"/>
          </p:nvPr>
        </p:nvSpPr>
        <p:spPr>
          <a:xfrm>
            <a:off x="1676400" y="725853"/>
            <a:ext cx="15925800" cy="2451147"/>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r>
              <a:rPr lang="es-CO" sz="3200" b="1" dirty="0">
                <a:effectLst/>
                <a:latin typeface="Segoe UI" panose="020B0502040204020203" pitchFamily="34" charset="0"/>
                <a:ea typeface="Calibri" panose="020F0502020204030204" pitchFamily="34" charset="0"/>
                <a:cs typeface="Segoe UI" panose="020B0502040204020203" pitchFamily="34" charset="0"/>
              </a:rPr>
              <a:t>POLÍTICA PARA LA PREVENCIÓN DEL CONSUMO Y LA INTERVENCIÓN DE LAS ADICCIONES</a:t>
            </a:r>
            <a:br>
              <a:rPr lang="es-CO" sz="3200" b="1" dirty="0">
                <a:effectLst/>
                <a:latin typeface="Segoe UI" panose="020B0502040204020203" pitchFamily="34" charset="0"/>
                <a:ea typeface="Calibri" panose="020F0502020204030204" pitchFamily="34" charset="0"/>
                <a:cs typeface="Segoe UI" panose="020B0502040204020203" pitchFamily="34" charset="0"/>
              </a:rPr>
            </a:br>
            <a:br>
              <a:rPr lang="es-CO" sz="3200" b="1" dirty="0">
                <a:effectLst/>
                <a:latin typeface="Segoe UI" panose="020B0502040204020203" pitchFamily="34" charset="0"/>
                <a:ea typeface="Calibri" panose="020F0502020204030204" pitchFamily="34" charset="0"/>
                <a:cs typeface="Segoe UI" panose="020B0502040204020203" pitchFamily="34" charset="0"/>
              </a:rPr>
            </a:br>
            <a:endParaRPr sz="3200" b="1" spc="-10" dirty="0">
              <a:latin typeface="Segoe UI" panose="020B0502040204020203" pitchFamily="34" charset="0"/>
              <a:cs typeface="Segoe UI" panose="020B0502040204020203" pitchFamily="34" charset="0"/>
            </a:endParaRPr>
          </a:p>
        </p:txBody>
      </p:sp>
      <p:pic>
        <p:nvPicPr>
          <p:cNvPr id="13" name="object 9"/>
          <p:cNvPicPr/>
          <p:nvPr/>
        </p:nvPicPr>
        <p:blipFill>
          <a:blip r:embed="rId2" cstate="print"/>
          <a:stretch>
            <a:fillRect/>
          </a:stretch>
        </p:blipFill>
        <p:spPr>
          <a:xfrm>
            <a:off x="14935200" y="8578322"/>
            <a:ext cx="3076574" cy="1638299"/>
          </a:xfrm>
          <a:prstGeom prst="rect">
            <a:avLst/>
          </a:prstGeom>
        </p:spPr>
      </p:pic>
      <p:sp>
        <p:nvSpPr>
          <p:cNvPr id="2" name="Rectángulo 1">
            <a:extLst>
              <a:ext uri="{FF2B5EF4-FFF2-40B4-BE49-F238E27FC236}">
                <a16:creationId xmlns:a16="http://schemas.microsoft.com/office/drawing/2014/main" id="{420947A5-7E2F-25EA-6CC8-054A28B0EEC5}"/>
              </a:ext>
            </a:extLst>
          </p:cNvPr>
          <p:cNvSpPr/>
          <p:nvPr/>
        </p:nvSpPr>
        <p:spPr>
          <a:xfrm>
            <a:off x="304800" y="2247901"/>
            <a:ext cx="16687800" cy="5410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La empresa desarrollará Programa de Promoción y Prevención mediante capacitaciones con el fin de sensibilizar a los trabajadores para que abandonen el hábito de consumir el alcohol, el tabaco y las drogas alucinógenas divulgando el daño que produce en la salud.</a:t>
            </a:r>
          </a:p>
          <a:p>
            <a:pPr marL="342900" indent="-342900" algn="just">
              <a:buFont typeface="Arial" panose="020B0604020202020204" pitchFamily="34" charset="0"/>
              <a:buChar char="•"/>
            </a:pPr>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Los trabajadores deberán tener una conducta responsable y participativa en las acciones de sensibilización que promuevan el cumplimiento de esta política, su incumplimiento y de las reglas o normas que se deriven de ella, será sujeto de sanciones según reglamento interno de trabajo.</a:t>
            </a:r>
          </a:p>
          <a:p>
            <a:pPr marL="342900" indent="-342900" algn="just">
              <a:buFont typeface="Arial" panose="020B0604020202020204" pitchFamily="34" charset="0"/>
              <a:buChar char="•"/>
            </a:pPr>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Esta política debe ser revisada como mínimo una vez al año, de requerirse por modificación de la normatividad vigente o de nuevas disposiciones, se actualizará y modificará de acuerdo a los cambios legales en materia de Seguridad y Salud en el Trabajo.</a:t>
            </a:r>
          </a:p>
          <a:p>
            <a:pPr marL="342900" indent="-342900" algn="just">
              <a:buFont typeface="Arial" panose="020B0604020202020204" pitchFamily="34" charset="0"/>
              <a:buChar char="•"/>
            </a:pPr>
            <a:endParaRPr lang="es-ES" sz="2400" dirty="0">
              <a:latin typeface="Segoe UI" panose="020B0502040204020203" pitchFamily="34" charset="0"/>
              <a:cs typeface="Segoe UI" panose="020B0502040204020203" pitchFamily="34" charset="0"/>
            </a:endParaRPr>
          </a:p>
          <a:p>
            <a:pPr marL="342900" indent="-342900" algn="just">
              <a:buFont typeface="Arial" panose="020B0604020202020204" pitchFamily="34" charset="0"/>
              <a:buChar char="•"/>
            </a:pPr>
            <a:r>
              <a:rPr lang="es-ES" sz="2400" dirty="0">
                <a:latin typeface="Segoe UI" panose="020B0502040204020203" pitchFamily="34" charset="0"/>
                <a:cs typeface="Segoe UI" panose="020B0502040204020203" pitchFamily="34" charset="0"/>
              </a:rPr>
              <a:t>La presente Política es de obligatorio cumplimiento y por lo tanto hará parte de las disposiciones Institucionales. </a:t>
            </a:r>
            <a:endParaRPr lang="es-CO" sz="2400" dirty="0">
              <a:latin typeface="Segoe UI" panose="020B0502040204020203" pitchFamily="34" charset="0"/>
              <a:cs typeface="Segoe UI" panose="020B0502040204020203" pitchFamily="34" charset="0"/>
            </a:endParaRPr>
          </a:p>
        </p:txBody>
      </p:sp>
      <p:pic>
        <p:nvPicPr>
          <p:cNvPr id="7" name="Imagen 6">
            <a:extLst>
              <a:ext uri="{FF2B5EF4-FFF2-40B4-BE49-F238E27FC236}">
                <a16:creationId xmlns:a16="http://schemas.microsoft.com/office/drawing/2014/main" id="{49AD95CC-4B6E-E727-02BE-57F5A7F94115}"/>
              </a:ext>
            </a:extLst>
          </p:cNvPr>
          <p:cNvPicPr>
            <a:picLocks noChangeAspect="1"/>
          </p:cNvPicPr>
          <p:nvPr/>
        </p:nvPicPr>
        <p:blipFill>
          <a:blip r:embed="rId3"/>
          <a:stretch>
            <a:fillRect/>
          </a:stretch>
        </p:blipFill>
        <p:spPr>
          <a:xfrm>
            <a:off x="1143000" y="7825308"/>
            <a:ext cx="4657748" cy="2389839"/>
          </a:xfrm>
          <a:prstGeom prst="rect">
            <a:avLst/>
          </a:prstGeom>
        </p:spPr>
      </p:pic>
    </p:spTree>
    <p:extLst>
      <p:ext uri="{BB962C8B-B14F-4D97-AF65-F5344CB8AC3E}">
        <p14:creationId xmlns:p14="http://schemas.microsoft.com/office/powerpoint/2010/main" val="1691742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7"/>
          <p:cNvSpPr txBox="1">
            <a:spLocks noGrp="1"/>
          </p:cNvSpPr>
          <p:nvPr>
            <p:ph type="title"/>
          </p:nvPr>
        </p:nvSpPr>
        <p:spPr>
          <a:xfrm>
            <a:off x="1981200" y="1315835"/>
            <a:ext cx="15925800" cy="759851"/>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endParaRPr sz="24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4249400" y="7734300"/>
            <a:ext cx="3076574" cy="1638299"/>
          </a:xfrm>
          <a:prstGeom prst="rect">
            <a:avLst/>
          </a:prstGeom>
        </p:spPr>
      </p:pic>
      <p:sp>
        <p:nvSpPr>
          <p:cNvPr id="2" name="CuadroTexto 1">
            <a:extLst>
              <a:ext uri="{FF2B5EF4-FFF2-40B4-BE49-F238E27FC236}">
                <a16:creationId xmlns:a16="http://schemas.microsoft.com/office/drawing/2014/main" id="{41F3BDD0-DCF4-2809-0E8B-155A7A7E76E0}"/>
              </a:ext>
            </a:extLst>
          </p:cNvPr>
          <p:cNvSpPr txBox="1"/>
          <p:nvPr/>
        </p:nvSpPr>
        <p:spPr>
          <a:xfrm>
            <a:off x="381000" y="1185258"/>
            <a:ext cx="7239000" cy="3693319"/>
          </a:xfrm>
          <a:prstGeom prst="rect">
            <a:avLst/>
          </a:prstGeom>
          <a:noFill/>
        </p:spPr>
        <p:txBody>
          <a:bodyPr wrap="square" rtlCol="0">
            <a:spAutoFit/>
          </a:bodyPr>
          <a:lstStyle/>
          <a:p>
            <a:r>
              <a:rPr lang="es-CO" sz="3200" b="1" dirty="0">
                <a:latin typeface="Segoe UI" panose="020B0502040204020203" pitchFamily="34" charset="0"/>
                <a:cs typeface="Segoe UI" panose="020B0502040204020203" pitchFamily="34" charset="0"/>
              </a:rPr>
              <a:t>Accidente de trabajo</a:t>
            </a:r>
          </a:p>
          <a:p>
            <a:endParaRPr lang="es-CO" sz="2400" b="1" dirty="0">
              <a:latin typeface="Segoe UI" panose="020B0502040204020203" pitchFamily="34" charset="0"/>
              <a:cs typeface="Segoe UI" panose="020B0502040204020203" pitchFamily="34" charset="0"/>
            </a:endParaRPr>
          </a:p>
          <a:p>
            <a:r>
              <a:rPr lang="es-CO" sz="2800" dirty="0">
                <a:latin typeface="Segoe UI" panose="020B0502040204020203" pitchFamily="34" charset="0"/>
                <a:cs typeface="Segoe UI" panose="020B0502040204020203" pitchFamily="34" charset="0"/>
              </a:rPr>
              <a:t>Es accidente de trabajo todo suceso repentino que sobrevenga por causa del trabajo, y que produzca en el trabajador una lesión orgánica, una perturbación funcional o psiquiátrica, una invalidez o la muerte</a:t>
            </a:r>
          </a:p>
          <a:p>
            <a:endParaRPr lang="es-CO" sz="2000" dirty="0">
              <a:latin typeface="AvantGarde Bk BT" panose="020B0402020202020204" pitchFamily="34" charset="0"/>
            </a:endParaRPr>
          </a:p>
          <a:p>
            <a:endParaRPr lang="es-CO" sz="1800" b="1" dirty="0">
              <a:latin typeface="AvantGarde Bk BT" panose="020B0402020202020204" pitchFamily="34" charset="0"/>
            </a:endParaRPr>
          </a:p>
        </p:txBody>
      </p:sp>
      <p:sp>
        <p:nvSpPr>
          <p:cNvPr id="9" name="CuadroTexto 8">
            <a:extLst>
              <a:ext uri="{FF2B5EF4-FFF2-40B4-BE49-F238E27FC236}">
                <a16:creationId xmlns:a16="http://schemas.microsoft.com/office/drawing/2014/main" id="{E90DF17A-4104-DC70-4357-1C6EB7F7CA0A}"/>
              </a:ext>
            </a:extLst>
          </p:cNvPr>
          <p:cNvSpPr txBox="1"/>
          <p:nvPr/>
        </p:nvSpPr>
        <p:spPr>
          <a:xfrm>
            <a:off x="9220200" y="1068291"/>
            <a:ext cx="7086600" cy="3785652"/>
          </a:xfrm>
          <a:prstGeom prst="rect">
            <a:avLst/>
          </a:prstGeom>
          <a:noFill/>
        </p:spPr>
        <p:txBody>
          <a:bodyPr wrap="square" rtlCol="0">
            <a:spAutoFit/>
          </a:bodyPr>
          <a:lstStyle/>
          <a:p>
            <a:r>
              <a:rPr lang="es-CO" sz="2400" b="1" dirty="0"/>
              <a:t>INCIDENTE DE TRABAJO</a:t>
            </a:r>
          </a:p>
          <a:p>
            <a:endParaRPr lang="es-CO" sz="2000" dirty="0"/>
          </a:p>
          <a:p>
            <a:r>
              <a:rPr lang="es-CO" sz="2800" dirty="0"/>
              <a:t>Suceso ocurrido en el curso del trabajo o en relación con este,  que tuvo el potencial de ser un accidente, en el que hubo personas involucradas sin que sufrieran lesiones o se presentaran daños  a la propiedad  y/o perdidas en los procesos ( casi accidente).</a:t>
            </a:r>
          </a:p>
        </p:txBody>
      </p:sp>
      <p:sp>
        <p:nvSpPr>
          <p:cNvPr id="10" name="Subtítulo 1">
            <a:extLst>
              <a:ext uri="{FF2B5EF4-FFF2-40B4-BE49-F238E27FC236}">
                <a16:creationId xmlns:a16="http://schemas.microsoft.com/office/drawing/2014/main" id="{11AF4383-AE3A-60BA-14A0-D9F5E4D4E236}"/>
              </a:ext>
            </a:extLst>
          </p:cNvPr>
          <p:cNvSpPr txBox="1">
            <a:spLocks/>
          </p:cNvSpPr>
          <p:nvPr/>
        </p:nvSpPr>
        <p:spPr>
          <a:xfrm>
            <a:off x="4118032" y="4381500"/>
            <a:ext cx="3757329" cy="3352800"/>
          </a:xfrm>
          <a:prstGeom prst="rect">
            <a:avLst/>
          </a:prstGeom>
        </p:spPr>
        <p:txBody>
          <a:bodyPr wrap="square" lIns="0" tIns="0" rIns="0" bIns="0">
            <a:noAutofit/>
          </a:bodyPr>
          <a:lstStyle>
            <a:lvl1pPr marL="0">
              <a:defRPr sz="3600" b="0" i="0">
                <a:solidFill>
                  <a:srgbClr val="00A09A"/>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s-CO" sz="2000" dirty="0">
              <a:latin typeface="AvantGarde Bk BT" panose="020B0402020202020204" pitchFamily="34" charset="0"/>
            </a:endParaRPr>
          </a:p>
        </p:txBody>
      </p:sp>
      <p:sp>
        <p:nvSpPr>
          <p:cNvPr id="12" name="CuadroTexto 11">
            <a:extLst>
              <a:ext uri="{FF2B5EF4-FFF2-40B4-BE49-F238E27FC236}">
                <a16:creationId xmlns:a16="http://schemas.microsoft.com/office/drawing/2014/main" id="{D3A6AA64-E087-2272-9AB2-16FE4D462274}"/>
              </a:ext>
            </a:extLst>
          </p:cNvPr>
          <p:cNvSpPr txBox="1"/>
          <p:nvPr/>
        </p:nvSpPr>
        <p:spPr>
          <a:xfrm>
            <a:off x="6080379" y="6864678"/>
            <a:ext cx="6275889" cy="3200876"/>
          </a:xfrm>
          <a:prstGeom prst="rect">
            <a:avLst/>
          </a:prstGeom>
          <a:noFill/>
        </p:spPr>
        <p:txBody>
          <a:bodyPr wrap="square" rtlCol="0">
            <a:spAutoFit/>
          </a:bodyPr>
          <a:lstStyle/>
          <a:p>
            <a:r>
              <a:rPr lang="es-CO" sz="2400" b="1" dirty="0"/>
              <a:t>ENFERMEDAD LABORAL</a:t>
            </a:r>
          </a:p>
          <a:p>
            <a:endParaRPr lang="es-CO" sz="2000" dirty="0">
              <a:latin typeface="AvantGarde Bk BT" panose="020B0402020202020204" pitchFamily="34" charset="0"/>
            </a:endParaRPr>
          </a:p>
          <a:p>
            <a:r>
              <a:rPr lang="es-CO" sz="2800" dirty="0">
                <a:latin typeface="Segoe UI" panose="020B0502040204020203" pitchFamily="34" charset="0"/>
                <a:cs typeface="Segoe UI" panose="020B0502040204020203" pitchFamily="34" charset="0"/>
              </a:rPr>
              <a:t>La contraída como resultado de la exposición a factores de riesgo inherentes a la actividad laboral o del medio en el que el trabajador se ha visto obligado a trabajar</a:t>
            </a:r>
          </a:p>
          <a:p>
            <a:endParaRPr lang="es-CO" dirty="0"/>
          </a:p>
        </p:txBody>
      </p:sp>
      <p:pic>
        <p:nvPicPr>
          <p:cNvPr id="15" name="Imagen 14">
            <a:extLst>
              <a:ext uri="{FF2B5EF4-FFF2-40B4-BE49-F238E27FC236}">
                <a16:creationId xmlns:a16="http://schemas.microsoft.com/office/drawing/2014/main" id="{237528E4-3B0E-6F66-B4CB-AF02076E2CD3}"/>
              </a:ext>
            </a:extLst>
          </p:cNvPr>
          <p:cNvPicPr>
            <a:picLocks noChangeAspect="1"/>
          </p:cNvPicPr>
          <p:nvPr/>
        </p:nvPicPr>
        <p:blipFill>
          <a:blip r:embed="rId3"/>
          <a:stretch>
            <a:fillRect/>
          </a:stretch>
        </p:blipFill>
        <p:spPr>
          <a:xfrm>
            <a:off x="983103" y="6057900"/>
            <a:ext cx="4456338" cy="2495549"/>
          </a:xfrm>
          <a:prstGeom prst="rect">
            <a:avLst/>
          </a:prstGeom>
        </p:spPr>
      </p:pic>
    </p:spTree>
    <p:extLst>
      <p:ext uri="{BB962C8B-B14F-4D97-AF65-F5344CB8AC3E}">
        <p14:creationId xmlns:p14="http://schemas.microsoft.com/office/powerpoint/2010/main" val="1875358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idx="4294967295"/>
          </p:nvPr>
        </p:nvSpPr>
        <p:spPr>
          <a:xfrm>
            <a:off x="0" y="429418"/>
            <a:ext cx="16916400" cy="566117"/>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12700" rIns="0" bIns="0" rtlCol="0">
            <a:spAutoFit/>
          </a:bodyPr>
          <a:lstStyle/>
          <a:p>
            <a:pPr marL="12700" marR="5080">
              <a:lnSpc>
                <a:spcPct val="108300"/>
              </a:lnSpc>
              <a:spcBef>
                <a:spcPts val="100"/>
              </a:spcBef>
            </a:pPr>
            <a:r>
              <a:rPr lang="es-ES" sz="3600" b="1" spc="110" dirty="0">
                <a:latin typeface="Segoe UI" panose="020B0502040204020203" pitchFamily="34" charset="0"/>
                <a:cs typeface="Segoe UI" panose="020B0502040204020203" pitchFamily="34" charset="0"/>
              </a:rPr>
              <a:t>       PROCEDIMIENTO REPORTE DE ACCIDENTE E INCIDENTE DE TRABAJO</a:t>
            </a:r>
            <a:endParaRPr sz="3600" b="1" spc="110" dirty="0">
              <a:latin typeface="Segoe UI" panose="020B0502040204020203" pitchFamily="34" charset="0"/>
              <a:cs typeface="Segoe UI" panose="020B0502040204020203" pitchFamily="34" charset="0"/>
            </a:endParaRPr>
          </a:p>
        </p:txBody>
      </p:sp>
      <p:sp>
        <p:nvSpPr>
          <p:cNvPr id="4" name="object 4"/>
          <p:cNvSpPr/>
          <p:nvPr/>
        </p:nvSpPr>
        <p:spPr>
          <a:xfrm>
            <a:off x="357762" y="2185603"/>
            <a:ext cx="1398467" cy="907347"/>
          </a:xfrm>
          <a:custGeom>
            <a:avLst/>
            <a:gdLst/>
            <a:ahLst/>
            <a:cxnLst/>
            <a:rect l="l" t="t" r="r" b="b"/>
            <a:pathLst>
              <a:path w="2933700" h="1104900">
                <a:moveTo>
                  <a:pt x="2381043" y="1104899"/>
                </a:moveTo>
                <a:lnTo>
                  <a:pt x="552622" y="1104899"/>
                </a:lnTo>
                <a:lnTo>
                  <a:pt x="504934" y="1102871"/>
                </a:lnTo>
                <a:lnTo>
                  <a:pt x="458374" y="1096898"/>
                </a:lnTo>
                <a:lnTo>
                  <a:pt x="413107" y="1087144"/>
                </a:lnTo>
                <a:lnTo>
                  <a:pt x="369299" y="1073777"/>
                </a:lnTo>
                <a:lnTo>
                  <a:pt x="327116" y="1056963"/>
                </a:lnTo>
                <a:lnTo>
                  <a:pt x="286723" y="1036866"/>
                </a:lnTo>
                <a:lnTo>
                  <a:pt x="248287" y="1013653"/>
                </a:lnTo>
                <a:lnTo>
                  <a:pt x="211973" y="987490"/>
                </a:lnTo>
                <a:lnTo>
                  <a:pt x="177947" y="958543"/>
                </a:lnTo>
                <a:lnTo>
                  <a:pt x="146375" y="926978"/>
                </a:lnTo>
                <a:lnTo>
                  <a:pt x="117423" y="892961"/>
                </a:lnTo>
                <a:lnTo>
                  <a:pt x="91256" y="856657"/>
                </a:lnTo>
                <a:lnTo>
                  <a:pt x="68039" y="818233"/>
                </a:lnTo>
                <a:lnTo>
                  <a:pt x="47940" y="777854"/>
                </a:lnTo>
                <a:lnTo>
                  <a:pt x="31124" y="735687"/>
                </a:lnTo>
                <a:lnTo>
                  <a:pt x="17755" y="691897"/>
                </a:lnTo>
                <a:lnTo>
                  <a:pt x="8002" y="646650"/>
                </a:lnTo>
                <a:lnTo>
                  <a:pt x="2028" y="600112"/>
                </a:lnTo>
                <a:lnTo>
                  <a:pt x="0" y="552449"/>
                </a:lnTo>
                <a:lnTo>
                  <a:pt x="2028" y="504776"/>
                </a:lnTo>
                <a:lnTo>
                  <a:pt x="8002" y="458231"/>
                </a:lnTo>
                <a:lnTo>
                  <a:pt x="17755" y="412978"/>
                </a:lnTo>
                <a:lnTo>
                  <a:pt x="31124" y="369183"/>
                </a:lnTo>
                <a:lnTo>
                  <a:pt x="47940" y="327013"/>
                </a:lnTo>
                <a:lnTo>
                  <a:pt x="68039" y="286634"/>
                </a:lnTo>
                <a:lnTo>
                  <a:pt x="91256" y="248209"/>
                </a:lnTo>
                <a:lnTo>
                  <a:pt x="117423" y="211907"/>
                </a:lnTo>
                <a:lnTo>
                  <a:pt x="146375" y="177892"/>
                </a:lnTo>
                <a:lnTo>
                  <a:pt x="177947" y="146330"/>
                </a:lnTo>
                <a:lnTo>
                  <a:pt x="211973" y="117386"/>
                </a:lnTo>
                <a:lnTo>
                  <a:pt x="248287" y="91227"/>
                </a:lnTo>
                <a:lnTo>
                  <a:pt x="286723" y="68018"/>
                </a:lnTo>
                <a:lnTo>
                  <a:pt x="327116" y="47925"/>
                </a:lnTo>
                <a:lnTo>
                  <a:pt x="369299" y="31114"/>
                </a:lnTo>
                <a:lnTo>
                  <a:pt x="413107" y="17750"/>
                </a:lnTo>
                <a:lnTo>
                  <a:pt x="458374" y="7999"/>
                </a:lnTo>
                <a:lnTo>
                  <a:pt x="504934" y="2027"/>
                </a:lnTo>
                <a:lnTo>
                  <a:pt x="552622" y="0"/>
                </a:lnTo>
                <a:lnTo>
                  <a:pt x="2381043" y="0"/>
                </a:lnTo>
                <a:lnTo>
                  <a:pt x="2428721" y="2027"/>
                </a:lnTo>
                <a:lnTo>
                  <a:pt x="2475273" y="7999"/>
                </a:lnTo>
                <a:lnTo>
                  <a:pt x="2520534" y="17750"/>
                </a:lnTo>
                <a:lnTo>
                  <a:pt x="2564338" y="31114"/>
                </a:lnTo>
                <a:lnTo>
                  <a:pt x="2606519" y="47925"/>
                </a:lnTo>
                <a:lnTo>
                  <a:pt x="2646910" y="68018"/>
                </a:lnTo>
                <a:lnTo>
                  <a:pt x="2685346" y="91227"/>
                </a:lnTo>
                <a:lnTo>
                  <a:pt x="2721661" y="117386"/>
                </a:lnTo>
                <a:lnTo>
                  <a:pt x="2755689" y="146330"/>
                </a:lnTo>
                <a:lnTo>
                  <a:pt x="2787264" y="177892"/>
                </a:lnTo>
                <a:lnTo>
                  <a:pt x="2816220" y="211907"/>
                </a:lnTo>
                <a:lnTo>
                  <a:pt x="2842391" y="248209"/>
                </a:lnTo>
                <a:lnTo>
                  <a:pt x="2865611" y="286634"/>
                </a:lnTo>
                <a:lnTo>
                  <a:pt x="2885714" y="327013"/>
                </a:lnTo>
                <a:lnTo>
                  <a:pt x="2902534" y="369183"/>
                </a:lnTo>
                <a:lnTo>
                  <a:pt x="2915905" y="412978"/>
                </a:lnTo>
                <a:lnTo>
                  <a:pt x="2925662" y="458231"/>
                </a:lnTo>
                <a:lnTo>
                  <a:pt x="2931637" y="504776"/>
                </a:lnTo>
                <a:lnTo>
                  <a:pt x="2933666" y="552449"/>
                </a:lnTo>
                <a:lnTo>
                  <a:pt x="2931638" y="600112"/>
                </a:lnTo>
                <a:lnTo>
                  <a:pt x="2925664" y="646650"/>
                </a:lnTo>
                <a:lnTo>
                  <a:pt x="2915910" y="691897"/>
                </a:lnTo>
                <a:lnTo>
                  <a:pt x="2902542" y="735687"/>
                </a:lnTo>
                <a:lnTo>
                  <a:pt x="2885725" y="777854"/>
                </a:lnTo>
                <a:lnTo>
                  <a:pt x="2865626" y="818233"/>
                </a:lnTo>
                <a:lnTo>
                  <a:pt x="2842410" y="856657"/>
                </a:lnTo>
                <a:lnTo>
                  <a:pt x="2816243" y="892961"/>
                </a:lnTo>
                <a:lnTo>
                  <a:pt x="2787290" y="926978"/>
                </a:lnTo>
                <a:lnTo>
                  <a:pt x="2755718" y="958543"/>
                </a:lnTo>
                <a:lnTo>
                  <a:pt x="2721692" y="987490"/>
                </a:lnTo>
                <a:lnTo>
                  <a:pt x="2685379" y="1013653"/>
                </a:lnTo>
                <a:lnTo>
                  <a:pt x="2646942" y="1036866"/>
                </a:lnTo>
                <a:lnTo>
                  <a:pt x="2606550" y="1056963"/>
                </a:lnTo>
                <a:lnTo>
                  <a:pt x="2564367" y="1073777"/>
                </a:lnTo>
                <a:lnTo>
                  <a:pt x="2520559" y="1087144"/>
                </a:lnTo>
                <a:lnTo>
                  <a:pt x="2475292" y="1096898"/>
                </a:lnTo>
                <a:lnTo>
                  <a:pt x="2428731" y="1102871"/>
                </a:lnTo>
                <a:lnTo>
                  <a:pt x="2381043" y="1104899"/>
                </a:lnTo>
                <a:close/>
              </a:path>
            </a:pathLst>
          </a:custGeom>
        </p:spPr>
        <p:style>
          <a:lnRef idx="2">
            <a:schemeClr val="accent1"/>
          </a:lnRef>
          <a:fillRef idx="1">
            <a:schemeClr val="lt1"/>
          </a:fillRef>
          <a:effectRef idx="0">
            <a:schemeClr val="accent1"/>
          </a:effectRef>
          <a:fontRef idx="minor">
            <a:schemeClr val="dk1"/>
          </a:fontRef>
        </p:style>
        <p:txBody>
          <a:bodyPr wrap="square" lIns="0" tIns="0" rIns="0" bIns="0" rtlCol="0"/>
          <a:lstStyle/>
          <a:p>
            <a:r>
              <a:rPr lang="es-ES" dirty="0">
                <a:solidFill>
                  <a:schemeClr val="bg1"/>
                </a:solidFill>
              </a:rPr>
              <a:t>          </a:t>
            </a:r>
          </a:p>
          <a:p>
            <a:pPr algn="just"/>
            <a:r>
              <a:rPr lang="es-ES" sz="2400" b="1" dirty="0">
                <a:solidFill>
                  <a:schemeClr val="tx1"/>
                </a:solidFill>
                <a:latin typeface="Segoe UI" panose="020B0502040204020203" pitchFamily="34" charset="0"/>
                <a:cs typeface="Segoe UI" panose="020B0502040204020203" pitchFamily="34" charset="0"/>
              </a:rPr>
              <a:t>   INICIO</a:t>
            </a:r>
          </a:p>
          <a:p>
            <a:endParaRPr lang="es-ES" dirty="0">
              <a:solidFill>
                <a:schemeClr val="bg1"/>
              </a:solidFill>
            </a:endParaRPr>
          </a:p>
          <a:p>
            <a:r>
              <a:rPr lang="es-ES" dirty="0">
                <a:solidFill>
                  <a:schemeClr val="bg1"/>
                </a:solidFill>
              </a:rPr>
              <a:t>       </a:t>
            </a:r>
            <a:endParaRPr dirty="0">
              <a:solidFill>
                <a:schemeClr val="bg1"/>
              </a:solidFill>
            </a:endParaRPr>
          </a:p>
        </p:txBody>
      </p:sp>
      <p:sp>
        <p:nvSpPr>
          <p:cNvPr id="13" name="object 13"/>
          <p:cNvSpPr/>
          <p:nvPr/>
        </p:nvSpPr>
        <p:spPr>
          <a:xfrm>
            <a:off x="1921807" y="2295561"/>
            <a:ext cx="636729" cy="738240"/>
          </a:xfrm>
          <a:custGeom>
            <a:avLst/>
            <a:gdLst/>
            <a:ahLst/>
            <a:cxnLst/>
            <a:rect l="l" t="t" r="r" b="b"/>
            <a:pathLst>
              <a:path w="2343150" h="914400">
                <a:moveTo>
                  <a:pt x="1931123" y="914399"/>
                </a:moveTo>
                <a:lnTo>
                  <a:pt x="1931123" y="613610"/>
                </a:lnTo>
                <a:lnTo>
                  <a:pt x="0" y="613610"/>
                </a:lnTo>
                <a:lnTo>
                  <a:pt x="0" y="301792"/>
                </a:lnTo>
                <a:lnTo>
                  <a:pt x="1931123" y="301792"/>
                </a:lnTo>
                <a:lnTo>
                  <a:pt x="1931123" y="0"/>
                </a:lnTo>
                <a:lnTo>
                  <a:pt x="2342870" y="457199"/>
                </a:lnTo>
                <a:lnTo>
                  <a:pt x="1931123" y="914399"/>
                </a:lnTo>
                <a:close/>
              </a:path>
            </a:pathLst>
          </a:custGeom>
          <a:solidFill>
            <a:srgbClr val="004550"/>
          </a:solidFill>
        </p:spPr>
        <p:txBody>
          <a:bodyPr wrap="square" lIns="0" tIns="0" rIns="0" bIns="0" rtlCol="0"/>
          <a:lstStyle/>
          <a:p>
            <a:endParaRPr dirty="0"/>
          </a:p>
        </p:txBody>
      </p:sp>
      <p:sp>
        <p:nvSpPr>
          <p:cNvPr id="20" name="Rectángulo 19">
            <a:extLst>
              <a:ext uri="{FF2B5EF4-FFF2-40B4-BE49-F238E27FC236}">
                <a16:creationId xmlns:a16="http://schemas.microsoft.com/office/drawing/2014/main" id="{C26945F2-8621-D3FE-FCB0-8F0A52EB68AC}"/>
              </a:ext>
            </a:extLst>
          </p:cNvPr>
          <p:cNvSpPr/>
          <p:nvPr/>
        </p:nvSpPr>
        <p:spPr>
          <a:xfrm>
            <a:off x="2666999" y="2164253"/>
            <a:ext cx="32766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latin typeface="Segoe UI" panose="020B0502040204020203" pitchFamily="34" charset="0"/>
                <a:cs typeface="Segoe UI" panose="020B0502040204020203" pitchFamily="34" charset="0"/>
              </a:rPr>
              <a:t>Situación de accidente o incidente laboral</a:t>
            </a:r>
            <a:endParaRPr lang="es-CO" sz="2400" b="1" dirty="0">
              <a:solidFill>
                <a:schemeClr val="tx1"/>
              </a:solidFill>
              <a:latin typeface="Segoe UI" panose="020B0502040204020203" pitchFamily="34" charset="0"/>
              <a:cs typeface="Segoe UI" panose="020B0502040204020203" pitchFamily="34" charset="0"/>
            </a:endParaRPr>
          </a:p>
        </p:txBody>
      </p:sp>
      <p:pic>
        <p:nvPicPr>
          <p:cNvPr id="26" name="Imagen 25">
            <a:extLst>
              <a:ext uri="{FF2B5EF4-FFF2-40B4-BE49-F238E27FC236}">
                <a16:creationId xmlns:a16="http://schemas.microsoft.com/office/drawing/2014/main" id="{0F117692-8655-D83D-9B05-05FF42EDD3BF}"/>
              </a:ext>
            </a:extLst>
          </p:cNvPr>
          <p:cNvPicPr>
            <a:picLocks noChangeAspect="1"/>
          </p:cNvPicPr>
          <p:nvPr/>
        </p:nvPicPr>
        <p:blipFill>
          <a:blip r:embed="rId2"/>
          <a:stretch>
            <a:fillRect/>
          </a:stretch>
        </p:blipFill>
        <p:spPr>
          <a:xfrm rot="5400000">
            <a:off x="4247754" y="4013858"/>
            <a:ext cx="581873" cy="737680"/>
          </a:xfrm>
          <a:prstGeom prst="rect">
            <a:avLst/>
          </a:prstGeom>
        </p:spPr>
      </p:pic>
      <p:pic>
        <p:nvPicPr>
          <p:cNvPr id="27" name="Imagen 26">
            <a:extLst>
              <a:ext uri="{FF2B5EF4-FFF2-40B4-BE49-F238E27FC236}">
                <a16:creationId xmlns:a16="http://schemas.microsoft.com/office/drawing/2014/main" id="{6AD2D159-09D8-E772-2BB9-E669827580B1}"/>
              </a:ext>
            </a:extLst>
          </p:cNvPr>
          <p:cNvPicPr>
            <a:picLocks noChangeAspect="1"/>
          </p:cNvPicPr>
          <p:nvPr/>
        </p:nvPicPr>
        <p:blipFill>
          <a:blip r:embed="rId2"/>
          <a:stretch>
            <a:fillRect/>
          </a:stretch>
        </p:blipFill>
        <p:spPr>
          <a:xfrm>
            <a:off x="7005986" y="5215517"/>
            <a:ext cx="762066" cy="737680"/>
          </a:xfrm>
          <a:prstGeom prst="rect">
            <a:avLst/>
          </a:prstGeom>
        </p:spPr>
      </p:pic>
      <p:sp>
        <p:nvSpPr>
          <p:cNvPr id="28" name="CuadroTexto 27">
            <a:extLst>
              <a:ext uri="{FF2B5EF4-FFF2-40B4-BE49-F238E27FC236}">
                <a16:creationId xmlns:a16="http://schemas.microsoft.com/office/drawing/2014/main" id="{4EA9101E-860E-609C-DCF2-1551BA83FD8A}"/>
              </a:ext>
            </a:extLst>
          </p:cNvPr>
          <p:cNvSpPr txBox="1"/>
          <p:nvPr/>
        </p:nvSpPr>
        <p:spPr>
          <a:xfrm>
            <a:off x="2676726" y="4709641"/>
            <a:ext cx="425658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a:latin typeface="Segoe UI" panose="020B0502040204020203" pitchFamily="34" charset="0"/>
                <a:cs typeface="Segoe UI" panose="020B0502040204020203" pitchFamily="34" charset="0"/>
              </a:rPr>
              <a:t>El contratista reporta el evento al Jefe Inmediato o se contacta con su empresa</a:t>
            </a:r>
            <a:endParaRPr lang="es-CO" sz="2400" b="1" dirty="0">
              <a:latin typeface="Segoe UI" panose="020B0502040204020203" pitchFamily="34" charset="0"/>
              <a:cs typeface="Segoe UI" panose="020B0502040204020203" pitchFamily="34" charset="0"/>
            </a:endParaRPr>
          </a:p>
        </p:txBody>
      </p:sp>
      <p:pic>
        <p:nvPicPr>
          <p:cNvPr id="29" name="Imagen 28">
            <a:extLst>
              <a:ext uri="{FF2B5EF4-FFF2-40B4-BE49-F238E27FC236}">
                <a16:creationId xmlns:a16="http://schemas.microsoft.com/office/drawing/2014/main" id="{C53FDDF8-6133-3552-FB99-7C39EFBF485D}"/>
              </a:ext>
            </a:extLst>
          </p:cNvPr>
          <p:cNvPicPr>
            <a:picLocks noChangeAspect="1"/>
          </p:cNvPicPr>
          <p:nvPr/>
        </p:nvPicPr>
        <p:blipFill>
          <a:blip r:embed="rId2"/>
          <a:stretch>
            <a:fillRect/>
          </a:stretch>
        </p:blipFill>
        <p:spPr>
          <a:xfrm rot="5400000">
            <a:off x="9677290" y="6062749"/>
            <a:ext cx="629506" cy="737680"/>
          </a:xfrm>
          <a:prstGeom prst="rect">
            <a:avLst/>
          </a:prstGeom>
        </p:spPr>
      </p:pic>
      <p:sp>
        <p:nvSpPr>
          <p:cNvPr id="30" name="CuadroTexto 29">
            <a:extLst>
              <a:ext uri="{FF2B5EF4-FFF2-40B4-BE49-F238E27FC236}">
                <a16:creationId xmlns:a16="http://schemas.microsoft.com/office/drawing/2014/main" id="{F4AD1B85-824B-F10C-3428-3A8C132C9900}"/>
              </a:ext>
            </a:extLst>
          </p:cNvPr>
          <p:cNvSpPr txBox="1"/>
          <p:nvPr/>
        </p:nvSpPr>
        <p:spPr>
          <a:xfrm>
            <a:off x="7768052" y="4799527"/>
            <a:ext cx="444798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a:latin typeface="Segoe UI" panose="020B0502040204020203" pitchFamily="34" charset="0"/>
                <a:cs typeface="Segoe UI" panose="020B0502040204020203" pitchFamily="34" charset="0"/>
              </a:rPr>
              <a:t>El contratista debe realizar el procedimiento que tiene establecido su Empresa</a:t>
            </a:r>
            <a:endParaRPr lang="es-CO" sz="2400" b="1" dirty="0">
              <a:latin typeface="Segoe UI" panose="020B0502040204020203" pitchFamily="34" charset="0"/>
              <a:cs typeface="Segoe UI" panose="020B0502040204020203" pitchFamily="34" charset="0"/>
            </a:endParaRPr>
          </a:p>
        </p:txBody>
      </p:sp>
      <p:pic>
        <p:nvPicPr>
          <p:cNvPr id="31" name="Imagen 30">
            <a:extLst>
              <a:ext uri="{FF2B5EF4-FFF2-40B4-BE49-F238E27FC236}">
                <a16:creationId xmlns:a16="http://schemas.microsoft.com/office/drawing/2014/main" id="{04ED5862-3543-91BB-EBB4-6F3E1C75B787}"/>
              </a:ext>
            </a:extLst>
          </p:cNvPr>
          <p:cNvPicPr>
            <a:picLocks noChangeAspect="1"/>
          </p:cNvPicPr>
          <p:nvPr/>
        </p:nvPicPr>
        <p:blipFill>
          <a:blip r:embed="rId2"/>
          <a:stretch>
            <a:fillRect/>
          </a:stretch>
        </p:blipFill>
        <p:spPr>
          <a:xfrm>
            <a:off x="12065532" y="6908083"/>
            <a:ext cx="538770" cy="737680"/>
          </a:xfrm>
          <a:prstGeom prst="rect">
            <a:avLst/>
          </a:prstGeom>
        </p:spPr>
      </p:pic>
      <p:sp>
        <p:nvSpPr>
          <p:cNvPr id="32" name="CuadroTexto 31">
            <a:extLst>
              <a:ext uri="{FF2B5EF4-FFF2-40B4-BE49-F238E27FC236}">
                <a16:creationId xmlns:a16="http://schemas.microsoft.com/office/drawing/2014/main" id="{D71A2D17-E387-7601-15CF-47E610257C3C}"/>
              </a:ext>
            </a:extLst>
          </p:cNvPr>
          <p:cNvSpPr txBox="1"/>
          <p:nvPr/>
        </p:nvSpPr>
        <p:spPr>
          <a:xfrm>
            <a:off x="8476506" y="6861425"/>
            <a:ext cx="320040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a:latin typeface="Segoe UI" panose="020B0502040204020203" pitchFamily="34" charset="0"/>
                <a:cs typeface="Segoe UI" panose="020B0502040204020203" pitchFamily="34" charset="0"/>
              </a:rPr>
              <a:t>Notificación de la situación a QET</a:t>
            </a:r>
            <a:endParaRPr lang="es-CO" sz="2400" b="1" dirty="0">
              <a:latin typeface="Segoe UI" panose="020B0502040204020203" pitchFamily="34" charset="0"/>
              <a:cs typeface="Segoe UI" panose="020B0502040204020203" pitchFamily="34" charset="0"/>
            </a:endParaRPr>
          </a:p>
        </p:txBody>
      </p:sp>
      <p:sp>
        <p:nvSpPr>
          <p:cNvPr id="39" name="Rectángulo: esquinas redondeadas 38">
            <a:extLst>
              <a:ext uri="{FF2B5EF4-FFF2-40B4-BE49-F238E27FC236}">
                <a16:creationId xmlns:a16="http://schemas.microsoft.com/office/drawing/2014/main" id="{76B021DD-C4E7-77C0-65C0-CF780FD1EEBA}"/>
              </a:ext>
            </a:extLst>
          </p:cNvPr>
          <p:cNvSpPr/>
          <p:nvPr/>
        </p:nvSpPr>
        <p:spPr>
          <a:xfrm>
            <a:off x="12992929" y="6676760"/>
            <a:ext cx="1219200" cy="120032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2400" b="1" dirty="0">
                <a:latin typeface="Segoe UI" panose="020B0502040204020203" pitchFamily="34" charset="0"/>
                <a:cs typeface="Segoe UI" panose="020B0502040204020203" pitchFamily="34" charset="0"/>
              </a:rPr>
              <a:t>FIN</a:t>
            </a:r>
            <a:endParaRPr lang="es-CO" sz="2400" b="1" dirty="0">
              <a:latin typeface="Segoe UI" panose="020B0502040204020203" pitchFamily="34" charset="0"/>
              <a:cs typeface="Segoe UI" panose="020B0502040204020203" pitchFamily="34" charset="0"/>
            </a:endParaRPr>
          </a:p>
        </p:txBody>
      </p:sp>
      <p:pic>
        <p:nvPicPr>
          <p:cNvPr id="40" name="Imagen 39">
            <a:extLst>
              <a:ext uri="{FF2B5EF4-FFF2-40B4-BE49-F238E27FC236}">
                <a16:creationId xmlns:a16="http://schemas.microsoft.com/office/drawing/2014/main" id="{E0D790D1-CDAA-C9FE-39B1-7916FAD215A7}"/>
              </a:ext>
            </a:extLst>
          </p:cNvPr>
          <p:cNvPicPr>
            <a:picLocks noChangeAspect="1"/>
          </p:cNvPicPr>
          <p:nvPr/>
        </p:nvPicPr>
        <p:blipFill>
          <a:blip r:embed="rId3"/>
          <a:stretch>
            <a:fillRect/>
          </a:stretch>
        </p:blipFill>
        <p:spPr>
          <a:xfrm>
            <a:off x="14707309" y="8531449"/>
            <a:ext cx="3072650" cy="1633870"/>
          </a:xfrm>
          <a:prstGeom prst="rect">
            <a:avLst/>
          </a:prstGeom>
        </p:spPr>
      </p:pic>
      <p:pic>
        <p:nvPicPr>
          <p:cNvPr id="3" name="Imagen 2">
            <a:extLst>
              <a:ext uri="{FF2B5EF4-FFF2-40B4-BE49-F238E27FC236}">
                <a16:creationId xmlns:a16="http://schemas.microsoft.com/office/drawing/2014/main" id="{7CA8E7BB-3944-BF13-5B0A-CC58115BBF79}"/>
              </a:ext>
            </a:extLst>
          </p:cNvPr>
          <p:cNvPicPr>
            <a:picLocks noChangeAspect="1"/>
          </p:cNvPicPr>
          <p:nvPr/>
        </p:nvPicPr>
        <p:blipFill>
          <a:blip r:embed="rId4"/>
          <a:stretch>
            <a:fillRect/>
          </a:stretch>
        </p:blipFill>
        <p:spPr>
          <a:xfrm>
            <a:off x="46994" y="5831630"/>
            <a:ext cx="4200654" cy="4455370"/>
          </a:xfrm>
          <a:prstGeom prst="rect">
            <a:avLst/>
          </a:prstGeom>
        </p:spPr>
      </p:pic>
    </p:spTree>
    <p:extLst>
      <p:ext uri="{BB962C8B-B14F-4D97-AF65-F5344CB8AC3E}">
        <p14:creationId xmlns:p14="http://schemas.microsoft.com/office/powerpoint/2010/main" val="4202212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4000999"/>
            <a:ext cx="5932170" cy="6286500"/>
            <a:chOff x="0" y="4000999"/>
            <a:chExt cx="5932170"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5" name="object 5"/>
            <p:cNvSpPr/>
            <p:nvPr/>
          </p:nvSpPr>
          <p:spPr>
            <a:xfrm>
              <a:off x="2455108" y="7472831"/>
              <a:ext cx="3476625" cy="2814320"/>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1981200" y="1315835"/>
            <a:ext cx="15925800" cy="759851"/>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endParaRPr sz="24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4249400" y="7734300"/>
            <a:ext cx="3076574" cy="1638299"/>
          </a:xfrm>
          <a:prstGeom prst="rect">
            <a:avLst/>
          </a:prstGeom>
        </p:spPr>
      </p:pic>
      <p:sp>
        <p:nvSpPr>
          <p:cNvPr id="2" name="CuadroTexto 1">
            <a:extLst>
              <a:ext uri="{FF2B5EF4-FFF2-40B4-BE49-F238E27FC236}">
                <a16:creationId xmlns:a16="http://schemas.microsoft.com/office/drawing/2014/main" id="{41F3BDD0-DCF4-2809-0E8B-155A7A7E76E0}"/>
              </a:ext>
            </a:extLst>
          </p:cNvPr>
          <p:cNvSpPr txBox="1"/>
          <p:nvPr/>
        </p:nvSpPr>
        <p:spPr>
          <a:xfrm>
            <a:off x="-169222" y="958603"/>
            <a:ext cx="17526000" cy="1138773"/>
          </a:xfrm>
          <a:prstGeom prst="rect">
            <a:avLst/>
          </a:prstGeom>
          <a:noFill/>
        </p:spPr>
        <p:txBody>
          <a:bodyPr wrap="square" rtlCol="0">
            <a:spAutoFit/>
          </a:bodyPr>
          <a:lstStyle/>
          <a:p>
            <a:endParaRPr lang="es-CO" sz="2000" dirty="0">
              <a:latin typeface="AvantGarde Bk BT" panose="020B0402020202020204" pitchFamily="34" charset="0"/>
            </a:endParaRPr>
          </a:p>
          <a:p>
            <a:r>
              <a:rPr lang="es-CO" sz="4800" b="1" dirty="0">
                <a:latin typeface="Segoe UI" panose="020B0502040204020203" pitchFamily="34" charset="0"/>
                <a:cs typeface="Segoe UI" panose="020B0502040204020203" pitchFamily="34" charset="0"/>
              </a:rPr>
              <a:t>                    REPORTE DE CONDICIONES PELIGROSAS</a:t>
            </a:r>
          </a:p>
        </p:txBody>
      </p:sp>
      <p:sp>
        <p:nvSpPr>
          <p:cNvPr id="10" name="Subtítulo 1">
            <a:extLst>
              <a:ext uri="{FF2B5EF4-FFF2-40B4-BE49-F238E27FC236}">
                <a16:creationId xmlns:a16="http://schemas.microsoft.com/office/drawing/2014/main" id="{11AF4383-AE3A-60BA-14A0-D9F5E4D4E236}"/>
              </a:ext>
            </a:extLst>
          </p:cNvPr>
          <p:cNvSpPr txBox="1">
            <a:spLocks/>
          </p:cNvSpPr>
          <p:nvPr/>
        </p:nvSpPr>
        <p:spPr>
          <a:xfrm>
            <a:off x="3969385" y="2814170"/>
            <a:ext cx="12718415" cy="4658306"/>
          </a:xfrm>
          <a:prstGeom prst="rect">
            <a:avLst/>
          </a:prstGeom>
        </p:spPr>
        <p:txBody>
          <a:bodyPr wrap="square" lIns="0" tIns="0" rIns="0" bIns="0">
            <a:noAutofit/>
          </a:bodyPr>
          <a:lstStyle>
            <a:lvl1pPr marL="0">
              <a:defRPr sz="3600" b="0" i="0">
                <a:solidFill>
                  <a:srgbClr val="00A09A"/>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s-CO" sz="2000" dirty="0">
              <a:latin typeface="AvantGarde Bk BT" panose="020B0402020202020204" pitchFamily="34" charset="0"/>
            </a:endParaRPr>
          </a:p>
        </p:txBody>
      </p:sp>
      <p:sp>
        <p:nvSpPr>
          <p:cNvPr id="14" name="CuadroTexto 13">
            <a:extLst>
              <a:ext uri="{FF2B5EF4-FFF2-40B4-BE49-F238E27FC236}">
                <a16:creationId xmlns:a16="http://schemas.microsoft.com/office/drawing/2014/main" id="{1F09209C-42C2-6538-B4BF-CCA1D1B8B979}"/>
              </a:ext>
            </a:extLst>
          </p:cNvPr>
          <p:cNvSpPr txBox="1"/>
          <p:nvPr/>
        </p:nvSpPr>
        <p:spPr>
          <a:xfrm>
            <a:off x="4868544" y="2813815"/>
            <a:ext cx="11819255" cy="5170646"/>
          </a:xfrm>
          <a:prstGeom prst="rect">
            <a:avLst/>
          </a:prstGeom>
          <a:noFill/>
        </p:spPr>
        <p:txBody>
          <a:bodyPr wrap="square" rtlCol="0">
            <a:spAutoFit/>
          </a:bodyPr>
          <a:lstStyle/>
          <a:p>
            <a:endParaRPr lang="es-ES" sz="2400" b="1" dirty="0">
              <a:latin typeface="Segoe UI" panose="020B0502040204020203" pitchFamily="34" charset="0"/>
              <a:cs typeface="Segoe UI" panose="020B0502040204020203" pitchFamily="34" charset="0"/>
            </a:endParaRPr>
          </a:p>
          <a:p>
            <a:endParaRPr lang="es-ES" sz="2800" b="1" dirty="0">
              <a:latin typeface="Segoe UI" panose="020B0502040204020203" pitchFamily="34" charset="0"/>
              <a:cs typeface="Segoe UI" panose="020B0502040204020203" pitchFamily="34" charset="0"/>
            </a:endParaRPr>
          </a:p>
          <a:p>
            <a:endParaRPr lang="es-ES" sz="2800" b="1" dirty="0">
              <a:latin typeface="Segoe UI" panose="020B0502040204020203" pitchFamily="34" charset="0"/>
              <a:cs typeface="Segoe UI" panose="020B0502040204020203" pitchFamily="34" charset="0"/>
            </a:endParaRPr>
          </a:p>
          <a:p>
            <a:r>
              <a:rPr lang="es-ES" sz="2800" dirty="0"/>
              <a:t>Si evidencia una situación o condición peligrosa durante el ejercicio de sus labores por favor notifique inmediatamente al interventor del contrato de Quirófanos el Tesoro o cualquier empleado para que a través de la intranet institucional se reporte la situación detectada.</a:t>
            </a:r>
            <a:endParaRPr lang="es-ES" sz="2800" b="1" dirty="0">
              <a:latin typeface="Segoe UI" panose="020B0502040204020203" pitchFamily="34" charset="0"/>
              <a:cs typeface="Segoe UI" panose="020B0502040204020203" pitchFamily="34" charset="0"/>
            </a:endParaRPr>
          </a:p>
          <a:p>
            <a:endParaRPr lang="es-ES" sz="2400" b="1" dirty="0">
              <a:latin typeface="Segoe UI" panose="020B0502040204020203" pitchFamily="34" charset="0"/>
              <a:cs typeface="Segoe UI" panose="020B0502040204020203" pitchFamily="34" charset="0"/>
            </a:endParaRPr>
          </a:p>
          <a:p>
            <a:endParaRPr lang="es-ES" sz="2400" b="1" dirty="0">
              <a:latin typeface="Segoe UI" panose="020B0502040204020203" pitchFamily="34" charset="0"/>
              <a:cs typeface="Segoe UI" panose="020B0502040204020203" pitchFamily="34" charset="0"/>
            </a:endParaRPr>
          </a:p>
          <a:p>
            <a:endParaRPr lang="es-ES" sz="2400" b="1" dirty="0">
              <a:latin typeface="Segoe UI" panose="020B0502040204020203" pitchFamily="34" charset="0"/>
              <a:cs typeface="Segoe UI" panose="020B0502040204020203" pitchFamily="34" charset="0"/>
            </a:endParaRPr>
          </a:p>
          <a:p>
            <a:endParaRPr lang="es-ES" sz="2400" b="1" dirty="0">
              <a:latin typeface="Segoe UI" panose="020B0502040204020203" pitchFamily="34" charset="0"/>
              <a:cs typeface="Segoe UI" panose="020B0502040204020203" pitchFamily="34" charset="0"/>
            </a:endParaRPr>
          </a:p>
          <a:p>
            <a:endParaRPr lang="es-ES" sz="2400" b="1" dirty="0">
              <a:latin typeface="Segoe UI" panose="020B0502040204020203" pitchFamily="34" charset="0"/>
              <a:cs typeface="Segoe UI" panose="020B0502040204020203" pitchFamily="34" charset="0"/>
            </a:endParaRPr>
          </a:p>
          <a:p>
            <a:endParaRPr lang="es-CO" dirty="0"/>
          </a:p>
        </p:txBody>
      </p:sp>
    </p:spTree>
    <p:extLst>
      <p:ext uri="{BB962C8B-B14F-4D97-AF65-F5344CB8AC3E}">
        <p14:creationId xmlns:p14="http://schemas.microsoft.com/office/powerpoint/2010/main" val="2876049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7"/>
          <p:cNvSpPr txBox="1">
            <a:spLocks noGrp="1"/>
          </p:cNvSpPr>
          <p:nvPr>
            <p:ph type="title"/>
          </p:nvPr>
        </p:nvSpPr>
        <p:spPr>
          <a:xfrm>
            <a:off x="1981200" y="1315835"/>
            <a:ext cx="15925800" cy="759851"/>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endParaRPr sz="24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0" y="232713"/>
            <a:ext cx="3076574" cy="1638299"/>
          </a:xfrm>
          <a:prstGeom prst="rect">
            <a:avLst/>
          </a:prstGeom>
        </p:spPr>
      </p:pic>
      <p:sp>
        <p:nvSpPr>
          <p:cNvPr id="2" name="CuadroTexto 1">
            <a:extLst>
              <a:ext uri="{FF2B5EF4-FFF2-40B4-BE49-F238E27FC236}">
                <a16:creationId xmlns:a16="http://schemas.microsoft.com/office/drawing/2014/main" id="{41F3BDD0-DCF4-2809-0E8B-155A7A7E76E0}"/>
              </a:ext>
            </a:extLst>
          </p:cNvPr>
          <p:cNvSpPr txBox="1"/>
          <p:nvPr/>
        </p:nvSpPr>
        <p:spPr>
          <a:xfrm>
            <a:off x="3969385" y="342900"/>
            <a:ext cx="12947016" cy="1323439"/>
          </a:xfrm>
          <a:prstGeom prst="rect">
            <a:avLst/>
          </a:prstGeom>
          <a:noFill/>
        </p:spPr>
        <p:txBody>
          <a:bodyPr wrap="square" rtlCol="0">
            <a:spAutoFit/>
          </a:bodyPr>
          <a:lstStyle/>
          <a:p>
            <a:r>
              <a:rPr lang="es-CO" sz="3200" b="1" dirty="0">
                <a:latin typeface="Segoe UI" panose="020B0502040204020203" pitchFamily="34" charset="0"/>
                <a:cs typeface="Segoe UI" panose="020B0502040204020203" pitchFamily="34" charset="0"/>
              </a:rPr>
              <a:t> </a:t>
            </a:r>
            <a:r>
              <a:rPr lang="es-CO" sz="4000" b="1" dirty="0">
                <a:latin typeface="Segoe UI" panose="020B0502040204020203" pitchFamily="34" charset="0"/>
                <a:cs typeface="Segoe UI" panose="020B0502040204020203" pitchFamily="34" charset="0"/>
              </a:rPr>
              <a:t>PRINCIPALES PELIGROS A LOS CUALES USTED  SE ENCUENTRA EXPUESTO EN QET.</a:t>
            </a:r>
            <a:endParaRPr lang="es-CO" sz="3200" b="1" dirty="0">
              <a:latin typeface="Segoe UI" panose="020B0502040204020203" pitchFamily="34" charset="0"/>
              <a:cs typeface="Segoe UI" panose="020B0502040204020203" pitchFamily="34" charset="0"/>
            </a:endParaRPr>
          </a:p>
        </p:txBody>
      </p:sp>
      <p:sp>
        <p:nvSpPr>
          <p:cNvPr id="10" name="Subtítulo 1">
            <a:extLst>
              <a:ext uri="{FF2B5EF4-FFF2-40B4-BE49-F238E27FC236}">
                <a16:creationId xmlns:a16="http://schemas.microsoft.com/office/drawing/2014/main" id="{11AF4383-AE3A-60BA-14A0-D9F5E4D4E236}"/>
              </a:ext>
            </a:extLst>
          </p:cNvPr>
          <p:cNvSpPr txBox="1">
            <a:spLocks/>
          </p:cNvSpPr>
          <p:nvPr/>
        </p:nvSpPr>
        <p:spPr>
          <a:xfrm>
            <a:off x="3969385" y="2814170"/>
            <a:ext cx="12718415" cy="4658306"/>
          </a:xfrm>
          <a:prstGeom prst="rect">
            <a:avLst/>
          </a:prstGeom>
        </p:spPr>
        <p:txBody>
          <a:bodyPr wrap="square" lIns="0" tIns="0" rIns="0" bIns="0">
            <a:noAutofit/>
          </a:bodyPr>
          <a:lstStyle>
            <a:lvl1pPr marL="0">
              <a:defRPr sz="3600" b="0" i="0">
                <a:solidFill>
                  <a:srgbClr val="00A09A"/>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s-CO" sz="2000" dirty="0">
              <a:latin typeface="AvantGarde Bk BT" panose="020B0402020202020204" pitchFamily="34" charset="0"/>
            </a:endParaRPr>
          </a:p>
        </p:txBody>
      </p:sp>
      <p:pic>
        <p:nvPicPr>
          <p:cNvPr id="20" name="Imagen 19">
            <a:extLst>
              <a:ext uri="{FF2B5EF4-FFF2-40B4-BE49-F238E27FC236}">
                <a16:creationId xmlns:a16="http://schemas.microsoft.com/office/drawing/2014/main" id="{AE7B0FA4-3DF6-A53D-36C1-F5FCDA51BBBD}"/>
              </a:ext>
            </a:extLst>
          </p:cNvPr>
          <p:cNvPicPr>
            <a:picLocks noChangeAspect="1"/>
          </p:cNvPicPr>
          <p:nvPr/>
        </p:nvPicPr>
        <p:blipFill>
          <a:blip r:embed="rId3"/>
          <a:stretch>
            <a:fillRect/>
          </a:stretch>
        </p:blipFill>
        <p:spPr>
          <a:xfrm>
            <a:off x="914400" y="1871013"/>
            <a:ext cx="16840200" cy="8415988"/>
          </a:xfrm>
          <a:prstGeom prst="rect">
            <a:avLst/>
          </a:prstGeom>
        </p:spPr>
      </p:pic>
    </p:spTree>
    <p:extLst>
      <p:ext uri="{BB962C8B-B14F-4D97-AF65-F5344CB8AC3E}">
        <p14:creationId xmlns:p14="http://schemas.microsoft.com/office/powerpoint/2010/main" val="3076258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7"/>
          <p:cNvSpPr txBox="1">
            <a:spLocks noGrp="1"/>
          </p:cNvSpPr>
          <p:nvPr>
            <p:ph type="title"/>
          </p:nvPr>
        </p:nvSpPr>
        <p:spPr>
          <a:xfrm>
            <a:off x="1981200" y="1315835"/>
            <a:ext cx="15925800" cy="759851"/>
          </a:xfrm>
          <a:prstGeom prst="rect">
            <a:avLst/>
          </a:prstGeom>
        </p:spPr>
        <p:txBody>
          <a:bodyPr vert="horz" wrap="square" lIns="0" tIns="52351" rIns="0" bIns="0" rtlCol="0">
            <a:spAutoFit/>
          </a:bodyPr>
          <a:lstStyle/>
          <a:p>
            <a:pPr algn="l">
              <a:lnSpc>
                <a:spcPct val="107000"/>
              </a:lnSpc>
              <a:spcAft>
                <a:spcPts val="800"/>
              </a:spcAft>
            </a:pPr>
            <a:br>
              <a:rPr lang="es-CO" sz="2000" dirty="0">
                <a:effectLst/>
                <a:latin typeface="Calibri" panose="020F0502020204030204" pitchFamily="34" charset="0"/>
                <a:ea typeface="Calibri" panose="020F0502020204030204" pitchFamily="34" charset="0"/>
                <a:cs typeface="Times New Roman" panose="02020603050405020304" pitchFamily="18" charset="0"/>
              </a:rPr>
            </a:br>
            <a:endParaRPr sz="2400" b="1" spc="-10" dirty="0">
              <a:latin typeface="AvantGarde Bk BT" panose="020B0402020202020204" pitchFamily="34" charset="0"/>
            </a:endParaRPr>
          </a:p>
        </p:txBody>
      </p:sp>
      <p:pic>
        <p:nvPicPr>
          <p:cNvPr id="13" name="object 9"/>
          <p:cNvPicPr/>
          <p:nvPr/>
        </p:nvPicPr>
        <p:blipFill>
          <a:blip r:embed="rId2" cstate="print"/>
          <a:stretch>
            <a:fillRect/>
          </a:stretch>
        </p:blipFill>
        <p:spPr>
          <a:xfrm>
            <a:off x="14768513" y="437387"/>
            <a:ext cx="3076574" cy="1638299"/>
          </a:xfrm>
          <a:prstGeom prst="rect">
            <a:avLst/>
          </a:prstGeom>
        </p:spPr>
      </p:pic>
      <p:sp>
        <p:nvSpPr>
          <p:cNvPr id="2" name="CuadroTexto 1">
            <a:extLst>
              <a:ext uri="{FF2B5EF4-FFF2-40B4-BE49-F238E27FC236}">
                <a16:creationId xmlns:a16="http://schemas.microsoft.com/office/drawing/2014/main" id="{41F3BDD0-DCF4-2809-0E8B-155A7A7E76E0}"/>
              </a:ext>
            </a:extLst>
          </p:cNvPr>
          <p:cNvSpPr txBox="1"/>
          <p:nvPr/>
        </p:nvSpPr>
        <p:spPr>
          <a:xfrm>
            <a:off x="1752600" y="342900"/>
            <a:ext cx="11658600" cy="1631216"/>
          </a:xfrm>
          <a:prstGeom prst="rect">
            <a:avLst/>
          </a:prstGeom>
          <a:noFill/>
        </p:spPr>
        <p:txBody>
          <a:bodyPr wrap="square" rtlCol="0">
            <a:spAutoFit/>
          </a:bodyPr>
          <a:lstStyle/>
          <a:p>
            <a:endParaRPr lang="es-CO" sz="2000" dirty="0">
              <a:latin typeface="AvantGarde Bk BT" panose="020B0402020202020204" pitchFamily="34" charset="0"/>
            </a:endParaRPr>
          </a:p>
          <a:p>
            <a:r>
              <a:rPr lang="es-CO" sz="4000" b="1" dirty="0">
                <a:latin typeface="Segoe UI" panose="020B0502040204020203" pitchFamily="34" charset="0"/>
                <a:cs typeface="Segoe UI" panose="020B0502040204020203" pitchFamily="34" charset="0"/>
              </a:rPr>
              <a:t>PRINCIPALES PELIGROS A LOS CUALES USTED  SE ENCUENTRA EXPUESTO EN QET.</a:t>
            </a:r>
          </a:p>
        </p:txBody>
      </p:sp>
      <p:sp>
        <p:nvSpPr>
          <p:cNvPr id="10" name="Subtítulo 1">
            <a:extLst>
              <a:ext uri="{FF2B5EF4-FFF2-40B4-BE49-F238E27FC236}">
                <a16:creationId xmlns:a16="http://schemas.microsoft.com/office/drawing/2014/main" id="{11AF4383-AE3A-60BA-14A0-D9F5E4D4E236}"/>
              </a:ext>
            </a:extLst>
          </p:cNvPr>
          <p:cNvSpPr txBox="1">
            <a:spLocks/>
          </p:cNvSpPr>
          <p:nvPr/>
        </p:nvSpPr>
        <p:spPr>
          <a:xfrm>
            <a:off x="3969385" y="2814170"/>
            <a:ext cx="12718415" cy="4658306"/>
          </a:xfrm>
          <a:prstGeom prst="rect">
            <a:avLst/>
          </a:prstGeom>
        </p:spPr>
        <p:txBody>
          <a:bodyPr wrap="square" lIns="0" tIns="0" rIns="0" bIns="0">
            <a:noAutofit/>
          </a:bodyPr>
          <a:lstStyle>
            <a:lvl1pPr marL="0">
              <a:defRPr sz="3600" b="0" i="0">
                <a:solidFill>
                  <a:srgbClr val="00A09A"/>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s-CO" sz="2000" dirty="0">
              <a:latin typeface="AvantGarde Bk BT" panose="020B0402020202020204" pitchFamily="34" charset="0"/>
            </a:endParaRPr>
          </a:p>
        </p:txBody>
      </p:sp>
      <p:pic>
        <p:nvPicPr>
          <p:cNvPr id="3" name="Imagen 2">
            <a:extLst>
              <a:ext uri="{FF2B5EF4-FFF2-40B4-BE49-F238E27FC236}">
                <a16:creationId xmlns:a16="http://schemas.microsoft.com/office/drawing/2014/main" id="{0F2B3B60-BE7E-61EB-0B8E-7915A791C7D9}"/>
              </a:ext>
            </a:extLst>
          </p:cNvPr>
          <p:cNvPicPr>
            <a:picLocks noChangeAspect="1"/>
          </p:cNvPicPr>
          <p:nvPr/>
        </p:nvPicPr>
        <p:blipFill>
          <a:blip r:embed="rId3"/>
          <a:stretch>
            <a:fillRect/>
          </a:stretch>
        </p:blipFill>
        <p:spPr>
          <a:xfrm>
            <a:off x="1600200" y="2170173"/>
            <a:ext cx="15087600" cy="8116827"/>
          </a:xfrm>
          <a:prstGeom prst="rect">
            <a:avLst/>
          </a:prstGeom>
        </p:spPr>
      </p:pic>
    </p:spTree>
    <p:extLst>
      <p:ext uri="{BB962C8B-B14F-4D97-AF65-F5344CB8AC3E}">
        <p14:creationId xmlns:p14="http://schemas.microsoft.com/office/powerpoint/2010/main" val="1633611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991600" y="5444"/>
            <a:ext cx="10062842" cy="10286999"/>
            <a:chOff x="9000901" y="1"/>
            <a:chExt cx="10062842" cy="10286999"/>
          </a:xfrm>
        </p:grpSpPr>
        <p:sp>
          <p:nvSpPr>
            <p:cNvPr id="3" name="object 3"/>
            <p:cNvSpPr/>
            <p:nvPr/>
          </p:nvSpPr>
          <p:spPr>
            <a:xfrm>
              <a:off x="16799111" y="2687863"/>
              <a:ext cx="1489075" cy="2581275"/>
            </a:xfrm>
            <a:custGeom>
              <a:avLst/>
              <a:gdLst/>
              <a:ahLst/>
              <a:cxnLst/>
              <a:rect l="l" t="t" r="r" b="b"/>
              <a:pathLst>
                <a:path w="1489075" h="2581275">
                  <a:moveTo>
                    <a:pt x="1488889" y="2581274"/>
                  </a:moveTo>
                  <a:lnTo>
                    <a:pt x="745304" y="2581274"/>
                  </a:lnTo>
                  <a:lnTo>
                    <a:pt x="0" y="1290636"/>
                  </a:lnTo>
                  <a:lnTo>
                    <a:pt x="745303" y="0"/>
                  </a:lnTo>
                  <a:lnTo>
                    <a:pt x="1488889" y="0"/>
                  </a:lnTo>
                  <a:lnTo>
                    <a:pt x="1488889" y="2581274"/>
                  </a:lnTo>
                  <a:close/>
                </a:path>
              </a:pathLst>
            </a:custGeom>
            <a:solidFill>
              <a:srgbClr val="004550"/>
            </a:solidFill>
          </p:spPr>
          <p:txBody>
            <a:bodyPr wrap="square" lIns="0" tIns="0" rIns="0" bIns="0" rtlCol="0"/>
            <a:lstStyle/>
            <a:p>
              <a:endParaRPr/>
            </a:p>
          </p:txBody>
        </p:sp>
        <p:sp>
          <p:nvSpPr>
            <p:cNvPr id="4" name="object 4"/>
            <p:cNvSpPr/>
            <p:nvPr/>
          </p:nvSpPr>
          <p:spPr>
            <a:xfrm>
              <a:off x="13660116" y="1"/>
              <a:ext cx="4200525" cy="3503295"/>
            </a:xfrm>
            <a:custGeom>
              <a:avLst/>
              <a:gdLst/>
              <a:ahLst/>
              <a:cxnLst/>
              <a:rect l="l" t="t" r="r" b="b"/>
              <a:pathLst>
                <a:path w="4200525" h="3503295">
                  <a:moveTo>
                    <a:pt x="3150390" y="3503267"/>
                  </a:moveTo>
                  <a:lnTo>
                    <a:pt x="1050080" y="3503267"/>
                  </a:lnTo>
                  <a:lnTo>
                    <a:pt x="0" y="1683993"/>
                  </a:lnTo>
                  <a:lnTo>
                    <a:pt x="971996" y="0"/>
                  </a:lnTo>
                  <a:lnTo>
                    <a:pt x="3228338" y="0"/>
                  </a:lnTo>
                  <a:lnTo>
                    <a:pt x="4200471" y="1683993"/>
                  </a:lnTo>
                  <a:lnTo>
                    <a:pt x="3150390" y="3503267"/>
                  </a:lnTo>
                  <a:close/>
                </a:path>
              </a:pathLst>
            </a:custGeom>
            <a:solidFill>
              <a:srgbClr val="00A09A"/>
            </a:solidFill>
          </p:spPr>
          <p:txBody>
            <a:bodyPr wrap="square" lIns="0" tIns="0" rIns="0" bIns="0" rtlCol="0"/>
            <a:lstStyle/>
            <a:p>
              <a:endParaRPr/>
            </a:p>
          </p:txBody>
        </p:sp>
        <p:sp>
          <p:nvSpPr>
            <p:cNvPr id="5" name="object 5"/>
            <p:cNvSpPr/>
            <p:nvPr/>
          </p:nvSpPr>
          <p:spPr>
            <a:xfrm>
              <a:off x="13243940" y="1"/>
              <a:ext cx="2486025" cy="1196975"/>
            </a:xfrm>
            <a:custGeom>
              <a:avLst/>
              <a:gdLst/>
              <a:ahLst/>
              <a:cxnLst/>
              <a:rect l="l" t="t" r="r" b="b"/>
              <a:pathLst>
                <a:path w="2486025" h="1196975">
                  <a:moveTo>
                    <a:pt x="1864536" y="1196495"/>
                  </a:moveTo>
                  <a:lnTo>
                    <a:pt x="621483" y="1196495"/>
                  </a:lnTo>
                  <a:lnTo>
                    <a:pt x="0" y="120170"/>
                  </a:lnTo>
                  <a:lnTo>
                    <a:pt x="69388" y="0"/>
                  </a:lnTo>
                  <a:lnTo>
                    <a:pt x="2416621" y="0"/>
                  </a:lnTo>
                  <a:lnTo>
                    <a:pt x="2486019" y="120170"/>
                  </a:lnTo>
                  <a:lnTo>
                    <a:pt x="1864536" y="1196495"/>
                  </a:lnTo>
                  <a:close/>
                </a:path>
              </a:pathLst>
            </a:custGeom>
            <a:solidFill>
              <a:srgbClr val="A3E373"/>
            </a:solidFill>
          </p:spPr>
          <p:txBody>
            <a:bodyPr wrap="square" lIns="0" tIns="0" rIns="0" bIns="0" rtlCol="0"/>
            <a:lstStyle/>
            <a:p>
              <a:endParaRPr/>
            </a:p>
          </p:txBody>
        </p:sp>
        <p:pic>
          <p:nvPicPr>
            <p:cNvPr id="6" name="object 6"/>
            <p:cNvPicPr/>
            <p:nvPr/>
          </p:nvPicPr>
          <p:blipFill>
            <a:blip r:embed="rId2" cstate="print"/>
            <a:stretch>
              <a:fillRect/>
            </a:stretch>
          </p:blipFill>
          <p:spPr>
            <a:xfrm>
              <a:off x="9000901" y="2554137"/>
              <a:ext cx="10062842" cy="7732863"/>
            </a:xfrm>
            <a:prstGeom prst="rect">
              <a:avLst/>
            </a:prstGeom>
          </p:spPr>
        </p:pic>
      </p:grpSp>
      <p:sp>
        <p:nvSpPr>
          <p:cNvPr id="7" name="object 7"/>
          <p:cNvSpPr txBox="1">
            <a:spLocks noGrp="1"/>
          </p:cNvSpPr>
          <p:nvPr>
            <p:ph type="title"/>
          </p:nvPr>
        </p:nvSpPr>
        <p:spPr>
          <a:xfrm>
            <a:off x="1016000" y="887481"/>
            <a:ext cx="13690600" cy="1499412"/>
          </a:xfrm>
          <a:prstGeom prst="rect">
            <a:avLst/>
          </a:prstGeom>
        </p:spPr>
        <p:txBody>
          <a:bodyPr vert="horz" wrap="square" lIns="0" tIns="52351" rIns="0" bIns="0" rtlCol="0">
            <a:spAutoFit/>
          </a:bodyPr>
          <a:lstStyle/>
          <a:p>
            <a:pPr marL="15240">
              <a:spcBef>
                <a:spcPts val="225"/>
              </a:spcBef>
            </a:pPr>
            <a:r>
              <a:rPr lang="es-CO" sz="4000" b="1" dirty="0">
                <a:solidFill>
                  <a:schemeClr val="tx1"/>
                </a:solidFill>
                <a:latin typeface="Segoe UI" panose="020B0502040204020203" pitchFamily="34" charset="0"/>
                <a:cs typeface="Segoe UI" panose="020B0502040204020203" pitchFamily="34" charset="0"/>
              </a:rPr>
              <a:t>POLÍTICA DE SGSST 2024 </a:t>
            </a:r>
            <a:br>
              <a:rPr lang="es-CO" sz="5400" i="1" dirty="0">
                <a:solidFill>
                  <a:schemeClr val="bg1"/>
                </a:solidFill>
                <a:latin typeface="AvantGarde Bk BT" panose="020B0402020202020204" pitchFamily="34" charset="0"/>
              </a:rPr>
            </a:br>
            <a:endParaRPr sz="5400" dirty="0">
              <a:latin typeface="AvantGarde Bk BT" panose="020B0402020202020204" pitchFamily="34" charset="0"/>
            </a:endParaRPr>
          </a:p>
        </p:txBody>
      </p:sp>
      <p:pic>
        <p:nvPicPr>
          <p:cNvPr id="9" name="object 9"/>
          <p:cNvPicPr/>
          <p:nvPr/>
        </p:nvPicPr>
        <p:blipFill>
          <a:blip r:embed="rId3" cstate="print"/>
          <a:stretch>
            <a:fillRect/>
          </a:stretch>
        </p:blipFill>
        <p:spPr>
          <a:xfrm>
            <a:off x="234280" y="8399958"/>
            <a:ext cx="3076574" cy="1638299"/>
          </a:xfrm>
          <a:prstGeom prst="rect">
            <a:avLst/>
          </a:prstGeom>
        </p:spPr>
      </p:pic>
      <p:sp>
        <p:nvSpPr>
          <p:cNvPr id="11" name="CuadroTexto 10">
            <a:extLst>
              <a:ext uri="{FF2B5EF4-FFF2-40B4-BE49-F238E27FC236}">
                <a16:creationId xmlns:a16="http://schemas.microsoft.com/office/drawing/2014/main" id="{BB1EEE6E-4292-70FA-F752-B0361FA2CFED}"/>
              </a:ext>
            </a:extLst>
          </p:cNvPr>
          <p:cNvSpPr txBox="1"/>
          <p:nvPr/>
        </p:nvSpPr>
        <p:spPr>
          <a:xfrm>
            <a:off x="544810" y="2027565"/>
            <a:ext cx="10265632" cy="7371954"/>
          </a:xfrm>
          <a:prstGeom prst="rect">
            <a:avLst/>
          </a:prstGeom>
          <a:noFill/>
        </p:spPr>
        <p:txBody>
          <a:bodyPr wrap="square">
            <a:spAutoFit/>
          </a:bodyPr>
          <a:lstStyle/>
          <a:p>
            <a:pPr algn="just">
              <a:lnSpc>
                <a:spcPct val="107000"/>
              </a:lnSpc>
              <a:spcAft>
                <a:spcPts val="800"/>
              </a:spcAft>
            </a:pPr>
            <a:r>
              <a:rPr lang="es-ES" sz="2800" dirty="0">
                <a:effectLst/>
                <a:latin typeface="Segoe UI" panose="020B0502040204020203" pitchFamily="34" charset="0"/>
                <a:ea typeface="Times New Roman" panose="02020603050405020304" pitchFamily="18" charset="0"/>
                <a:cs typeface="Segoe UI" panose="020B0502040204020203" pitchFamily="34" charset="0"/>
              </a:rPr>
              <a:t>“QUIROFANOS EL TESORO S.A.S, institución especializada en la prestación de servicios de cirugía ambulatoria y hospitalaria de mediana complejidad, se compromete a velar por la salud e integridad física de los empleados directos, aprendices, proveedores, contratistas subcontratistas y visitantes, </a:t>
            </a:r>
            <a:r>
              <a:rPr lang="es-ES" sz="2800" dirty="0">
                <a:solidFill>
                  <a:srgbClr val="212121"/>
                </a:solidFill>
                <a:effectLst/>
                <a:latin typeface="Segoe UI" panose="020B0502040204020203" pitchFamily="34" charset="0"/>
                <a:ea typeface="Times New Roman" panose="02020603050405020304" pitchFamily="18" charset="0"/>
                <a:cs typeface="Segoe UI" panose="020B0502040204020203" pitchFamily="34" charset="0"/>
              </a:rPr>
              <a:t>cumpliendo los requisitos legales aplicables y destinando los recursos </a:t>
            </a:r>
            <a:r>
              <a:rPr lang="es-ES" sz="2800" dirty="0">
                <a:effectLst/>
                <a:latin typeface="Segoe UI" panose="020B0502040204020203" pitchFamily="34" charset="0"/>
                <a:ea typeface="Times New Roman" panose="02020603050405020304" pitchFamily="18" charset="0"/>
                <a:cs typeface="Segoe UI" panose="020B0502040204020203" pitchFamily="34" charset="0"/>
              </a:rPr>
              <a:t>para la implementación del Sistema de Gestión de Seguridad y Salud en el Trabajo; con base en lo anterior, declara su especial interés en la protección de las partes anteriormente mencionadas, previniendo los accidentes de trabajo y la aparición de enfermedades laborales mediante el mejoramiento continuo de sus procesos”.</a:t>
            </a:r>
            <a:endParaRPr lang="es-CO" sz="2800" dirty="0">
              <a:effectLst/>
              <a:latin typeface="Segoe UI" panose="020B0502040204020203" pitchFamily="34" charset="0"/>
              <a:ea typeface="Times New Roman" panose="02020603050405020304" pitchFamily="18" charset="0"/>
              <a:cs typeface="Segoe UI" panose="020B0502040204020203" pitchFamily="34" charset="0"/>
            </a:endParaRPr>
          </a:p>
          <a:p>
            <a:pPr lvl="0" algn="just">
              <a:lnSpc>
                <a:spcPct val="107000"/>
              </a:lnSpc>
              <a:spcAft>
                <a:spcPts val="800"/>
              </a:spcAft>
            </a:pPr>
            <a:r>
              <a:rPr lang="es-ES" sz="2800" dirty="0">
                <a:effectLst/>
                <a:latin typeface="Segoe UI" panose="020B0502040204020203" pitchFamily="34" charset="0"/>
                <a:ea typeface="Times New Roman" panose="02020603050405020304" pitchFamily="18" charset="0"/>
                <a:cs typeface="Segoe UI" panose="020B0502040204020203" pitchFamily="34" charset="0"/>
              </a:rPr>
              <a:t> </a:t>
            </a:r>
          </a:p>
          <a:p>
            <a:pPr lvl="0" algn="just">
              <a:lnSpc>
                <a:spcPct val="107000"/>
              </a:lnSpc>
              <a:spcAft>
                <a:spcPts val="800"/>
              </a:spcAft>
            </a:pPr>
            <a:endParaRPr lang="es-CO" sz="1800" b="1" dirty="0">
              <a:effectLst/>
              <a:latin typeface="Segoe UI" panose="020B0502040204020203" pitchFamily="34" charset="0"/>
              <a:ea typeface="Calibri" panose="020F0502020204030204" pitchFamily="34" charset="0"/>
              <a:cs typeface="Times New Roman" panose="02020603050405020304" pitchFamily="18" charset="0"/>
            </a:endParaRPr>
          </a:p>
          <a:p>
            <a:pPr lvl="0" algn="just">
              <a:lnSpc>
                <a:spcPct val="107000"/>
              </a:lnSpc>
              <a:spcAft>
                <a:spcPts val="800"/>
              </a:spcAft>
            </a:pPr>
            <a:endParaRPr lang="es-CO" b="1" dirty="0">
              <a:latin typeface="Segoe UI" panose="020B0502040204020203" pitchFamily="34" charset="0"/>
              <a:ea typeface="Calibri" panose="020F0502020204030204" pitchFamily="34" charset="0"/>
              <a:cs typeface="Times New Roman" panose="02020603050405020304" pitchFamily="18" charset="0"/>
            </a:endParaRPr>
          </a:p>
          <a:p>
            <a:pPr lvl="0" algn="just">
              <a:lnSpc>
                <a:spcPct val="107000"/>
              </a:lnSpc>
              <a:spcAft>
                <a:spcPts val="800"/>
              </a:spcAft>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228600" y="266700"/>
            <a:ext cx="17373600" cy="1371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4800" b="1" dirty="0">
                <a:latin typeface="Segoe UI" panose="020B0502040204020203" pitchFamily="34" charset="0"/>
                <a:cs typeface="Segoe UI" panose="020B0502040204020203" pitchFamily="34" charset="0"/>
              </a:rPr>
              <a:t>USO DE ELEMENTOS DE PROTECCIÓN PERSONAL</a:t>
            </a:r>
            <a:endParaRPr lang="es-CO" sz="4800" b="1" dirty="0">
              <a:latin typeface="Segoe UI" panose="020B0502040204020203" pitchFamily="34" charset="0"/>
              <a:cs typeface="Segoe UI" panose="020B0502040204020203" pitchFamily="34" charset="0"/>
            </a:endParaRPr>
          </a:p>
        </p:txBody>
      </p:sp>
      <p:sp>
        <p:nvSpPr>
          <p:cNvPr id="9" name="CuadroTexto 8">
            <a:extLst>
              <a:ext uri="{FF2B5EF4-FFF2-40B4-BE49-F238E27FC236}">
                <a16:creationId xmlns:a16="http://schemas.microsoft.com/office/drawing/2014/main" id="{3BF5DD4B-9006-9B56-5866-9EF9B30D1944}"/>
              </a:ext>
            </a:extLst>
          </p:cNvPr>
          <p:cNvSpPr txBox="1"/>
          <p:nvPr/>
        </p:nvSpPr>
        <p:spPr>
          <a:xfrm>
            <a:off x="228600" y="2247901"/>
            <a:ext cx="13487400" cy="3108543"/>
          </a:xfrm>
          <a:prstGeom prst="rect">
            <a:avLst/>
          </a:prstGeom>
          <a:noFill/>
        </p:spPr>
        <p:txBody>
          <a:bodyPr wrap="square">
            <a:spAutoFit/>
          </a:bodyPr>
          <a:lstStyle/>
          <a:p>
            <a:pPr marL="457200" indent="-457200" algn="just">
              <a:buFont typeface="Arial" panose="020B0604020202020204" pitchFamily="34" charset="0"/>
              <a:buChar char="•"/>
            </a:pPr>
            <a:r>
              <a:rPr lang="es-ES" sz="2800" dirty="0">
                <a:latin typeface="Segoe UI" panose="020B0502040204020203" pitchFamily="34" charset="0"/>
                <a:cs typeface="Segoe UI" panose="020B0502040204020203" pitchFamily="34" charset="0"/>
              </a:rPr>
              <a:t>Usted como contratista está en la obligación de utilizar en todo momento los elementos de protección personal suministrados por su empleador. Informar sobre su deterioro para reemplazo. Usted como contratista está en la obligación de utilizar en todo momento los elementos de protección personal suministrados por su empleador. </a:t>
            </a:r>
          </a:p>
          <a:p>
            <a:endParaRPr lang="es-ES" sz="2800" dirty="0">
              <a:latin typeface="Segoe UI" panose="020B0502040204020203" pitchFamily="34" charset="0"/>
              <a:cs typeface="Segoe UI" panose="020B0502040204020203" pitchFamily="34" charset="0"/>
            </a:endParaRPr>
          </a:p>
          <a:p>
            <a:r>
              <a:rPr lang="es-ES" sz="2800" dirty="0">
                <a:latin typeface="Segoe UI" panose="020B0502040204020203" pitchFamily="34" charset="0"/>
                <a:cs typeface="Segoe UI" panose="020B0502040204020203" pitchFamily="34" charset="0"/>
              </a:rPr>
              <a:t>Informar sobre su deterioro para reemplazo</a:t>
            </a:r>
            <a:r>
              <a:rPr lang="es-ES" dirty="0"/>
              <a:t>. </a:t>
            </a:r>
            <a:endParaRPr lang="es-CO" dirty="0"/>
          </a:p>
        </p:txBody>
      </p:sp>
      <p:pic>
        <p:nvPicPr>
          <p:cNvPr id="10" name="Imagen 9">
            <a:extLst>
              <a:ext uri="{FF2B5EF4-FFF2-40B4-BE49-F238E27FC236}">
                <a16:creationId xmlns:a16="http://schemas.microsoft.com/office/drawing/2014/main" id="{1ABEDA3F-AC2E-C9DE-FFA5-36C3C1A66AD3}"/>
              </a:ext>
            </a:extLst>
          </p:cNvPr>
          <p:cNvPicPr>
            <a:picLocks noChangeAspect="1"/>
          </p:cNvPicPr>
          <p:nvPr/>
        </p:nvPicPr>
        <p:blipFill>
          <a:blip r:embed="rId2"/>
          <a:stretch>
            <a:fillRect/>
          </a:stretch>
        </p:blipFill>
        <p:spPr>
          <a:xfrm>
            <a:off x="3200400" y="5356444"/>
            <a:ext cx="5304005" cy="4800600"/>
          </a:xfrm>
          <a:prstGeom prst="rect">
            <a:avLst/>
          </a:prstGeom>
        </p:spPr>
      </p:pic>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3"/>
          <a:stretch>
            <a:fillRect/>
          </a:stretch>
        </p:blipFill>
        <p:spPr>
          <a:xfrm>
            <a:off x="14859000" y="8402480"/>
            <a:ext cx="3072650" cy="1639966"/>
          </a:xfrm>
          <a:prstGeom prst="rect">
            <a:avLst/>
          </a:prstGeom>
        </p:spPr>
      </p:pic>
    </p:spTree>
    <p:extLst>
      <p:ext uri="{BB962C8B-B14F-4D97-AF65-F5344CB8AC3E}">
        <p14:creationId xmlns:p14="http://schemas.microsoft.com/office/powerpoint/2010/main" val="759395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228600" y="266700"/>
            <a:ext cx="17373600" cy="762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4800" b="1" dirty="0">
                <a:latin typeface="Segoe UI" panose="020B0502040204020203" pitchFamily="34" charset="0"/>
                <a:cs typeface="Segoe UI" panose="020B0502040204020203" pitchFamily="34" charset="0"/>
              </a:rPr>
              <a:t>PLAN DE EMERGENCIAS</a:t>
            </a: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14859000" y="8402480"/>
            <a:ext cx="3072650" cy="1639966"/>
          </a:xfrm>
          <a:prstGeom prst="rect">
            <a:avLst/>
          </a:prstGeom>
        </p:spPr>
      </p:pic>
      <p:sp>
        <p:nvSpPr>
          <p:cNvPr id="13" name="CuadroTexto 12">
            <a:extLst>
              <a:ext uri="{FF2B5EF4-FFF2-40B4-BE49-F238E27FC236}">
                <a16:creationId xmlns:a16="http://schemas.microsoft.com/office/drawing/2014/main" id="{A460E138-4C42-CFF0-2AFF-EA48B9F9D501}"/>
              </a:ext>
            </a:extLst>
          </p:cNvPr>
          <p:cNvSpPr txBox="1"/>
          <p:nvPr/>
        </p:nvSpPr>
        <p:spPr>
          <a:xfrm>
            <a:off x="838200" y="1562100"/>
            <a:ext cx="15468600" cy="4832092"/>
          </a:xfrm>
          <a:prstGeom prst="rect">
            <a:avLst/>
          </a:prstGeom>
          <a:noFill/>
        </p:spPr>
        <p:txBody>
          <a:bodyPr wrap="square">
            <a:spAutoFit/>
          </a:bodyPr>
          <a:lstStyle/>
          <a:p>
            <a:r>
              <a:rPr lang="es-CO" sz="2800" b="1" dirty="0">
                <a:solidFill>
                  <a:schemeClr val="tx1"/>
                </a:solidFill>
                <a:latin typeface="Segoe UI" panose="020B0502040204020203" pitchFamily="34" charset="0"/>
                <a:cs typeface="Segoe UI" panose="020B0502040204020203" pitchFamily="34" charset="0"/>
              </a:rPr>
              <a:t>Cómo proceder: </a:t>
            </a:r>
          </a:p>
          <a:p>
            <a:pPr algn="just"/>
            <a:endParaRPr lang="es-CO" sz="2800" b="1" dirty="0">
              <a:solidFill>
                <a:schemeClr val="tx1"/>
              </a:solidFill>
              <a:latin typeface="Segoe UI" panose="020B0502040204020203" pitchFamily="34" charset="0"/>
              <a:cs typeface="Segoe UI" panose="020B0502040204020203" pitchFamily="34" charset="0"/>
            </a:endParaRPr>
          </a:p>
          <a:p>
            <a:pPr algn="just"/>
            <a:r>
              <a:rPr lang="es-CO" sz="2800" b="1" dirty="0">
                <a:solidFill>
                  <a:schemeClr val="tx1"/>
                </a:solidFill>
                <a:latin typeface="Segoe UI" panose="020B0502040204020203" pitchFamily="34" charset="0"/>
                <a:cs typeface="Segoe UI" panose="020B0502040204020203" pitchFamily="34" charset="0"/>
              </a:rPr>
              <a:t>. </a:t>
            </a:r>
            <a:r>
              <a:rPr lang="es-ES" sz="2800" dirty="0"/>
              <a:t>Escuche la señal de alerta</a:t>
            </a:r>
          </a:p>
          <a:p>
            <a:pPr algn="just"/>
            <a:endParaRPr lang="es-ES" sz="2800" b="1" dirty="0">
              <a:solidFill>
                <a:schemeClr val="tx1"/>
              </a:solidFill>
              <a:latin typeface="Segoe UI" panose="020B0502040204020203" pitchFamily="34" charset="0"/>
              <a:cs typeface="Segoe UI" panose="020B0502040204020203" pitchFamily="34" charset="0"/>
            </a:endParaRPr>
          </a:p>
          <a:p>
            <a:pPr marL="457200" indent="-457200" algn="just">
              <a:buFont typeface="Arial" panose="020B0604020202020204" pitchFamily="34" charset="0"/>
              <a:buChar char="•"/>
            </a:pPr>
            <a:r>
              <a:rPr lang="es-ES" sz="2800" dirty="0"/>
              <a:t>Siga atentamente las instrucciones dadas por los brigadistas y coordinadores de evacuación de QET.</a:t>
            </a:r>
          </a:p>
          <a:p>
            <a:pPr marL="457200" indent="-457200" algn="just">
              <a:buFont typeface="Arial" panose="020B0604020202020204" pitchFamily="34" charset="0"/>
              <a:buChar char="•"/>
            </a:pPr>
            <a:endParaRPr lang="es-ES" sz="2800" b="1" dirty="0">
              <a:solidFill>
                <a:schemeClr val="tx1"/>
              </a:solidFill>
              <a:latin typeface="Segoe UI" panose="020B0502040204020203" pitchFamily="34" charset="0"/>
              <a:cs typeface="Segoe UI" panose="020B0502040204020203" pitchFamily="34" charset="0"/>
            </a:endParaRPr>
          </a:p>
          <a:p>
            <a:pPr marL="457200" indent="-457200" algn="just">
              <a:buFont typeface="Arial" panose="020B0604020202020204" pitchFamily="34" charset="0"/>
              <a:buChar char="•"/>
            </a:pPr>
            <a:r>
              <a:rPr lang="es-ES" sz="2800" dirty="0"/>
              <a:t>Diríjase en calma a los puntos de encuentro asignados por los coordinadores de evacuación. </a:t>
            </a:r>
            <a:endParaRPr lang="es-ES" sz="2800" b="1" dirty="0">
              <a:solidFill>
                <a:schemeClr val="tx1"/>
              </a:solidFill>
              <a:latin typeface="Segoe UI" panose="020B0502040204020203" pitchFamily="34" charset="0"/>
              <a:cs typeface="Segoe UI" panose="020B0502040204020203" pitchFamily="34" charset="0"/>
            </a:endParaRPr>
          </a:p>
          <a:p>
            <a:pPr marL="457200" indent="-457200" algn="just">
              <a:buFont typeface="Arial" panose="020B0604020202020204" pitchFamily="34" charset="0"/>
              <a:buChar char="•"/>
            </a:pPr>
            <a:endParaRPr lang="es-ES" sz="2800" b="1" dirty="0">
              <a:solidFill>
                <a:schemeClr val="tx1"/>
              </a:solidFill>
              <a:latin typeface="Segoe UI" panose="020B0502040204020203" pitchFamily="34" charset="0"/>
              <a:cs typeface="Segoe UI" panose="020B0502040204020203" pitchFamily="34" charset="0"/>
            </a:endParaRPr>
          </a:p>
          <a:p>
            <a:pPr marL="457200" indent="-457200" algn="just">
              <a:buFont typeface="Arial" panose="020B0604020202020204" pitchFamily="34" charset="0"/>
              <a:buChar char="•"/>
            </a:pPr>
            <a:r>
              <a:rPr lang="es-ES" sz="2800" dirty="0"/>
              <a:t>No se devuelva por partencias u otros artículos. </a:t>
            </a:r>
            <a:endParaRPr lang="es-ES" sz="2800" b="1" dirty="0">
              <a:solidFill>
                <a:schemeClr val="tx1"/>
              </a:solidFill>
              <a:latin typeface="Segoe UI" panose="020B0502040204020203" pitchFamily="34" charset="0"/>
              <a:cs typeface="Segoe UI" panose="020B0502040204020203" pitchFamily="34" charset="0"/>
            </a:endParaRPr>
          </a:p>
          <a:p>
            <a:endParaRPr lang="es-CO" sz="2800" b="1" dirty="0">
              <a:solidFill>
                <a:schemeClr val="tx1"/>
              </a:solidFill>
              <a:latin typeface="Segoe UI" panose="020B0502040204020203" pitchFamily="34" charset="0"/>
              <a:cs typeface="Segoe UI" panose="020B0502040204020203" pitchFamily="34" charset="0"/>
            </a:endParaRPr>
          </a:p>
        </p:txBody>
      </p:sp>
      <p:pic>
        <p:nvPicPr>
          <p:cNvPr id="8" name="Imagen 7">
            <a:extLst>
              <a:ext uri="{FF2B5EF4-FFF2-40B4-BE49-F238E27FC236}">
                <a16:creationId xmlns:a16="http://schemas.microsoft.com/office/drawing/2014/main" id="{5A0CE760-275F-DE0A-3350-477BEB368D01}"/>
              </a:ext>
            </a:extLst>
          </p:cNvPr>
          <p:cNvPicPr>
            <a:picLocks noChangeAspect="1"/>
          </p:cNvPicPr>
          <p:nvPr/>
        </p:nvPicPr>
        <p:blipFill>
          <a:blip r:embed="rId3"/>
          <a:stretch>
            <a:fillRect/>
          </a:stretch>
        </p:blipFill>
        <p:spPr>
          <a:xfrm>
            <a:off x="4787489" y="6057900"/>
            <a:ext cx="8255821" cy="3818421"/>
          </a:xfrm>
          <a:prstGeom prst="rect">
            <a:avLst/>
          </a:prstGeom>
        </p:spPr>
      </p:pic>
    </p:spTree>
    <p:extLst>
      <p:ext uri="{BB962C8B-B14F-4D97-AF65-F5344CB8AC3E}">
        <p14:creationId xmlns:p14="http://schemas.microsoft.com/office/powerpoint/2010/main" val="233652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457200" y="419100"/>
            <a:ext cx="17373600" cy="762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4800" b="1" dirty="0">
                <a:latin typeface="Segoe UI" panose="020B0502040204020203" pitchFamily="34" charset="0"/>
                <a:cs typeface="Segoe UI" panose="020B0502040204020203" pitchFamily="34" charset="0"/>
              </a:rPr>
              <a:t>PLAN DE EMERGENCIAS</a:t>
            </a: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14859000" y="8402480"/>
            <a:ext cx="3072650" cy="1639966"/>
          </a:xfrm>
          <a:prstGeom prst="rect">
            <a:avLst/>
          </a:prstGeom>
        </p:spPr>
      </p:pic>
      <p:sp>
        <p:nvSpPr>
          <p:cNvPr id="4" name="Rectángulo 3">
            <a:extLst>
              <a:ext uri="{FF2B5EF4-FFF2-40B4-BE49-F238E27FC236}">
                <a16:creationId xmlns:a16="http://schemas.microsoft.com/office/drawing/2014/main" id="{EE941DE7-6C5C-1569-3F07-9AE1136EB9D3}"/>
              </a:ext>
            </a:extLst>
          </p:cNvPr>
          <p:cNvSpPr/>
          <p:nvPr/>
        </p:nvSpPr>
        <p:spPr>
          <a:xfrm>
            <a:off x="457200" y="1409700"/>
            <a:ext cx="4114800" cy="1752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3200" b="1" dirty="0">
                <a:latin typeface="Segoe UI" panose="020B0502040204020203" pitchFamily="34" charset="0"/>
                <a:cs typeface="Segoe UI" panose="020B0502040204020203" pitchFamily="34" charset="0"/>
              </a:rPr>
              <a:t>RECURSOS</a:t>
            </a:r>
          </a:p>
        </p:txBody>
      </p:sp>
      <p:pic>
        <p:nvPicPr>
          <p:cNvPr id="12" name="Imagen 11">
            <a:extLst>
              <a:ext uri="{FF2B5EF4-FFF2-40B4-BE49-F238E27FC236}">
                <a16:creationId xmlns:a16="http://schemas.microsoft.com/office/drawing/2014/main" id="{FD789628-072B-0503-56B1-30B0F8AB84B8}"/>
              </a:ext>
            </a:extLst>
          </p:cNvPr>
          <p:cNvPicPr>
            <a:picLocks noChangeAspect="1"/>
          </p:cNvPicPr>
          <p:nvPr/>
        </p:nvPicPr>
        <p:blipFill rotWithShape="1">
          <a:blip r:embed="rId3"/>
          <a:srcRect l="66894" t="30865" r="23388" b="43209"/>
          <a:stretch/>
        </p:blipFill>
        <p:spPr>
          <a:xfrm>
            <a:off x="3784658" y="5025301"/>
            <a:ext cx="3124200" cy="4686300"/>
          </a:xfrm>
          <a:prstGeom prst="rect">
            <a:avLst/>
          </a:prstGeom>
        </p:spPr>
      </p:pic>
      <p:pic>
        <p:nvPicPr>
          <p:cNvPr id="14" name="Imagen 13">
            <a:extLst>
              <a:ext uri="{FF2B5EF4-FFF2-40B4-BE49-F238E27FC236}">
                <a16:creationId xmlns:a16="http://schemas.microsoft.com/office/drawing/2014/main" id="{8A542B59-5A64-5D0D-0CFE-8EF43CA70FA0}"/>
              </a:ext>
            </a:extLst>
          </p:cNvPr>
          <p:cNvPicPr>
            <a:picLocks noChangeAspect="1"/>
          </p:cNvPicPr>
          <p:nvPr/>
        </p:nvPicPr>
        <p:blipFill>
          <a:blip r:embed="rId4"/>
          <a:stretch>
            <a:fillRect/>
          </a:stretch>
        </p:blipFill>
        <p:spPr>
          <a:xfrm>
            <a:off x="533981" y="3657599"/>
            <a:ext cx="2971801" cy="2971801"/>
          </a:xfrm>
          <a:prstGeom prst="rect">
            <a:avLst/>
          </a:prstGeom>
        </p:spPr>
      </p:pic>
      <p:pic>
        <p:nvPicPr>
          <p:cNvPr id="15" name="Imagen 14">
            <a:extLst>
              <a:ext uri="{FF2B5EF4-FFF2-40B4-BE49-F238E27FC236}">
                <a16:creationId xmlns:a16="http://schemas.microsoft.com/office/drawing/2014/main" id="{F37BF366-D8D7-4EA6-6DA3-CC07A847D987}"/>
              </a:ext>
            </a:extLst>
          </p:cNvPr>
          <p:cNvPicPr>
            <a:picLocks noChangeAspect="1"/>
          </p:cNvPicPr>
          <p:nvPr/>
        </p:nvPicPr>
        <p:blipFill>
          <a:blip r:embed="rId5"/>
          <a:stretch>
            <a:fillRect/>
          </a:stretch>
        </p:blipFill>
        <p:spPr>
          <a:xfrm>
            <a:off x="277665" y="7068511"/>
            <a:ext cx="3100425" cy="2667938"/>
          </a:xfrm>
          <a:prstGeom prst="rect">
            <a:avLst/>
          </a:prstGeom>
        </p:spPr>
      </p:pic>
      <p:pic>
        <p:nvPicPr>
          <p:cNvPr id="16" name="Imagen 15">
            <a:extLst>
              <a:ext uri="{FF2B5EF4-FFF2-40B4-BE49-F238E27FC236}">
                <a16:creationId xmlns:a16="http://schemas.microsoft.com/office/drawing/2014/main" id="{C5DF608E-0377-26B3-2579-767A56BC9D75}"/>
              </a:ext>
            </a:extLst>
          </p:cNvPr>
          <p:cNvPicPr>
            <a:picLocks noChangeAspect="1"/>
          </p:cNvPicPr>
          <p:nvPr/>
        </p:nvPicPr>
        <p:blipFill>
          <a:blip r:embed="rId6"/>
          <a:stretch>
            <a:fillRect/>
          </a:stretch>
        </p:blipFill>
        <p:spPr>
          <a:xfrm>
            <a:off x="11861569" y="1998161"/>
            <a:ext cx="3100425" cy="4060565"/>
          </a:xfrm>
          <a:prstGeom prst="rect">
            <a:avLst/>
          </a:prstGeom>
        </p:spPr>
      </p:pic>
      <p:pic>
        <p:nvPicPr>
          <p:cNvPr id="18" name="Imagen 17">
            <a:extLst>
              <a:ext uri="{FF2B5EF4-FFF2-40B4-BE49-F238E27FC236}">
                <a16:creationId xmlns:a16="http://schemas.microsoft.com/office/drawing/2014/main" id="{3071EC91-E255-18D4-E687-E152D5CD108A}"/>
              </a:ext>
            </a:extLst>
          </p:cNvPr>
          <p:cNvPicPr>
            <a:picLocks noChangeAspect="1"/>
          </p:cNvPicPr>
          <p:nvPr/>
        </p:nvPicPr>
        <p:blipFill>
          <a:blip r:embed="rId7"/>
          <a:stretch>
            <a:fillRect/>
          </a:stretch>
        </p:blipFill>
        <p:spPr>
          <a:xfrm>
            <a:off x="14478000" y="1276349"/>
            <a:ext cx="2381250" cy="4762500"/>
          </a:xfrm>
          <a:prstGeom prst="rect">
            <a:avLst/>
          </a:prstGeom>
        </p:spPr>
      </p:pic>
      <p:pic>
        <p:nvPicPr>
          <p:cNvPr id="19" name="Imagen 18">
            <a:extLst>
              <a:ext uri="{FF2B5EF4-FFF2-40B4-BE49-F238E27FC236}">
                <a16:creationId xmlns:a16="http://schemas.microsoft.com/office/drawing/2014/main" id="{5BB1F8FA-32DB-F1B7-2F6D-AA95888C2C05}"/>
              </a:ext>
            </a:extLst>
          </p:cNvPr>
          <p:cNvPicPr>
            <a:picLocks noChangeAspect="1"/>
          </p:cNvPicPr>
          <p:nvPr/>
        </p:nvPicPr>
        <p:blipFill>
          <a:blip r:embed="rId8"/>
          <a:stretch>
            <a:fillRect/>
          </a:stretch>
        </p:blipFill>
        <p:spPr>
          <a:xfrm>
            <a:off x="5725824" y="1866576"/>
            <a:ext cx="2925213" cy="2925213"/>
          </a:xfrm>
          <a:prstGeom prst="rect">
            <a:avLst/>
          </a:prstGeom>
        </p:spPr>
      </p:pic>
      <p:pic>
        <p:nvPicPr>
          <p:cNvPr id="20" name="Imagen 19">
            <a:extLst>
              <a:ext uri="{FF2B5EF4-FFF2-40B4-BE49-F238E27FC236}">
                <a16:creationId xmlns:a16="http://schemas.microsoft.com/office/drawing/2014/main" id="{68607CED-8E6B-A94A-03E3-22A96A2FB8C7}"/>
              </a:ext>
            </a:extLst>
          </p:cNvPr>
          <p:cNvPicPr>
            <a:picLocks noChangeAspect="1"/>
          </p:cNvPicPr>
          <p:nvPr/>
        </p:nvPicPr>
        <p:blipFill>
          <a:blip r:embed="rId9"/>
          <a:stretch>
            <a:fillRect/>
          </a:stretch>
        </p:blipFill>
        <p:spPr>
          <a:xfrm>
            <a:off x="7579474" y="8021691"/>
            <a:ext cx="2143125" cy="2143125"/>
          </a:xfrm>
          <a:prstGeom prst="rect">
            <a:avLst/>
          </a:prstGeom>
        </p:spPr>
      </p:pic>
      <p:pic>
        <p:nvPicPr>
          <p:cNvPr id="21" name="Imagen 20">
            <a:extLst>
              <a:ext uri="{FF2B5EF4-FFF2-40B4-BE49-F238E27FC236}">
                <a16:creationId xmlns:a16="http://schemas.microsoft.com/office/drawing/2014/main" id="{143325D3-E087-4440-172B-8BBB6857DA27}"/>
              </a:ext>
            </a:extLst>
          </p:cNvPr>
          <p:cNvPicPr>
            <a:picLocks noChangeAspect="1"/>
          </p:cNvPicPr>
          <p:nvPr/>
        </p:nvPicPr>
        <p:blipFill>
          <a:blip r:embed="rId10"/>
          <a:stretch>
            <a:fillRect/>
          </a:stretch>
        </p:blipFill>
        <p:spPr>
          <a:xfrm>
            <a:off x="9296400" y="2429403"/>
            <a:ext cx="2027434" cy="2027434"/>
          </a:xfrm>
          <a:prstGeom prst="rect">
            <a:avLst/>
          </a:prstGeom>
        </p:spPr>
      </p:pic>
      <p:pic>
        <p:nvPicPr>
          <p:cNvPr id="22" name="Imagen 21">
            <a:extLst>
              <a:ext uri="{FF2B5EF4-FFF2-40B4-BE49-F238E27FC236}">
                <a16:creationId xmlns:a16="http://schemas.microsoft.com/office/drawing/2014/main" id="{17D084C1-3948-44DE-E8AD-96F15CCA9152}"/>
              </a:ext>
            </a:extLst>
          </p:cNvPr>
          <p:cNvPicPr>
            <a:picLocks noChangeAspect="1"/>
          </p:cNvPicPr>
          <p:nvPr/>
        </p:nvPicPr>
        <p:blipFill>
          <a:blip r:embed="rId11"/>
          <a:stretch>
            <a:fillRect/>
          </a:stretch>
        </p:blipFill>
        <p:spPr>
          <a:xfrm>
            <a:off x="8892750" y="5703483"/>
            <a:ext cx="2143125" cy="2143125"/>
          </a:xfrm>
          <a:prstGeom prst="rect">
            <a:avLst/>
          </a:prstGeom>
        </p:spPr>
      </p:pic>
    </p:spTree>
    <p:extLst>
      <p:ext uri="{BB962C8B-B14F-4D97-AF65-F5344CB8AC3E}">
        <p14:creationId xmlns:p14="http://schemas.microsoft.com/office/powerpoint/2010/main" val="2631983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228600" y="266700"/>
            <a:ext cx="17373600" cy="762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4800" b="1" dirty="0">
                <a:latin typeface="Segoe UI" panose="020B0502040204020203" pitchFamily="34" charset="0"/>
                <a:cs typeface="Segoe UI" panose="020B0502040204020203" pitchFamily="34" charset="0"/>
              </a:rPr>
              <a:t>PLAN DE EMERGENCIAS</a:t>
            </a: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707182" y="8082442"/>
            <a:ext cx="3072650" cy="1639966"/>
          </a:xfrm>
          <a:prstGeom prst="rect">
            <a:avLst/>
          </a:prstGeom>
        </p:spPr>
      </p:pic>
      <p:sp>
        <p:nvSpPr>
          <p:cNvPr id="3" name="CuadroTexto 2">
            <a:extLst>
              <a:ext uri="{FF2B5EF4-FFF2-40B4-BE49-F238E27FC236}">
                <a16:creationId xmlns:a16="http://schemas.microsoft.com/office/drawing/2014/main" id="{9635604F-8AF0-308B-0066-31351BD06CED}"/>
              </a:ext>
            </a:extLst>
          </p:cNvPr>
          <p:cNvSpPr txBox="1"/>
          <p:nvPr/>
        </p:nvSpPr>
        <p:spPr>
          <a:xfrm>
            <a:off x="228600" y="1181100"/>
            <a:ext cx="17145000" cy="6555641"/>
          </a:xfrm>
          <a:prstGeom prst="rect">
            <a:avLst/>
          </a:prstGeom>
          <a:noFill/>
        </p:spPr>
        <p:txBody>
          <a:bodyPr wrap="square">
            <a:spAutoFit/>
          </a:bodyPr>
          <a:lstStyle/>
          <a:p>
            <a:r>
              <a:rPr lang="es-CO" sz="3200" b="1" dirty="0">
                <a:latin typeface="Segoe UI" panose="020B0502040204020203" pitchFamily="34" charset="0"/>
                <a:cs typeface="Segoe UI" panose="020B0502040204020203" pitchFamily="34" charset="0"/>
              </a:rPr>
              <a:t>Rutas de evacuación</a:t>
            </a:r>
          </a:p>
          <a:p>
            <a:endParaRPr lang="es-CO" sz="2800" b="1" dirty="0">
              <a:latin typeface="Segoe UI" panose="020B0502040204020203" pitchFamily="34" charset="0"/>
              <a:cs typeface="Segoe UI" panose="020B0502040204020203" pitchFamily="34" charset="0"/>
            </a:endParaRPr>
          </a:p>
          <a:p>
            <a:r>
              <a:rPr lang="es-ES" sz="2800" dirty="0"/>
              <a:t>El plan de evacuación se materializa a través de las rutas de evacuación, la señalética que tiene dispuesta la institución, salidas de emergencias y puntos de encuentro, así como las instrucciones y recomendaciones para evacuar. </a:t>
            </a:r>
          </a:p>
          <a:p>
            <a:endParaRPr lang="es-ES" sz="2800" b="1" dirty="0">
              <a:latin typeface="Segoe UI" panose="020B0502040204020203" pitchFamily="34" charset="0"/>
              <a:cs typeface="Segoe UI" panose="020B0502040204020203" pitchFamily="34" charset="0"/>
            </a:endParaRPr>
          </a:p>
          <a:p>
            <a:r>
              <a:rPr lang="es-ES" sz="2800" dirty="0"/>
              <a:t>Quirófanos El Tesoro cuenta con la ruta de evacuación principal así: </a:t>
            </a:r>
            <a:endParaRPr lang="es-ES" sz="2800" b="1" dirty="0">
              <a:latin typeface="Segoe UI" panose="020B0502040204020203" pitchFamily="34" charset="0"/>
              <a:cs typeface="Segoe UI" panose="020B0502040204020203" pitchFamily="34" charset="0"/>
            </a:endParaRPr>
          </a:p>
          <a:p>
            <a:endParaRPr lang="es-ES" sz="2800" b="1"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s-ES" sz="2800" dirty="0"/>
              <a:t>Todas las personas que se encuentren en el cuarto piso deben dirigirse a la sala de espera principal para luego tomar las escaleras externas y dirigirse posteriormente al punto de encuentro.</a:t>
            </a:r>
          </a:p>
          <a:p>
            <a:pPr marL="457200" indent="-457200">
              <a:buFont typeface="Arial" panose="020B0604020202020204" pitchFamily="34" charset="0"/>
              <a:buChar char="•"/>
            </a:pPr>
            <a:endParaRPr lang="es-ES" sz="2800" b="1"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s-ES" sz="2800" dirty="0"/>
              <a:t>Las personas que se encuentran en el quinto piso debe evacuar por  las escalas internas y descender al primer piso y luego al punto de encuentro.</a:t>
            </a:r>
          </a:p>
          <a:p>
            <a:pPr marL="457200" indent="-457200">
              <a:buFont typeface="Arial" panose="020B0604020202020204" pitchFamily="34" charset="0"/>
              <a:buChar char="•"/>
            </a:pPr>
            <a:endParaRPr lang="es-ES" sz="2800" b="1"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endParaRPr lang="es-CO" sz="2800" b="1" dirty="0">
              <a:latin typeface="Segoe UI" panose="020B0502040204020203" pitchFamily="34" charset="0"/>
              <a:cs typeface="Segoe UI" panose="020B0502040204020203" pitchFamily="34" charset="0"/>
            </a:endParaRPr>
          </a:p>
        </p:txBody>
      </p:sp>
      <p:pic>
        <p:nvPicPr>
          <p:cNvPr id="4" name="Imagen 3">
            <a:extLst>
              <a:ext uri="{FF2B5EF4-FFF2-40B4-BE49-F238E27FC236}">
                <a16:creationId xmlns:a16="http://schemas.microsoft.com/office/drawing/2014/main" id="{62B90AB3-566A-B601-B91B-0C542E1E5B26}"/>
              </a:ext>
            </a:extLst>
          </p:cNvPr>
          <p:cNvPicPr>
            <a:picLocks noChangeAspect="1"/>
          </p:cNvPicPr>
          <p:nvPr/>
        </p:nvPicPr>
        <p:blipFill>
          <a:blip r:embed="rId3"/>
          <a:stretch>
            <a:fillRect/>
          </a:stretch>
        </p:blipFill>
        <p:spPr>
          <a:xfrm>
            <a:off x="10287000" y="6538131"/>
            <a:ext cx="5013972" cy="3639980"/>
          </a:xfrm>
          <a:prstGeom prst="rect">
            <a:avLst/>
          </a:prstGeom>
        </p:spPr>
      </p:pic>
    </p:spTree>
    <p:extLst>
      <p:ext uri="{BB962C8B-B14F-4D97-AF65-F5344CB8AC3E}">
        <p14:creationId xmlns:p14="http://schemas.microsoft.com/office/powerpoint/2010/main" val="1872995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228600" y="266700"/>
            <a:ext cx="17373600" cy="762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4800" b="1" dirty="0">
                <a:latin typeface="Segoe UI" panose="020B0502040204020203" pitchFamily="34" charset="0"/>
                <a:cs typeface="Segoe UI" panose="020B0502040204020203" pitchFamily="34" charset="0"/>
              </a:rPr>
              <a:t>PLAN DE EMERGENCIAS</a:t>
            </a: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533400" y="8380334"/>
            <a:ext cx="3072650" cy="1639966"/>
          </a:xfrm>
          <a:prstGeom prst="rect">
            <a:avLst/>
          </a:prstGeom>
        </p:spPr>
      </p:pic>
      <p:graphicFrame>
        <p:nvGraphicFramePr>
          <p:cNvPr id="2" name="Tabla 1">
            <a:extLst>
              <a:ext uri="{FF2B5EF4-FFF2-40B4-BE49-F238E27FC236}">
                <a16:creationId xmlns:a16="http://schemas.microsoft.com/office/drawing/2014/main" id="{BDC19AD1-3BB7-6ED3-F211-EC2950072C15}"/>
              </a:ext>
            </a:extLst>
          </p:cNvPr>
          <p:cNvGraphicFramePr>
            <a:graphicFrameLocks noGrp="1"/>
          </p:cNvGraphicFramePr>
          <p:nvPr>
            <p:extLst>
              <p:ext uri="{D42A27DB-BD31-4B8C-83A1-F6EECF244321}">
                <p14:modId xmlns:p14="http://schemas.microsoft.com/office/powerpoint/2010/main" val="3492277702"/>
              </p:ext>
            </p:extLst>
          </p:nvPr>
        </p:nvGraphicFramePr>
        <p:xfrm>
          <a:off x="1981200" y="2697163"/>
          <a:ext cx="14478000" cy="5533694"/>
        </p:xfrm>
        <a:graphic>
          <a:graphicData uri="http://schemas.openxmlformats.org/drawingml/2006/table">
            <a:tbl>
              <a:tblPr/>
              <a:tblGrid>
                <a:gridCol w="2274346">
                  <a:extLst>
                    <a:ext uri="{9D8B030D-6E8A-4147-A177-3AD203B41FA5}">
                      <a16:colId xmlns:a16="http://schemas.microsoft.com/office/drawing/2014/main" val="1978528871"/>
                    </a:ext>
                  </a:extLst>
                </a:gridCol>
                <a:gridCol w="5982082">
                  <a:extLst>
                    <a:ext uri="{9D8B030D-6E8A-4147-A177-3AD203B41FA5}">
                      <a16:colId xmlns:a16="http://schemas.microsoft.com/office/drawing/2014/main" val="2735801364"/>
                    </a:ext>
                  </a:extLst>
                </a:gridCol>
                <a:gridCol w="6221572">
                  <a:extLst>
                    <a:ext uri="{9D8B030D-6E8A-4147-A177-3AD203B41FA5}">
                      <a16:colId xmlns:a16="http://schemas.microsoft.com/office/drawing/2014/main" val="3284424648"/>
                    </a:ext>
                  </a:extLst>
                </a:gridCol>
              </a:tblGrid>
              <a:tr h="885434">
                <a:tc>
                  <a:txBody>
                    <a:bodyPr/>
                    <a:lstStyle>
                      <a:lvl1pPr marL="342900" indent="-342900" eaLnBrk="0" hangingPunct="0">
                        <a:spcAft>
                          <a:spcPts val="1200"/>
                        </a:spcAft>
                        <a:buClr>
                          <a:srgbClr val="71B940"/>
                        </a:buClr>
                        <a:buFont typeface="Arial" panose="020B0604020202020204" pitchFamily="34" charset="0"/>
                        <a:defRPr sz="28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Aft>
                          <a:spcPts val="1200"/>
                        </a:spcAft>
                        <a:buClr>
                          <a:srgbClr val="71B940"/>
                        </a:buClr>
                        <a:buFont typeface="Arial" panose="020B0604020202020204" pitchFamily="34" charset="0"/>
                        <a:defRPr sz="14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Aft>
                          <a:spcPts val="1200"/>
                        </a:spcAft>
                        <a:buClr>
                          <a:srgbClr val="71B940"/>
                        </a:buClr>
                        <a:buFont typeface="Arial" panose="020B0604020202020204" pitchFamily="34" charset="0"/>
                        <a:defRPr sz="12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marR="0" lvl="0" indent="-342900" algn="ctr" defTabSz="457200" rtl="0" eaLnBrk="1" fontAlgn="base" latinLnBrk="0" hangingPunct="1">
                        <a:lnSpc>
                          <a:spcPct val="100000"/>
                        </a:lnSpc>
                        <a:spcBef>
                          <a:spcPct val="0"/>
                        </a:spcBef>
                        <a:spcAft>
                          <a:spcPts val="1200"/>
                        </a:spcAft>
                        <a:buClr>
                          <a:srgbClr val="71B940"/>
                        </a:buClr>
                        <a:buSzTx/>
                        <a:buFont typeface="Wingdings" panose="05000000000000000000" pitchFamily="2" charset="2"/>
                        <a:buNone/>
                        <a:tabLst/>
                      </a:pPr>
                      <a:r>
                        <a:rPr kumimoji="0" lang="es-CO" sz="1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TIPO DE </a:t>
                      </a:r>
                    </a:p>
                    <a:p>
                      <a:pPr marL="342900" marR="0" lvl="0" indent="-342900" algn="ctr" defTabSz="457200" rtl="0" eaLnBrk="1" fontAlgn="base" latinLnBrk="0" hangingPunct="1">
                        <a:lnSpc>
                          <a:spcPct val="100000"/>
                        </a:lnSpc>
                        <a:spcBef>
                          <a:spcPct val="0"/>
                        </a:spcBef>
                        <a:spcAft>
                          <a:spcPts val="1200"/>
                        </a:spcAft>
                        <a:buClr>
                          <a:srgbClr val="71B940"/>
                        </a:buClr>
                        <a:buSzTx/>
                        <a:buFont typeface="Wingdings" panose="05000000000000000000" pitchFamily="2" charset="2"/>
                        <a:buNone/>
                        <a:tabLst/>
                      </a:pPr>
                      <a:r>
                        <a:rPr kumimoji="0" lang="es-CO" sz="1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SEÑAL</a:t>
                      </a:r>
                      <a:endParaRPr kumimoji="0" lang="es-ES" sz="1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7C4C1"/>
                    </a:solidFill>
                  </a:tcPr>
                </a:tc>
                <a:tc>
                  <a:txBody>
                    <a:bodyPr/>
                    <a:lstStyle>
                      <a:lvl1pPr marL="342900" indent="-342900" eaLnBrk="0" hangingPunct="0">
                        <a:spcAft>
                          <a:spcPts val="1200"/>
                        </a:spcAft>
                        <a:buClr>
                          <a:srgbClr val="71B940"/>
                        </a:buClr>
                        <a:buFont typeface="Arial" panose="020B0604020202020204" pitchFamily="34" charset="0"/>
                        <a:defRPr sz="28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Aft>
                          <a:spcPts val="1200"/>
                        </a:spcAft>
                        <a:buClr>
                          <a:srgbClr val="71B940"/>
                        </a:buClr>
                        <a:buFont typeface="Arial" panose="020B0604020202020204" pitchFamily="34" charset="0"/>
                        <a:defRPr sz="14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Aft>
                          <a:spcPts val="1200"/>
                        </a:spcAft>
                        <a:buClr>
                          <a:srgbClr val="71B940"/>
                        </a:buClr>
                        <a:buFont typeface="Arial" panose="020B0604020202020204" pitchFamily="34" charset="0"/>
                        <a:defRPr sz="12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marR="0" lvl="0" indent="-342900" algn="ctr" defTabSz="457200" rtl="0" eaLnBrk="1" fontAlgn="base" latinLnBrk="0" hangingPunct="1">
                        <a:lnSpc>
                          <a:spcPct val="100000"/>
                        </a:lnSpc>
                        <a:spcBef>
                          <a:spcPct val="0"/>
                        </a:spcBef>
                        <a:spcAft>
                          <a:spcPts val="1200"/>
                        </a:spcAft>
                        <a:buClr>
                          <a:srgbClr val="71B940"/>
                        </a:buClr>
                        <a:buSzTx/>
                        <a:buFont typeface="Wingdings" panose="05000000000000000000" pitchFamily="2" charset="2"/>
                        <a:buNone/>
                        <a:tabLst/>
                      </a:pPr>
                      <a:r>
                        <a:rPr kumimoji="0" lang="es-CO" sz="1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CODIFICACIÓN</a:t>
                      </a:r>
                    </a:p>
                    <a:p>
                      <a:pPr marL="342900" marR="0" lvl="0" indent="-342900" algn="ctr" defTabSz="457200" rtl="0" eaLnBrk="1" fontAlgn="base" latinLnBrk="0" hangingPunct="1">
                        <a:lnSpc>
                          <a:spcPct val="100000"/>
                        </a:lnSpc>
                        <a:spcBef>
                          <a:spcPct val="0"/>
                        </a:spcBef>
                        <a:spcAft>
                          <a:spcPts val="1200"/>
                        </a:spcAft>
                        <a:buClr>
                          <a:srgbClr val="71B940"/>
                        </a:buClr>
                        <a:buSzTx/>
                        <a:buFont typeface="Wingdings" panose="05000000000000000000" pitchFamily="2" charset="2"/>
                        <a:buNone/>
                        <a:tabLst/>
                      </a:pPr>
                      <a:r>
                        <a:rPr kumimoji="0" lang="es-CO" sz="1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 ALARMA</a:t>
                      </a:r>
                      <a:endParaRPr kumimoji="0" lang="es-ES" sz="1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7C4C1"/>
                    </a:solidFill>
                  </a:tcPr>
                </a:tc>
                <a:tc>
                  <a:txBody>
                    <a:bodyPr/>
                    <a:lstStyle>
                      <a:lvl1pPr marL="342900" indent="-342900" eaLnBrk="0" hangingPunct="0">
                        <a:spcAft>
                          <a:spcPts val="1200"/>
                        </a:spcAft>
                        <a:buClr>
                          <a:srgbClr val="71B940"/>
                        </a:buClr>
                        <a:buFont typeface="Arial" panose="020B0604020202020204" pitchFamily="34" charset="0"/>
                        <a:defRPr sz="28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Aft>
                          <a:spcPts val="1200"/>
                        </a:spcAft>
                        <a:buClr>
                          <a:srgbClr val="71B940"/>
                        </a:buClr>
                        <a:buFont typeface="Arial" panose="020B0604020202020204" pitchFamily="34" charset="0"/>
                        <a:defRPr sz="14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Aft>
                          <a:spcPts val="1200"/>
                        </a:spcAft>
                        <a:buClr>
                          <a:srgbClr val="71B940"/>
                        </a:buClr>
                        <a:buFont typeface="Arial" panose="020B0604020202020204" pitchFamily="34" charset="0"/>
                        <a:defRPr sz="12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marR="0" lvl="0" indent="-342900" algn="ctr" defTabSz="457200" rtl="0" eaLnBrk="1" fontAlgn="base" latinLnBrk="0" hangingPunct="1">
                        <a:lnSpc>
                          <a:spcPct val="100000"/>
                        </a:lnSpc>
                        <a:spcBef>
                          <a:spcPct val="0"/>
                        </a:spcBef>
                        <a:spcAft>
                          <a:spcPts val="1200"/>
                        </a:spcAft>
                        <a:buClr>
                          <a:srgbClr val="71B940"/>
                        </a:buClr>
                        <a:buSzTx/>
                        <a:buFont typeface="Wingdings" panose="05000000000000000000" pitchFamily="2" charset="2"/>
                        <a:buNone/>
                        <a:tabLst/>
                      </a:pPr>
                      <a:r>
                        <a:rPr kumimoji="0" lang="es-CO" sz="1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rPr>
                        <a:t>MENSAJE</a:t>
                      </a:r>
                      <a:endParaRPr kumimoji="0" lang="es-ES" sz="18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imes New Roman" panose="02020603050405020304" pitchFamily="18"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7C4C1"/>
                    </a:solidFill>
                  </a:tcPr>
                </a:tc>
                <a:extLst>
                  <a:ext uri="{0D108BD9-81ED-4DB2-BD59-A6C34878D82A}">
                    <a16:rowId xmlns:a16="http://schemas.microsoft.com/office/drawing/2014/main" val="2679787588"/>
                  </a:ext>
                </a:extLst>
              </a:tr>
              <a:tr h="2423224">
                <a:tc>
                  <a:txBody>
                    <a:bodyPr/>
                    <a:lstStyle>
                      <a:lvl1pPr marL="342900" indent="-342900" eaLnBrk="0" hangingPunct="0">
                        <a:spcAft>
                          <a:spcPts val="1200"/>
                        </a:spcAft>
                        <a:buClr>
                          <a:srgbClr val="71B940"/>
                        </a:buClr>
                        <a:buFont typeface="Arial" panose="020B0604020202020204" pitchFamily="34" charset="0"/>
                        <a:defRPr sz="28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Aft>
                          <a:spcPts val="1200"/>
                        </a:spcAft>
                        <a:buClr>
                          <a:srgbClr val="71B940"/>
                        </a:buClr>
                        <a:buFont typeface="Arial" panose="020B0604020202020204" pitchFamily="34" charset="0"/>
                        <a:defRPr sz="14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Aft>
                          <a:spcPts val="1200"/>
                        </a:spcAft>
                        <a:buClr>
                          <a:srgbClr val="71B940"/>
                        </a:buClr>
                        <a:buFont typeface="Arial" panose="020B0604020202020204" pitchFamily="34" charset="0"/>
                        <a:defRPr sz="12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marR="0" lvl="0" indent="-342900" algn="ctr" defTabSz="457200" rtl="0" eaLnBrk="1" fontAlgn="ctr" latinLnBrk="0" hangingPunct="1">
                        <a:lnSpc>
                          <a:spcPct val="100000"/>
                        </a:lnSpc>
                        <a:spcBef>
                          <a:spcPct val="0"/>
                        </a:spcBef>
                        <a:spcAft>
                          <a:spcPts val="1200"/>
                        </a:spcAft>
                        <a:buClrTx/>
                        <a:buSzTx/>
                        <a:buFontTx/>
                        <a:buNone/>
                        <a:tabLst/>
                      </a:pPr>
                      <a:endParaRPr kumimoji="0" lang="es-CO" sz="2800" b="0" i="0" u="none" strike="noStrike" kern="1200"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ctr" defTabSz="457200" rtl="0" eaLnBrk="1" fontAlgn="ctr" latinLnBrk="0" hangingPunct="1">
                        <a:lnSpc>
                          <a:spcPct val="100000"/>
                        </a:lnSpc>
                        <a:spcBef>
                          <a:spcPct val="0"/>
                        </a:spcBef>
                        <a:spcAft>
                          <a:spcPts val="1200"/>
                        </a:spcAft>
                        <a:buClrTx/>
                        <a:buSzTx/>
                        <a:buFontTx/>
                        <a:buNone/>
                        <a:tabLst/>
                      </a:pPr>
                      <a:r>
                        <a:rPr kumimoji="0" lang="es-CO" sz="2800" b="0" i="0" u="none" strike="noStrike" kern="1200"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Alerta</a:t>
                      </a:r>
                    </a:p>
                    <a:p>
                      <a:pPr marL="342900" marR="0" lvl="0" indent="-342900" algn="l" defTabSz="457200" rtl="0" eaLnBrk="1" fontAlgn="ctr" latinLnBrk="0" hangingPunct="1">
                        <a:lnSpc>
                          <a:spcPct val="100000"/>
                        </a:lnSpc>
                        <a:spcBef>
                          <a:spcPct val="0"/>
                        </a:spcBef>
                        <a:spcAft>
                          <a:spcPts val="1200"/>
                        </a:spcAft>
                        <a:buClrTx/>
                        <a:buSzTx/>
                        <a:buFontTx/>
                        <a:buNone/>
                        <a:tabLst/>
                      </a:pPr>
                      <a:endParaRPr kumimoji="0" lang="es-E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Aft>
                          <a:spcPts val="1200"/>
                        </a:spcAft>
                        <a:buClr>
                          <a:srgbClr val="71B940"/>
                        </a:buClr>
                        <a:buFont typeface="Arial" panose="020B0604020202020204" pitchFamily="34" charset="0"/>
                        <a:defRPr sz="28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Aft>
                          <a:spcPts val="1200"/>
                        </a:spcAft>
                        <a:buClr>
                          <a:srgbClr val="71B940"/>
                        </a:buClr>
                        <a:buFont typeface="Arial" panose="020B0604020202020204" pitchFamily="34" charset="0"/>
                        <a:defRPr sz="14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Aft>
                          <a:spcPts val="1200"/>
                        </a:spcAft>
                        <a:buClr>
                          <a:srgbClr val="71B940"/>
                        </a:buClr>
                        <a:buFont typeface="Arial" panose="020B0604020202020204" pitchFamily="34" charset="0"/>
                        <a:defRPr sz="12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marR="0" lvl="0" indent="-342900" algn="ctr" defTabSz="457200" rtl="0" eaLnBrk="1" fontAlgn="ctr" latinLnBrk="0" hangingPunct="1">
                        <a:lnSpc>
                          <a:spcPct val="100000"/>
                        </a:lnSpc>
                        <a:spcBef>
                          <a:spcPct val="0"/>
                        </a:spcBef>
                        <a:spcAft>
                          <a:spcPts val="1200"/>
                        </a:spcAft>
                        <a:buClrTx/>
                        <a:buSzTx/>
                        <a:buFontTx/>
                        <a:buNone/>
                        <a:tabLst/>
                        <a:defRPr/>
                      </a:pPr>
                      <a:r>
                        <a:rPr lang="es-CO" sz="2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CO" sz="2800" b="0" dirty="0">
                          <a:solidFill>
                            <a:srgbClr val="000000"/>
                          </a:solidFill>
                          <a:latin typeface="Arial" panose="020B0604020202020204" pitchFamily="34" charset="0"/>
                          <a:ea typeface="Calibri" panose="020F0502020204030204" pitchFamily="34" charset="0"/>
                          <a:cs typeface="Arial" panose="020B0604020202020204" pitchFamily="34" charset="0"/>
                        </a:rPr>
                        <a:t>P</a:t>
                      </a:r>
                      <a:r>
                        <a:rPr lang="es-CO" sz="2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erifoneo por medio de extensión telefónica – marque al # 7777, cuando conteste el </a:t>
                      </a:r>
                      <a:r>
                        <a:rPr lang="es-CO" sz="28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call</a:t>
                      </a:r>
                      <a:r>
                        <a:rPr lang="es-CO" sz="2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center y escuche el mensaje (Quirófanos el tesoro) marcar # 300</a:t>
                      </a:r>
                      <a:endParaRPr kumimoji="0" lang="es-E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Aft>
                          <a:spcPts val="1200"/>
                        </a:spcAft>
                        <a:buClr>
                          <a:srgbClr val="71B940"/>
                        </a:buClr>
                        <a:buFont typeface="Arial" panose="020B0604020202020204" pitchFamily="34" charset="0"/>
                        <a:defRPr sz="28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Aft>
                          <a:spcPts val="1200"/>
                        </a:spcAft>
                        <a:buClr>
                          <a:srgbClr val="71B940"/>
                        </a:buClr>
                        <a:buFont typeface="Arial" panose="020B0604020202020204" pitchFamily="34" charset="0"/>
                        <a:defRPr sz="14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Aft>
                          <a:spcPts val="1200"/>
                        </a:spcAft>
                        <a:buClr>
                          <a:srgbClr val="71B940"/>
                        </a:buClr>
                        <a:buFont typeface="Arial" panose="020B0604020202020204" pitchFamily="34" charset="0"/>
                        <a:defRPr sz="12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marR="0" lvl="0" indent="-342900" algn="just" defTabSz="457200" rtl="0" eaLnBrk="1" fontAlgn="ctr" latinLnBrk="0" hangingPunct="1">
                        <a:lnSpc>
                          <a:spcPct val="100000"/>
                        </a:lnSpc>
                        <a:spcBef>
                          <a:spcPct val="0"/>
                        </a:spcBef>
                        <a:spcAft>
                          <a:spcPts val="1200"/>
                        </a:spcAft>
                        <a:buClrTx/>
                        <a:buSzTx/>
                        <a:buFontTx/>
                        <a:buNone/>
                        <a:tabLst/>
                        <a:defRPr/>
                      </a:pPr>
                      <a:r>
                        <a:rPr kumimoji="0" lang="es-E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ahoma" panose="020B0604030504040204" pitchFamily="34" charset="0"/>
                        </a:rPr>
                        <a:t> </a:t>
                      </a:r>
                      <a:r>
                        <a:rPr kumimoji="0" lang="es-CO"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P</a:t>
                      </a:r>
                      <a:r>
                        <a:rPr lang="es-CO" sz="28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erifonear el código de la amenaza y el sitio de la emergencia.</a:t>
                      </a:r>
                    </a:p>
                    <a:p>
                      <a:pPr marL="342900" marR="0" lvl="0" indent="-342900" algn="l" defTabSz="457200" rtl="0" eaLnBrk="1" fontAlgn="ctr" latinLnBrk="0" hangingPunct="1">
                        <a:lnSpc>
                          <a:spcPct val="100000"/>
                        </a:lnSpc>
                        <a:spcBef>
                          <a:spcPct val="0"/>
                        </a:spcBef>
                        <a:spcAft>
                          <a:spcPts val="1200"/>
                        </a:spcAft>
                        <a:buClrTx/>
                        <a:buSzTx/>
                        <a:buFontTx/>
                        <a:buNone/>
                        <a:tabLst/>
                      </a:pPr>
                      <a:endParaRPr kumimoji="0" lang="es-E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Tahoma" panose="020B0604030504040204" pitchFamily="34"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38323890"/>
                  </a:ext>
                </a:extLst>
              </a:tr>
              <a:tr h="2033279">
                <a:tc>
                  <a:txBody>
                    <a:bodyPr/>
                    <a:lstStyle>
                      <a:lvl1pPr marL="342900" indent="-342900" eaLnBrk="0" hangingPunct="0">
                        <a:spcAft>
                          <a:spcPts val="1200"/>
                        </a:spcAft>
                        <a:buClr>
                          <a:srgbClr val="71B940"/>
                        </a:buClr>
                        <a:buFont typeface="Arial" panose="020B0604020202020204" pitchFamily="34" charset="0"/>
                        <a:defRPr sz="28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Aft>
                          <a:spcPts val="1200"/>
                        </a:spcAft>
                        <a:buClr>
                          <a:srgbClr val="71B940"/>
                        </a:buClr>
                        <a:buFont typeface="Arial" panose="020B0604020202020204" pitchFamily="34" charset="0"/>
                        <a:defRPr sz="14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Aft>
                          <a:spcPts val="1200"/>
                        </a:spcAft>
                        <a:buClr>
                          <a:srgbClr val="71B940"/>
                        </a:buClr>
                        <a:buFont typeface="Arial" panose="020B0604020202020204" pitchFamily="34" charset="0"/>
                        <a:defRPr sz="12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marR="0" lvl="0" indent="-342900" algn="ctr" defTabSz="457200" rtl="0" eaLnBrk="1" fontAlgn="ctr" latinLnBrk="0" hangingPunct="1">
                        <a:lnSpc>
                          <a:spcPct val="100000"/>
                        </a:lnSpc>
                        <a:spcBef>
                          <a:spcPct val="0"/>
                        </a:spcBef>
                        <a:spcAft>
                          <a:spcPts val="1200"/>
                        </a:spcAft>
                        <a:buClrTx/>
                        <a:buSzTx/>
                        <a:buFontTx/>
                        <a:buNone/>
                        <a:tabLst/>
                      </a:pPr>
                      <a:endParaRPr kumimoji="0" lang="es-CO" sz="2800" b="0" i="0" u="none" strike="noStrike" kern="1200"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ctr" defTabSz="457200" rtl="0" eaLnBrk="1" fontAlgn="ctr" latinLnBrk="0" hangingPunct="1">
                        <a:lnSpc>
                          <a:spcPct val="100000"/>
                        </a:lnSpc>
                        <a:spcBef>
                          <a:spcPct val="0"/>
                        </a:spcBef>
                        <a:spcAft>
                          <a:spcPts val="1200"/>
                        </a:spcAft>
                        <a:buClrTx/>
                        <a:buSzTx/>
                        <a:buFontTx/>
                        <a:buNone/>
                        <a:tabLst/>
                      </a:pPr>
                      <a:r>
                        <a:rPr kumimoji="0" lang="es-CO" sz="2800" b="0" i="0" u="none" strike="noStrike" kern="1200"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Alarma</a:t>
                      </a:r>
                    </a:p>
                    <a:p>
                      <a:pPr marL="342900" marR="0" lvl="0" indent="-342900" algn="ctr" defTabSz="457200" rtl="0" eaLnBrk="1" fontAlgn="ctr" latinLnBrk="0" hangingPunct="1">
                        <a:lnSpc>
                          <a:spcPct val="100000"/>
                        </a:lnSpc>
                        <a:spcBef>
                          <a:spcPct val="0"/>
                        </a:spcBef>
                        <a:spcAft>
                          <a:spcPts val="1200"/>
                        </a:spcAft>
                        <a:buClrTx/>
                        <a:buSzTx/>
                        <a:buFontTx/>
                        <a:buNone/>
                        <a:tabLst/>
                      </a:pPr>
                      <a:endParaRPr kumimoji="0" lang="es-E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Aft>
                          <a:spcPts val="1200"/>
                        </a:spcAft>
                        <a:buClr>
                          <a:srgbClr val="71B940"/>
                        </a:buClr>
                        <a:buFont typeface="Arial" panose="020B0604020202020204" pitchFamily="34" charset="0"/>
                        <a:defRPr sz="28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Aft>
                          <a:spcPts val="1200"/>
                        </a:spcAft>
                        <a:buClr>
                          <a:srgbClr val="71B940"/>
                        </a:buClr>
                        <a:buFont typeface="Arial" panose="020B0604020202020204" pitchFamily="34" charset="0"/>
                        <a:defRPr sz="14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Aft>
                          <a:spcPts val="1200"/>
                        </a:spcAft>
                        <a:buClr>
                          <a:srgbClr val="71B940"/>
                        </a:buClr>
                        <a:buFont typeface="Arial" panose="020B0604020202020204" pitchFamily="34" charset="0"/>
                        <a:defRPr sz="12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marR="0" lvl="0" indent="-342900" algn="ctr" defTabSz="457200" rtl="0" eaLnBrk="1" fontAlgn="ctr" latinLnBrk="0" hangingPunct="1">
                        <a:lnSpc>
                          <a:spcPct val="100000"/>
                        </a:lnSpc>
                        <a:spcBef>
                          <a:spcPct val="0"/>
                        </a:spcBef>
                        <a:spcAft>
                          <a:spcPts val="1200"/>
                        </a:spcAft>
                        <a:buClrTx/>
                        <a:buSzTx/>
                        <a:buFontTx/>
                        <a:buNone/>
                        <a:tabLst/>
                      </a:pPr>
                      <a:r>
                        <a:rPr lang="es-CO" sz="2800" b="0" u="sng" dirty="0">
                          <a:solidFill>
                            <a:srgbClr val="000000"/>
                          </a:solidFill>
                          <a:latin typeface="Arial" panose="020B0604020202020204" pitchFamily="34" charset="0"/>
                          <a:cs typeface="Arial" panose="020B0604020202020204" pitchFamily="34" charset="0"/>
                        </a:rPr>
                        <a:t>Se activará una estación manual contra incendios </a:t>
                      </a:r>
                      <a:r>
                        <a:rPr lang="es-CO" sz="2800" b="0" dirty="0">
                          <a:solidFill>
                            <a:srgbClr val="000000"/>
                          </a:solidFill>
                          <a:latin typeface="Arial" panose="020B0604020202020204" pitchFamily="34" charset="0"/>
                          <a:cs typeface="Arial" panose="020B0604020202020204" pitchFamily="34" charset="0"/>
                        </a:rPr>
                        <a:t>(ver foto), indicaran que el personal debe evacuar y dirigirse a los puntos de encuentro.</a:t>
                      </a:r>
                      <a:endParaRPr kumimoji="0" lang="es-E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Aft>
                          <a:spcPts val="1200"/>
                        </a:spcAft>
                        <a:buClr>
                          <a:srgbClr val="71B940"/>
                        </a:buClr>
                        <a:buFont typeface="Arial" panose="020B0604020202020204" pitchFamily="34" charset="0"/>
                        <a:defRPr sz="28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Aft>
                          <a:spcPts val="1200"/>
                        </a:spcAft>
                        <a:buClr>
                          <a:srgbClr val="71B940"/>
                        </a:buClr>
                        <a:buFont typeface="Arial" panose="020B0604020202020204" pitchFamily="34" charset="0"/>
                        <a:defRPr sz="14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Aft>
                          <a:spcPts val="1200"/>
                        </a:spcAft>
                        <a:buClr>
                          <a:srgbClr val="71B940"/>
                        </a:buClr>
                        <a:buFont typeface="Arial" panose="020B0604020202020204" pitchFamily="34" charset="0"/>
                        <a:defRPr sz="12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0"/>
                        </a:spcBef>
                        <a:spcAft>
                          <a:spcPts val="1200"/>
                        </a:spcAft>
                        <a:buClr>
                          <a:srgbClr val="71B940"/>
                        </a:buClr>
                        <a:buFont typeface="Arial" panose="020B0604020202020204" pitchFamily="34" charset="0"/>
                        <a:defRPr sz="1000">
                          <a:solidFill>
                            <a:srgbClr val="1B418B"/>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marR="0" lvl="0" indent="-342900" algn="just" defTabSz="457200" rtl="0" eaLnBrk="1" fontAlgn="ctr" latinLnBrk="0" hangingPunct="1">
                        <a:lnSpc>
                          <a:spcPct val="100000"/>
                        </a:lnSpc>
                        <a:spcBef>
                          <a:spcPct val="0"/>
                        </a:spcBef>
                        <a:spcAft>
                          <a:spcPts val="1200"/>
                        </a:spcAft>
                        <a:buClrTx/>
                        <a:buSzTx/>
                        <a:buFontTx/>
                        <a:buNone/>
                        <a:tabLst/>
                      </a:pPr>
                      <a:r>
                        <a:rPr kumimoji="0" lang="es-E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Estamos en una emergencia por favor evacue de las instalaciones y conserve la calma </a:t>
                      </a: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44841925"/>
                  </a:ext>
                </a:extLst>
              </a:tr>
            </a:tbl>
          </a:graphicData>
        </a:graphic>
      </p:graphicFrame>
    </p:spTree>
    <p:extLst>
      <p:ext uri="{BB962C8B-B14F-4D97-AF65-F5344CB8AC3E}">
        <p14:creationId xmlns:p14="http://schemas.microsoft.com/office/powerpoint/2010/main" val="1472282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228600" y="266700"/>
            <a:ext cx="17373600" cy="762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4800" b="1" dirty="0">
                <a:latin typeface="Segoe UI" panose="020B0502040204020203" pitchFamily="34" charset="0"/>
                <a:cs typeface="Segoe UI" panose="020B0502040204020203" pitchFamily="34" charset="0"/>
              </a:rPr>
              <a:t>PLAN DE EMERGENCIAS</a:t>
            </a: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533400" y="8380334"/>
            <a:ext cx="3072650" cy="1639966"/>
          </a:xfrm>
          <a:prstGeom prst="rect">
            <a:avLst/>
          </a:prstGeom>
        </p:spPr>
      </p:pic>
      <p:pic>
        <p:nvPicPr>
          <p:cNvPr id="3" name="Imagen 2">
            <a:extLst>
              <a:ext uri="{FF2B5EF4-FFF2-40B4-BE49-F238E27FC236}">
                <a16:creationId xmlns:a16="http://schemas.microsoft.com/office/drawing/2014/main" id="{8C9B16EE-0BFC-D7EE-CAB3-E12633D84E5A}"/>
              </a:ext>
            </a:extLst>
          </p:cNvPr>
          <p:cNvPicPr>
            <a:picLocks noChangeAspect="1"/>
          </p:cNvPicPr>
          <p:nvPr/>
        </p:nvPicPr>
        <p:blipFill>
          <a:blip r:embed="rId3"/>
          <a:stretch>
            <a:fillRect/>
          </a:stretch>
        </p:blipFill>
        <p:spPr>
          <a:xfrm>
            <a:off x="4114800" y="1028700"/>
            <a:ext cx="10668925" cy="9681287"/>
          </a:xfrm>
          <a:prstGeom prst="rect">
            <a:avLst/>
          </a:prstGeom>
        </p:spPr>
      </p:pic>
    </p:spTree>
    <p:extLst>
      <p:ext uri="{BB962C8B-B14F-4D97-AF65-F5344CB8AC3E}">
        <p14:creationId xmlns:p14="http://schemas.microsoft.com/office/powerpoint/2010/main" val="1860181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228600" y="266700"/>
            <a:ext cx="17373600" cy="762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4800" b="1" dirty="0">
                <a:latin typeface="Segoe UI" panose="020B0502040204020203" pitchFamily="34" charset="0"/>
                <a:cs typeface="Segoe UI" panose="020B0502040204020203" pitchFamily="34" charset="0"/>
              </a:rPr>
              <a:t>PLAN DE EMERGENCIAS</a:t>
            </a: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14958391" y="9092503"/>
            <a:ext cx="3072650" cy="1194497"/>
          </a:xfrm>
          <a:prstGeom prst="rect">
            <a:avLst/>
          </a:prstGeom>
        </p:spPr>
      </p:pic>
      <p:pic>
        <p:nvPicPr>
          <p:cNvPr id="3" name="Imagen 2">
            <a:extLst>
              <a:ext uri="{FF2B5EF4-FFF2-40B4-BE49-F238E27FC236}">
                <a16:creationId xmlns:a16="http://schemas.microsoft.com/office/drawing/2014/main" id="{EF8F4568-DA63-4423-B221-51236F3342D2}"/>
              </a:ext>
            </a:extLst>
          </p:cNvPr>
          <p:cNvPicPr>
            <a:picLocks noChangeAspect="1"/>
          </p:cNvPicPr>
          <p:nvPr/>
        </p:nvPicPr>
        <p:blipFill>
          <a:blip r:embed="rId3"/>
          <a:stretch>
            <a:fillRect/>
          </a:stretch>
        </p:blipFill>
        <p:spPr>
          <a:xfrm>
            <a:off x="286776" y="1461197"/>
            <a:ext cx="5486876" cy="7364606"/>
          </a:xfrm>
          <a:prstGeom prst="rect">
            <a:avLst/>
          </a:prstGeom>
        </p:spPr>
      </p:pic>
      <p:pic>
        <p:nvPicPr>
          <p:cNvPr id="4" name="Imagen 3">
            <a:extLst>
              <a:ext uri="{FF2B5EF4-FFF2-40B4-BE49-F238E27FC236}">
                <a16:creationId xmlns:a16="http://schemas.microsoft.com/office/drawing/2014/main" id="{A8696F77-A66D-A2B9-1BF7-C9C5E452F853}"/>
              </a:ext>
            </a:extLst>
          </p:cNvPr>
          <p:cNvPicPr>
            <a:picLocks noChangeAspect="1"/>
          </p:cNvPicPr>
          <p:nvPr/>
        </p:nvPicPr>
        <p:blipFill>
          <a:blip r:embed="rId4"/>
          <a:stretch>
            <a:fillRect/>
          </a:stretch>
        </p:blipFill>
        <p:spPr>
          <a:xfrm>
            <a:off x="5773652" y="1461197"/>
            <a:ext cx="5438103" cy="7364606"/>
          </a:xfrm>
          <a:prstGeom prst="rect">
            <a:avLst/>
          </a:prstGeom>
        </p:spPr>
      </p:pic>
      <p:pic>
        <p:nvPicPr>
          <p:cNvPr id="6" name="Imagen 5">
            <a:extLst>
              <a:ext uri="{FF2B5EF4-FFF2-40B4-BE49-F238E27FC236}">
                <a16:creationId xmlns:a16="http://schemas.microsoft.com/office/drawing/2014/main" id="{4447079D-1E9B-FC55-259A-D21C5545C016}"/>
              </a:ext>
            </a:extLst>
          </p:cNvPr>
          <p:cNvPicPr>
            <a:picLocks noChangeAspect="1"/>
          </p:cNvPicPr>
          <p:nvPr/>
        </p:nvPicPr>
        <p:blipFill>
          <a:blip r:embed="rId5"/>
          <a:stretch>
            <a:fillRect/>
          </a:stretch>
        </p:blipFill>
        <p:spPr>
          <a:xfrm>
            <a:off x="11211755" y="1461197"/>
            <a:ext cx="6882981" cy="7364606"/>
          </a:xfrm>
          <a:prstGeom prst="rect">
            <a:avLst/>
          </a:prstGeom>
        </p:spPr>
      </p:pic>
      <p:pic>
        <p:nvPicPr>
          <p:cNvPr id="8" name="Imagen 7">
            <a:extLst>
              <a:ext uri="{FF2B5EF4-FFF2-40B4-BE49-F238E27FC236}">
                <a16:creationId xmlns:a16="http://schemas.microsoft.com/office/drawing/2014/main" id="{99CFF803-DDA7-B12C-05A6-22C24FD8952C}"/>
              </a:ext>
            </a:extLst>
          </p:cNvPr>
          <p:cNvPicPr>
            <a:picLocks noChangeAspect="1"/>
          </p:cNvPicPr>
          <p:nvPr/>
        </p:nvPicPr>
        <p:blipFill>
          <a:blip r:embed="rId6"/>
          <a:stretch>
            <a:fillRect/>
          </a:stretch>
        </p:blipFill>
        <p:spPr>
          <a:xfrm>
            <a:off x="13656463" y="3238500"/>
            <a:ext cx="1993565" cy="1164437"/>
          </a:xfrm>
          <a:prstGeom prst="rect">
            <a:avLst/>
          </a:prstGeom>
        </p:spPr>
      </p:pic>
      <p:pic>
        <p:nvPicPr>
          <p:cNvPr id="13" name="Imagen 12">
            <a:extLst>
              <a:ext uri="{FF2B5EF4-FFF2-40B4-BE49-F238E27FC236}">
                <a16:creationId xmlns:a16="http://schemas.microsoft.com/office/drawing/2014/main" id="{A59DC785-6D9B-C7E2-B1DF-A9460A551942}"/>
              </a:ext>
            </a:extLst>
          </p:cNvPr>
          <p:cNvPicPr>
            <a:picLocks noChangeAspect="1"/>
          </p:cNvPicPr>
          <p:nvPr/>
        </p:nvPicPr>
        <p:blipFill>
          <a:blip r:embed="rId7"/>
          <a:stretch>
            <a:fillRect/>
          </a:stretch>
        </p:blipFill>
        <p:spPr>
          <a:xfrm>
            <a:off x="8021681" y="3820718"/>
            <a:ext cx="725487" cy="859611"/>
          </a:xfrm>
          <a:prstGeom prst="rect">
            <a:avLst/>
          </a:prstGeom>
        </p:spPr>
      </p:pic>
      <p:pic>
        <p:nvPicPr>
          <p:cNvPr id="14" name="Imagen 13">
            <a:extLst>
              <a:ext uri="{FF2B5EF4-FFF2-40B4-BE49-F238E27FC236}">
                <a16:creationId xmlns:a16="http://schemas.microsoft.com/office/drawing/2014/main" id="{4A9E7356-6BF8-42A1-E1A6-D406326499A5}"/>
              </a:ext>
            </a:extLst>
          </p:cNvPr>
          <p:cNvPicPr>
            <a:picLocks noChangeAspect="1"/>
          </p:cNvPicPr>
          <p:nvPr/>
        </p:nvPicPr>
        <p:blipFill>
          <a:blip r:embed="rId7"/>
          <a:stretch>
            <a:fillRect/>
          </a:stretch>
        </p:blipFill>
        <p:spPr>
          <a:xfrm>
            <a:off x="7296194" y="5463649"/>
            <a:ext cx="725487" cy="859611"/>
          </a:xfrm>
          <a:prstGeom prst="rect">
            <a:avLst/>
          </a:prstGeom>
        </p:spPr>
      </p:pic>
      <p:pic>
        <p:nvPicPr>
          <p:cNvPr id="15" name="Imagen 14">
            <a:extLst>
              <a:ext uri="{FF2B5EF4-FFF2-40B4-BE49-F238E27FC236}">
                <a16:creationId xmlns:a16="http://schemas.microsoft.com/office/drawing/2014/main" id="{889AB8A5-F6C7-F18A-DD36-7DA8EE3D10F9}"/>
              </a:ext>
            </a:extLst>
          </p:cNvPr>
          <p:cNvPicPr>
            <a:picLocks noChangeAspect="1"/>
          </p:cNvPicPr>
          <p:nvPr/>
        </p:nvPicPr>
        <p:blipFill>
          <a:blip r:embed="rId7"/>
          <a:stretch>
            <a:fillRect/>
          </a:stretch>
        </p:blipFill>
        <p:spPr>
          <a:xfrm rot="15617990">
            <a:off x="2275229" y="4603866"/>
            <a:ext cx="725487" cy="859611"/>
          </a:xfrm>
          <a:prstGeom prst="rect">
            <a:avLst/>
          </a:prstGeom>
        </p:spPr>
      </p:pic>
      <p:pic>
        <p:nvPicPr>
          <p:cNvPr id="16" name="Imagen 15">
            <a:extLst>
              <a:ext uri="{FF2B5EF4-FFF2-40B4-BE49-F238E27FC236}">
                <a16:creationId xmlns:a16="http://schemas.microsoft.com/office/drawing/2014/main" id="{46A60349-3E0C-AC35-CC04-895BCC3BC15E}"/>
              </a:ext>
            </a:extLst>
          </p:cNvPr>
          <p:cNvPicPr>
            <a:picLocks noChangeAspect="1"/>
          </p:cNvPicPr>
          <p:nvPr/>
        </p:nvPicPr>
        <p:blipFill>
          <a:blip r:embed="rId8"/>
          <a:stretch>
            <a:fillRect/>
          </a:stretch>
        </p:blipFill>
        <p:spPr>
          <a:xfrm rot="9771263">
            <a:off x="4170822" y="4473396"/>
            <a:ext cx="975445" cy="865707"/>
          </a:xfrm>
          <a:prstGeom prst="rect">
            <a:avLst/>
          </a:prstGeom>
        </p:spPr>
      </p:pic>
    </p:spTree>
    <p:extLst>
      <p:ext uri="{BB962C8B-B14F-4D97-AF65-F5344CB8AC3E}">
        <p14:creationId xmlns:p14="http://schemas.microsoft.com/office/powerpoint/2010/main" val="3738618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228600" y="266700"/>
            <a:ext cx="17373600" cy="762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4800" b="1" dirty="0">
                <a:latin typeface="Segoe UI" panose="020B0502040204020203" pitchFamily="34" charset="0"/>
                <a:cs typeface="Segoe UI" panose="020B0502040204020203" pitchFamily="34" charset="0"/>
              </a:rPr>
              <a:t>PLAN DE EMERGENCIAS</a:t>
            </a: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14958391" y="9092503"/>
            <a:ext cx="3072650" cy="1194497"/>
          </a:xfrm>
          <a:prstGeom prst="rect">
            <a:avLst/>
          </a:prstGeom>
        </p:spPr>
      </p:pic>
      <p:pic>
        <p:nvPicPr>
          <p:cNvPr id="2" name="Imagen 1">
            <a:extLst>
              <a:ext uri="{FF2B5EF4-FFF2-40B4-BE49-F238E27FC236}">
                <a16:creationId xmlns:a16="http://schemas.microsoft.com/office/drawing/2014/main" id="{75A41F42-9943-AD2D-50AA-8AA52E99A9D8}"/>
              </a:ext>
            </a:extLst>
          </p:cNvPr>
          <p:cNvPicPr>
            <a:picLocks noChangeAspect="1"/>
          </p:cNvPicPr>
          <p:nvPr/>
        </p:nvPicPr>
        <p:blipFill>
          <a:blip r:embed="rId3"/>
          <a:stretch>
            <a:fillRect/>
          </a:stretch>
        </p:blipFill>
        <p:spPr>
          <a:xfrm>
            <a:off x="2590800" y="1866900"/>
            <a:ext cx="10591800" cy="3414056"/>
          </a:xfrm>
          <a:prstGeom prst="rect">
            <a:avLst/>
          </a:prstGeom>
        </p:spPr>
      </p:pic>
      <p:pic>
        <p:nvPicPr>
          <p:cNvPr id="5" name="Imagen 4">
            <a:extLst>
              <a:ext uri="{FF2B5EF4-FFF2-40B4-BE49-F238E27FC236}">
                <a16:creationId xmlns:a16="http://schemas.microsoft.com/office/drawing/2014/main" id="{C19224FD-DF60-D69B-1BCF-78CCB0D40A22}"/>
              </a:ext>
            </a:extLst>
          </p:cNvPr>
          <p:cNvPicPr>
            <a:picLocks noChangeAspect="1"/>
          </p:cNvPicPr>
          <p:nvPr/>
        </p:nvPicPr>
        <p:blipFill>
          <a:blip r:embed="rId4"/>
          <a:stretch>
            <a:fillRect/>
          </a:stretch>
        </p:blipFill>
        <p:spPr>
          <a:xfrm>
            <a:off x="4648200" y="5600700"/>
            <a:ext cx="6553200" cy="4419600"/>
          </a:xfrm>
          <a:prstGeom prst="rect">
            <a:avLst/>
          </a:prstGeom>
        </p:spPr>
      </p:pic>
    </p:spTree>
    <p:extLst>
      <p:ext uri="{BB962C8B-B14F-4D97-AF65-F5344CB8AC3E}">
        <p14:creationId xmlns:p14="http://schemas.microsoft.com/office/powerpoint/2010/main" val="1055221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0" y="0"/>
            <a:ext cx="17373600" cy="762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4800" b="1" dirty="0">
                <a:latin typeface="Segoe UI" panose="020B0502040204020203" pitchFamily="34" charset="0"/>
                <a:cs typeface="Segoe UI" panose="020B0502040204020203" pitchFamily="34" charset="0"/>
              </a:rPr>
              <a:t>PLAN DE EMERGENCIAS</a:t>
            </a: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14274446" y="8599114"/>
            <a:ext cx="3072650" cy="1194497"/>
          </a:xfrm>
          <a:prstGeom prst="rect">
            <a:avLst/>
          </a:prstGeom>
        </p:spPr>
      </p:pic>
      <p:sp>
        <p:nvSpPr>
          <p:cNvPr id="4" name="CuadroTexto 3">
            <a:extLst>
              <a:ext uri="{FF2B5EF4-FFF2-40B4-BE49-F238E27FC236}">
                <a16:creationId xmlns:a16="http://schemas.microsoft.com/office/drawing/2014/main" id="{4593ABE4-B810-BC3F-F1B6-447158EE3BB2}"/>
              </a:ext>
            </a:extLst>
          </p:cNvPr>
          <p:cNvSpPr txBox="1"/>
          <p:nvPr/>
        </p:nvSpPr>
        <p:spPr>
          <a:xfrm>
            <a:off x="4343400" y="952500"/>
            <a:ext cx="9144000" cy="1819985"/>
          </a:xfrm>
          <a:prstGeom prst="rect">
            <a:avLst/>
          </a:prstGeom>
          <a:noFill/>
        </p:spPr>
        <p:txBody>
          <a:bodyPr wrap="square">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s-CO" sz="4000" b="1" i="0" u="none" strike="noStrike" kern="0" cap="none" spc="-10" normalizeH="0" baseline="0" noProof="0" dirty="0">
                <a:ln>
                  <a:noFill/>
                </a:ln>
                <a:solidFill>
                  <a:srgbClr val="1F497D">
                    <a:lumMod val="50000"/>
                  </a:srgbClr>
                </a:solidFill>
                <a:effectLst/>
                <a:uLnTx/>
                <a:uFillTx/>
                <a:latin typeface="Arial" panose="020B0604020202020204" pitchFamily="34" charset="0"/>
                <a:cs typeface="Arial" panose="020B0604020202020204" pitchFamily="34" charset="0"/>
              </a:rPr>
              <a:t>Componente operativo para atención de emergencias - Brigada</a:t>
            </a:r>
            <a:endParaRPr kumimoji="0" lang="es-CO" sz="4000" b="1" i="0" u="none" strike="noStrike" kern="0" cap="none" spc="0" normalizeH="0" baseline="0" noProof="0" dirty="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2000" b="0" i="0" u="none" strike="noStrike" kern="0" cap="none" spc="0" normalizeH="0" baseline="0" noProof="0" dirty="0">
              <a:ln>
                <a:noFill/>
              </a:ln>
              <a:solidFill>
                <a:sysClr val="windowText" lastClr="00000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6" name="Imagen 5">
            <a:extLst>
              <a:ext uri="{FF2B5EF4-FFF2-40B4-BE49-F238E27FC236}">
                <a16:creationId xmlns:a16="http://schemas.microsoft.com/office/drawing/2014/main" id="{E8273BBD-B836-B5F4-B87C-3830D8477E75}"/>
              </a:ext>
            </a:extLst>
          </p:cNvPr>
          <p:cNvPicPr>
            <a:picLocks noChangeAspect="1"/>
          </p:cNvPicPr>
          <p:nvPr/>
        </p:nvPicPr>
        <p:blipFill>
          <a:blip r:embed="rId3"/>
          <a:stretch>
            <a:fillRect/>
          </a:stretch>
        </p:blipFill>
        <p:spPr>
          <a:xfrm>
            <a:off x="1381538" y="2290322"/>
            <a:ext cx="5663675" cy="1201016"/>
          </a:xfrm>
          <a:prstGeom prst="rect">
            <a:avLst/>
          </a:prstGeom>
        </p:spPr>
      </p:pic>
      <p:pic>
        <p:nvPicPr>
          <p:cNvPr id="9" name="Imagen 8">
            <a:extLst>
              <a:ext uri="{FF2B5EF4-FFF2-40B4-BE49-F238E27FC236}">
                <a16:creationId xmlns:a16="http://schemas.microsoft.com/office/drawing/2014/main" id="{6989E9D8-3918-C9B0-9778-388267D4172B}"/>
              </a:ext>
            </a:extLst>
          </p:cNvPr>
          <p:cNvPicPr>
            <a:picLocks noChangeAspect="1"/>
          </p:cNvPicPr>
          <p:nvPr/>
        </p:nvPicPr>
        <p:blipFill>
          <a:blip r:embed="rId4"/>
          <a:stretch>
            <a:fillRect/>
          </a:stretch>
        </p:blipFill>
        <p:spPr>
          <a:xfrm>
            <a:off x="10568890" y="3067810"/>
            <a:ext cx="5925826" cy="3718882"/>
          </a:xfrm>
          <a:prstGeom prst="rect">
            <a:avLst/>
          </a:prstGeom>
        </p:spPr>
      </p:pic>
      <p:pic>
        <p:nvPicPr>
          <p:cNvPr id="10" name="Imagen 9">
            <a:extLst>
              <a:ext uri="{FF2B5EF4-FFF2-40B4-BE49-F238E27FC236}">
                <a16:creationId xmlns:a16="http://schemas.microsoft.com/office/drawing/2014/main" id="{D483F245-F7F4-DA23-05A7-11B72FAE24FA}"/>
              </a:ext>
            </a:extLst>
          </p:cNvPr>
          <p:cNvPicPr>
            <a:picLocks noChangeAspect="1"/>
          </p:cNvPicPr>
          <p:nvPr/>
        </p:nvPicPr>
        <p:blipFill>
          <a:blip r:embed="rId5"/>
          <a:stretch>
            <a:fillRect/>
          </a:stretch>
        </p:blipFill>
        <p:spPr>
          <a:xfrm>
            <a:off x="4044927" y="3506760"/>
            <a:ext cx="158510" cy="2840982"/>
          </a:xfrm>
          <a:prstGeom prst="rect">
            <a:avLst/>
          </a:prstGeom>
        </p:spPr>
      </p:pic>
      <p:pic>
        <p:nvPicPr>
          <p:cNvPr id="12" name="Imagen 11">
            <a:extLst>
              <a:ext uri="{FF2B5EF4-FFF2-40B4-BE49-F238E27FC236}">
                <a16:creationId xmlns:a16="http://schemas.microsoft.com/office/drawing/2014/main" id="{8A6D967C-6D6F-E311-2FA2-3C120F9AF1FD}"/>
              </a:ext>
            </a:extLst>
          </p:cNvPr>
          <p:cNvPicPr>
            <a:picLocks noChangeAspect="1"/>
          </p:cNvPicPr>
          <p:nvPr/>
        </p:nvPicPr>
        <p:blipFill>
          <a:blip r:embed="rId6"/>
          <a:stretch>
            <a:fillRect/>
          </a:stretch>
        </p:blipFill>
        <p:spPr>
          <a:xfrm>
            <a:off x="4203437" y="4182462"/>
            <a:ext cx="2420322" cy="158510"/>
          </a:xfrm>
          <a:prstGeom prst="rect">
            <a:avLst/>
          </a:prstGeom>
        </p:spPr>
      </p:pic>
      <p:pic>
        <p:nvPicPr>
          <p:cNvPr id="13" name="Imagen 12">
            <a:extLst>
              <a:ext uri="{FF2B5EF4-FFF2-40B4-BE49-F238E27FC236}">
                <a16:creationId xmlns:a16="http://schemas.microsoft.com/office/drawing/2014/main" id="{93BE0CBC-3A0B-374C-FBFE-BC06B90AEB54}"/>
              </a:ext>
            </a:extLst>
          </p:cNvPr>
          <p:cNvPicPr>
            <a:picLocks noChangeAspect="1"/>
          </p:cNvPicPr>
          <p:nvPr/>
        </p:nvPicPr>
        <p:blipFill>
          <a:blip r:embed="rId6"/>
          <a:stretch>
            <a:fillRect/>
          </a:stretch>
        </p:blipFill>
        <p:spPr>
          <a:xfrm>
            <a:off x="4124182" y="5039397"/>
            <a:ext cx="2420322" cy="158510"/>
          </a:xfrm>
          <a:prstGeom prst="rect">
            <a:avLst/>
          </a:prstGeom>
        </p:spPr>
      </p:pic>
      <p:pic>
        <p:nvPicPr>
          <p:cNvPr id="14" name="Imagen 13">
            <a:extLst>
              <a:ext uri="{FF2B5EF4-FFF2-40B4-BE49-F238E27FC236}">
                <a16:creationId xmlns:a16="http://schemas.microsoft.com/office/drawing/2014/main" id="{FB532B20-577C-4B4B-F855-5D9D080A0C42}"/>
              </a:ext>
            </a:extLst>
          </p:cNvPr>
          <p:cNvPicPr>
            <a:picLocks noChangeAspect="1"/>
          </p:cNvPicPr>
          <p:nvPr/>
        </p:nvPicPr>
        <p:blipFill>
          <a:blip r:embed="rId6"/>
          <a:stretch>
            <a:fillRect/>
          </a:stretch>
        </p:blipFill>
        <p:spPr>
          <a:xfrm>
            <a:off x="4213376" y="6007376"/>
            <a:ext cx="2420322" cy="158510"/>
          </a:xfrm>
          <a:prstGeom prst="rect">
            <a:avLst/>
          </a:prstGeom>
        </p:spPr>
      </p:pic>
      <p:pic>
        <p:nvPicPr>
          <p:cNvPr id="15" name="Imagen 14">
            <a:extLst>
              <a:ext uri="{FF2B5EF4-FFF2-40B4-BE49-F238E27FC236}">
                <a16:creationId xmlns:a16="http://schemas.microsoft.com/office/drawing/2014/main" id="{D20AAFBC-1873-0008-0C98-D0108335D7C4}"/>
              </a:ext>
            </a:extLst>
          </p:cNvPr>
          <p:cNvPicPr>
            <a:picLocks noChangeAspect="1"/>
          </p:cNvPicPr>
          <p:nvPr/>
        </p:nvPicPr>
        <p:blipFill>
          <a:blip r:embed="rId7"/>
          <a:stretch>
            <a:fillRect/>
          </a:stretch>
        </p:blipFill>
        <p:spPr>
          <a:xfrm>
            <a:off x="6633698" y="3749981"/>
            <a:ext cx="2152075" cy="2737341"/>
          </a:xfrm>
          <a:prstGeom prst="rect">
            <a:avLst/>
          </a:prstGeom>
        </p:spPr>
      </p:pic>
      <p:cxnSp>
        <p:nvCxnSpPr>
          <p:cNvPr id="16" name="Conector recto de flecha 15">
            <a:extLst>
              <a:ext uri="{FF2B5EF4-FFF2-40B4-BE49-F238E27FC236}">
                <a16:creationId xmlns:a16="http://schemas.microsoft.com/office/drawing/2014/main" id="{10CF5D13-DD1F-F8CF-C9B4-0973E8BA009C}"/>
              </a:ext>
            </a:extLst>
          </p:cNvPr>
          <p:cNvCxnSpPr>
            <a:cxnSpLocks/>
          </p:cNvCxnSpPr>
          <p:nvPr/>
        </p:nvCxnSpPr>
        <p:spPr>
          <a:xfrm>
            <a:off x="4340931" y="7429500"/>
            <a:ext cx="0" cy="93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501B572F-117C-0A30-1F80-DB61557EDB83}"/>
              </a:ext>
            </a:extLst>
          </p:cNvPr>
          <p:cNvCxnSpPr>
            <a:cxnSpLocks/>
          </p:cNvCxnSpPr>
          <p:nvPr/>
        </p:nvCxnSpPr>
        <p:spPr>
          <a:xfrm>
            <a:off x="6553200" y="7429500"/>
            <a:ext cx="0" cy="935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6B147FF1-5AFE-6AD0-4820-961BF76A824A}"/>
              </a:ext>
            </a:extLst>
          </p:cNvPr>
          <p:cNvCxnSpPr>
            <a:cxnSpLocks/>
          </p:cNvCxnSpPr>
          <p:nvPr/>
        </p:nvCxnSpPr>
        <p:spPr>
          <a:xfrm>
            <a:off x="1600200" y="7429500"/>
            <a:ext cx="0" cy="878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7F556AD3-D5D0-1FD6-6193-DAE88253A805}"/>
              </a:ext>
            </a:extLst>
          </p:cNvPr>
          <p:cNvCxnSpPr>
            <a:cxnSpLocks/>
          </p:cNvCxnSpPr>
          <p:nvPr/>
        </p:nvCxnSpPr>
        <p:spPr>
          <a:xfrm>
            <a:off x="1600200" y="7429500"/>
            <a:ext cx="731511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C5556DD1-6161-9F00-D1AA-EB2535B35356}"/>
              </a:ext>
            </a:extLst>
          </p:cNvPr>
          <p:cNvSpPr txBox="1"/>
          <p:nvPr/>
        </p:nvSpPr>
        <p:spPr>
          <a:xfrm>
            <a:off x="322396" y="8550032"/>
            <a:ext cx="257709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a:t>Jefe de planificación</a:t>
            </a:r>
          </a:p>
          <a:p>
            <a:pPr algn="ctr"/>
            <a:r>
              <a:rPr lang="es-ES" dirty="0"/>
              <a:t>Ing. Biomédica</a:t>
            </a:r>
            <a:endParaRPr lang="es-CO" dirty="0"/>
          </a:p>
        </p:txBody>
      </p:sp>
      <p:sp>
        <p:nvSpPr>
          <p:cNvPr id="21" name="CuadroTexto 20">
            <a:extLst>
              <a:ext uri="{FF2B5EF4-FFF2-40B4-BE49-F238E27FC236}">
                <a16:creationId xmlns:a16="http://schemas.microsoft.com/office/drawing/2014/main" id="{D2684B6E-D886-4425-C48A-EFF362626446}"/>
              </a:ext>
            </a:extLst>
          </p:cNvPr>
          <p:cNvSpPr txBox="1"/>
          <p:nvPr/>
        </p:nvSpPr>
        <p:spPr>
          <a:xfrm>
            <a:off x="3052385" y="8550033"/>
            <a:ext cx="257709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a:t>Jefe de operaciones</a:t>
            </a:r>
          </a:p>
          <a:p>
            <a:pPr algn="ctr"/>
            <a:r>
              <a:rPr lang="es-ES" dirty="0"/>
              <a:t>Jefe de brigada</a:t>
            </a:r>
            <a:endParaRPr lang="es-CO" dirty="0"/>
          </a:p>
        </p:txBody>
      </p:sp>
      <p:sp>
        <p:nvSpPr>
          <p:cNvPr id="22" name="CuadroTexto 21">
            <a:extLst>
              <a:ext uri="{FF2B5EF4-FFF2-40B4-BE49-F238E27FC236}">
                <a16:creationId xmlns:a16="http://schemas.microsoft.com/office/drawing/2014/main" id="{7132A0DA-7CCA-94EB-963C-729B4C5C0DF9}"/>
              </a:ext>
            </a:extLst>
          </p:cNvPr>
          <p:cNvSpPr txBox="1"/>
          <p:nvPr/>
        </p:nvSpPr>
        <p:spPr>
          <a:xfrm>
            <a:off x="5735579" y="8550034"/>
            <a:ext cx="208496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a:t>Jefe de logística</a:t>
            </a:r>
          </a:p>
          <a:p>
            <a:pPr algn="ctr"/>
            <a:r>
              <a:rPr lang="es-ES" dirty="0"/>
              <a:t>Coord. calidad</a:t>
            </a:r>
            <a:endParaRPr lang="es-CO" dirty="0"/>
          </a:p>
        </p:txBody>
      </p:sp>
      <p:sp>
        <p:nvSpPr>
          <p:cNvPr id="23" name="CuadroTexto 22">
            <a:extLst>
              <a:ext uri="{FF2B5EF4-FFF2-40B4-BE49-F238E27FC236}">
                <a16:creationId xmlns:a16="http://schemas.microsoft.com/office/drawing/2014/main" id="{64F9BA48-1C21-EC25-4B22-01C4575A7827}"/>
              </a:ext>
            </a:extLst>
          </p:cNvPr>
          <p:cNvSpPr txBox="1"/>
          <p:nvPr/>
        </p:nvSpPr>
        <p:spPr>
          <a:xfrm>
            <a:off x="7989562" y="8539275"/>
            <a:ext cx="208496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S" dirty="0"/>
              <a:t>Jefe de logística</a:t>
            </a:r>
          </a:p>
          <a:p>
            <a:pPr algn="ctr"/>
            <a:r>
              <a:rPr lang="es-ES" dirty="0"/>
              <a:t>Coord. calidad</a:t>
            </a:r>
            <a:endParaRPr lang="es-CO" dirty="0"/>
          </a:p>
        </p:txBody>
      </p:sp>
      <p:cxnSp>
        <p:nvCxnSpPr>
          <p:cNvPr id="24" name="Conector recto de flecha 23">
            <a:extLst>
              <a:ext uri="{FF2B5EF4-FFF2-40B4-BE49-F238E27FC236}">
                <a16:creationId xmlns:a16="http://schemas.microsoft.com/office/drawing/2014/main" id="{F10077BA-E4A7-8AE4-72B3-970001E78241}"/>
              </a:ext>
            </a:extLst>
          </p:cNvPr>
          <p:cNvCxnSpPr>
            <a:cxnSpLocks/>
          </p:cNvCxnSpPr>
          <p:nvPr/>
        </p:nvCxnSpPr>
        <p:spPr>
          <a:xfrm>
            <a:off x="8915400" y="7429500"/>
            <a:ext cx="0" cy="935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44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15087600" y="139003"/>
            <a:ext cx="3072650" cy="1499297"/>
          </a:xfrm>
          <a:prstGeom prst="rect">
            <a:avLst/>
          </a:prstGeom>
        </p:spPr>
      </p:pic>
      <p:sp>
        <p:nvSpPr>
          <p:cNvPr id="3" name="CuadroTexto 2">
            <a:extLst>
              <a:ext uri="{FF2B5EF4-FFF2-40B4-BE49-F238E27FC236}">
                <a16:creationId xmlns:a16="http://schemas.microsoft.com/office/drawing/2014/main" id="{12F239F6-37A9-82B2-D60F-127B0FFD6569}"/>
              </a:ext>
            </a:extLst>
          </p:cNvPr>
          <p:cNvSpPr txBox="1"/>
          <p:nvPr/>
        </p:nvSpPr>
        <p:spPr>
          <a:xfrm>
            <a:off x="2971800" y="342900"/>
            <a:ext cx="10058400" cy="584775"/>
          </a:xfrm>
          <a:prstGeom prst="rect">
            <a:avLst/>
          </a:prstGeom>
          <a:noFill/>
        </p:spPr>
        <p:txBody>
          <a:bodyPr wrap="square">
            <a:spAutoFit/>
          </a:bodyPr>
          <a:lstStyle/>
          <a:p>
            <a:r>
              <a:rPr lang="es-CO" sz="2800" b="1" spc="-10" dirty="0">
                <a:solidFill>
                  <a:schemeClr val="tx1"/>
                </a:solidFill>
                <a:latin typeface="Segoe UI" panose="020B0502040204020203" pitchFamily="34" charset="0"/>
                <a:cs typeface="Segoe UI" panose="020B0502040204020203" pitchFamily="34" charset="0"/>
              </a:rPr>
              <a:t> </a:t>
            </a:r>
            <a:r>
              <a:rPr lang="es-CO" sz="3200" b="1" spc="-10" dirty="0">
                <a:solidFill>
                  <a:schemeClr val="tx2">
                    <a:lumMod val="50000"/>
                  </a:schemeClr>
                </a:solidFill>
                <a:latin typeface="Segoe UI" panose="020B0502040204020203" pitchFamily="34" charset="0"/>
                <a:cs typeface="Segoe UI" panose="020B0502040204020203" pitchFamily="34" charset="0"/>
              </a:rPr>
              <a:t>Comité Operativo de emergencias COE</a:t>
            </a:r>
            <a:endParaRPr lang="es-CO" sz="2800" dirty="0">
              <a:latin typeface="Segoe UI" panose="020B0502040204020203" pitchFamily="34" charset="0"/>
              <a:cs typeface="Segoe UI" panose="020B0502040204020203" pitchFamily="34" charset="0"/>
            </a:endParaRPr>
          </a:p>
        </p:txBody>
      </p:sp>
      <p:sp>
        <p:nvSpPr>
          <p:cNvPr id="8" name="CuadroTexto 7">
            <a:extLst>
              <a:ext uri="{FF2B5EF4-FFF2-40B4-BE49-F238E27FC236}">
                <a16:creationId xmlns:a16="http://schemas.microsoft.com/office/drawing/2014/main" id="{0BC2A8AD-0E79-FE5A-6F66-A3A73D30E6BF}"/>
              </a:ext>
            </a:extLst>
          </p:cNvPr>
          <p:cNvSpPr txBox="1"/>
          <p:nvPr/>
        </p:nvSpPr>
        <p:spPr>
          <a:xfrm>
            <a:off x="838200" y="1333500"/>
            <a:ext cx="12573000" cy="4401205"/>
          </a:xfrm>
          <a:prstGeom prst="rect">
            <a:avLst/>
          </a:prstGeom>
          <a:noFill/>
        </p:spPr>
        <p:txBody>
          <a:bodyPr wrap="square">
            <a:spAutoFit/>
          </a:bodyPr>
          <a:lstStyle/>
          <a:p>
            <a:r>
              <a:rPr lang="es-CO" sz="2800" b="1" spc="-10" dirty="0">
                <a:latin typeface="Segoe UI" panose="020B0502040204020203" pitchFamily="34" charset="0"/>
                <a:ea typeface="Times New Roman" panose="02020603050405020304" pitchFamily="18" charset="0"/>
                <a:cs typeface="Segoe UI" panose="020B0502040204020203" pitchFamily="34" charset="0"/>
              </a:rPr>
              <a:t>Funciones del comité de emergencias. El</a:t>
            </a:r>
            <a:r>
              <a:rPr lang="es-CO" sz="2800" spc="-10" dirty="0">
                <a:effectLst/>
                <a:latin typeface="Segoe UI" panose="020B0502040204020203" pitchFamily="34" charset="0"/>
                <a:ea typeface="Times New Roman" panose="02020603050405020304" pitchFamily="18" charset="0"/>
                <a:cs typeface="Segoe UI" panose="020B0502040204020203" pitchFamily="34" charset="0"/>
              </a:rPr>
              <a:t> </a:t>
            </a:r>
            <a:r>
              <a:rPr lang="es-CO" sz="2800" b="1" spc="-10" dirty="0">
                <a:effectLst/>
                <a:latin typeface="Segoe UI" panose="020B0502040204020203" pitchFamily="34" charset="0"/>
                <a:ea typeface="Times New Roman" panose="02020603050405020304" pitchFamily="18" charset="0"/>
                <a:cs typeface="Segoe UI" panose="020B0502040204020203" pitchFamily="34" charset="0"/>
              </a:rPr>
              <a:t>COE</a:t>
            </a:r>
            <a:r>
              <a:rPr lang="es-CO" sz="2800" spc="-10" dirty="0">
                <a:effectLst/>
                <a:latin typeface="Segoe UI" panose="020B0502040204020203" pitchFamily="34" charset="0"/>
                <a:ea typeface="Times New Roman" panose="02020603050405020304" pitchFamily="18" charset="0"/>
                <a:cs typeface="Segoe UI" panose="020B0502040204020203" pitchFamily="34" charset="0"/>
              </a:rPr>
              <a:t> </a:t>
            </a:r>
            <a:r>
              <a:rPr lang="es-CO" sz="2800" b="1" spc="-10" dirty="0">
                <a:effectLst/>
                <a:latin typeface="Segoe UI" panose="020B0502040204020203" pitchFamily="34" charset="0"/>
                <a:ea typeface="Times New Roman" panose="02020603050405020304" pitchFamily="18" charset="0"/>
                <a:cs typeface="Segoe UI" panose="020B0502040204020203" pitchFamily="34" charset="0"/>
              </a:rPr>
              <a:t>o</a:t>
            </a:r>
            <a:r>
              <a:rPr lang="es-CO" sz="2800" spc="-10" dirty="0">
                <a:effectLst/>
                <a:latin typeface="Segoe UI" panose="020B0502040204020203" pitchFamily="34" charset="0"/>
                <a:ea typeface="Times New Roman" panose="02020603050405020304" pitchFamily="18" charset="0"/>
                <a:cs typeface="Segoe UI" panose="020B0502040204020203" pitchFamily="34" charset="0"/>
              </a:rPr>
              <a:t> </a:t>
            </a:r>
            <a:r>
              <a:rPr lang="es-CO" sz="2800" b="1" dirty="0">
                <a:effectLst/>
                <a:latin typeface="Segoe UI" panose="020B0502040204020203" pitchFamily="34" charset="0"/>
                <a:ea typeface="Times New Roman" panose="02020603050405020304" pitchFamily="18" charset="0"/>
                <a:cs typeface="Segoe UI" panose="020B0502040204020203" pitchFamily="34" charset="0"/>
              </a:rPr>
              <a:t>COMITÉ GESTION DEL RIESGO</a:t>
            </a:r>
            <a:r>
              <a:rPr lang="es-CO" sz="2800" spc="-10" dirty="0">
                <a:effectLst/>
                <a:latin typeface="Segoe UI" panose="020B0502040204020203" pitchFamily="34" charset="0"/>
                <a:ea typeface="Times New Roman" panose="02020603050405020304" pitchFamily="18" charset="0"/>
                <a:cs typeface="Segoe UI" panose="020B0502040204020203" pitchFamily="34" charset="0"/>
              </a:rPr>
              <a:t> de la clínica, estará conformado por personal de la ALTA dirección y será la estructura o el organismo, responsable al interior de la clínica, de coordinar actividades de prevención, preparación o después de una emergencia, cabe anotar que es la máxima autoridad en emergencias y esta será ubicada y delegará desde </a:t>
            </a:r>
            <a:r>
              <a:rPr lang="es-CO" sz="2800" b="1" spc="-10" dirty="0">
                <a:effectLst/>
                <a:latin typeface="Segoe UI" panose="020B0502040204020203" pitchFamily="34" charset="0"/>
                <a:ea typeface="Times New Roman" panose="02020603050405020304" pitchFamily="18" charset="0"/>
                <a:cs typeface="Segoe UI" panose="020B0502040204020203" pitchFamily="34" charset="0"/>
              </a:rPr>
              <a:t>QUIROFANOS EL TESORO SAS</a:t>
            </a:r>
          </a:p>
          <a:p>
            <a:pPr algn="just"/>
            <a:endParaRPr lang="es-CO" sz="2800" spc="-10" dirty="0">
              <a:effectLst/>
              <a:latin typeface="Segoe UI" panose="020B0502040204020203" pitchFamily="34" charset="0"/>
              <a:ea typeface="Times New Roman" panose="02020603050405020304" pitchFamily="18" charset="0"/>
              <a:cs typeface="Segoe UI" panose="020B0502040204020203" pitchFamily="34" charset="0"/>
            </a:endParaRPr>
          </a:p>
          <a:p>
            <a:pPr algn="just"/>
            <a:r>
              <a:rPr lang="es-CO" sz="2800" spc="-10" dirty="0">
                <a:effectLst/>
                <a:latin typeface="Segoe UI" panose="020B0502040204020203" pitchFamily="34" charset="0"/>
                <a:ea typeface="Times New Roman" panose="02020603050405020304" pitchFamily="18" charset="0"/>
                <a:cs typeface="Segoe UI" panose="020B0502040204020203" pitchFamily="34" charset="0"/>
              </a:rPr>
              <a:t>Planear, organizar ejecutar las diferentes acciones y recursos para la eficaz atención de un eventual  emergencia. </a:t>
            </a:r>
            <a:endParaRPr lang="es-CO" sz="2800" dirty="0">
              <a:effectLst/>
              <a:latin typeface="Segoe UI" panose="020B0502040204020203" pitchFamily="34" charset="0"/>
              <a:ea typeface="Times New Roman" panose="02020603050405020304" pitchFamily="18" charset="0"/>
              <a:cs typeface="Segoe UI" panose="020B0502040204020203" pitchFamily="34" charset="0"/>
            </a:endParaRPr>
          </a:p>
          <a:p>
            <a:endParaRPr lang="es-CO" sz="2800" dirty="0"/>
          </a:p>
        </p:txBody>
      </p:sp>
      <p:pic>
        <p:nvPicPr>
          <p:cNvPr id="25" name="Imagen 24">
            <a:extLst>
              <a:ext uri="{FF2B5EF4-FFF2-40B4-BE49-F238E27FC236}">
                <a16:creationId xmlns:a16="http://schemas.microsoft.com/office/drawing/2014/main" id="{7B60B1F8-FEFC-6B48-B0B3-E0A420BA0862}"/>
              </a:ext>
            </a:extLst>
          </p:cNvPr>
          <p:cNvPicPr>
            <a:picLocks noChangeAspect="1"/>
          </p:cNvPicPr>
          <p:nvPr/>
        </p:nvPicPr>
        <p:blipFill>
          <a:blip r:embed="rId3"/>
          <a:stretch>
            <a:fillRect/>
          </a:stretch>
        </p:blipFill>
        <p:spPr>
          <a:xfrm>
            <a:off x="313223" y="6212040"/>
            <a:ext cx="2152075" cy="3231305"/>
          </a:xfrm>
          <a:prstGeom prst="rect">
            <a:avLst/>
          </a:prstGeom>
        </p:spPr>
      </p:pic>
      <p:pic>
        <p:nvPicPr>
          <p:cNvPr id="26" name="Imagen 25">
            <a:extLst>
              <a:ext uri="{FF2B5EF4-FFF2-40B4-BE49-F238E27FC236}">
                <a16:creationId xmlns:a16="http://schemas.microsoft.com/office/drawing/2014/main" id="{4CDAAB3D-895B-7CFA-6334-2D4DB9DB8B2F}"/>
              </a:ext>
            </a:extLst>
          </p:cNvPr>
          <p:cNvPicPr>
            <a:picLocks noChangeAspect="1"/>
          </p:cNvPicPr>
          <p:nvPr/>
        </p:nvPicPr>
        <p:blipFill>
          <a:blip r:embed="rId4"/>
          <a:stretch>
            <a:fillRect/>
          </a:stretch>
        </p:blipFill>
        <p:spPr>
          <a:xfrm>
            <a:off x="2587693" y="6289968"/>
            <a:ext cx="2596743" cy="3163992"/>
          </a:xfrm>
          <a:prstGeom prst="rect">
            <a:avLst/>
          </a:prstGeom>
        </p:spPr>
      </p:pic>
      <p:pic>
        <p:nvPicPr>
          <p:cNvPr id="27" name="Imagen 26">
            <a:extLst>
              <a:ext uri="{FF2B5EF4-FFF2-40B4-BE49-F238E27FC236}">
                <a16:creationId xmlns:a16="http://schemas.microsoft.com/office/drawing/2014/main" id="{DE2EEEBA-DE63-14E9-249A-ED579A2576EE}"/>
              </a:ext>
            </a:extLst>
          </p:cNvPr>
          <p:cNvPicPr>
            <a:picLocks noChangeAspect="1"/>
          </p:cNvPicPr>
          <p:nvPr/>
        </p:nvPicPr>
        <p:blipFill>
          <a:blip r:embed="rId5"/>
          <a:stretch>
            <a:fillRect/>
          </a:stretch>
        </p:blipFill>
        <p:spPr>
          <a:xfrm>
            <a:off x="5290802" y="6299165"/>
            <a:ext cx="2352712" cy="3163992"/>
          </a:xfrm>
          <a:prstGeom prst="rect">
            <a:avLst/>
          </a:prstGeom>
        </p:spPr>
      </p:pic>
      <p:pic>
        <p:nvPicPr>
          <p:cNvPr id="28" name="Imagen 27">
            <a:extLst>
              <a:ext uri="{FF2B5EF4-FFF2-40B4-BE49-F238E27FC236}">
                <a16:creationId xmlns:a16="http://schemas.microsoft.com/office/drawing/2014/main" id="{0D57F859-906C-B8B1-C806-8BE52F1C052A}"/>
              </a:ext>
            </a:extLst>
          </p:cNvPr>
          <p:cNvPicPr>
            <a:picLocks noChangeAspect="1"/>
          </p:cNvPicPr>
          <p:nvPr/>
        </p:nvPicPr>
        <p:blipFill>
          <a:blip r:embed="rId6"/>
          <a:stretch>
            <a:fillRect/>
          </a:stretch>
        </p:blipFill>
        <p:spPr>
          <a:xfrm>
            <a:off x="8839200" y="6299166"/>
            <a:ext cx="2308673" cy="3163991"/>
          </a:xfrm>
          <a:prstGeom prst="rect">
            <a:avLst/>
          </a:prstGeom>
        </p:spPr>
      </p:pic>
      <p:pic>
        <p:nvPicPr>
          <p:cNvPr id="29" name="Imagen 28">
            <a:extLst>
              <a:ext uri="{FF2B5EF4-FFF2-40B4-BE49-F238E27FC236}">
                <a16:creationId xmlns:a16="http://schemas.microsoft.com/office/drawing/2014/main" id="{57ECE354-A6A1-1670-E39D-70BFFFF22600}"/>
              </a:ext>
            </a:extLst>
          </p:cNvPr>
          <p:cNvPicPr>
            <a:picLocks noChangeAspect="1"/>
          </p:cNvPicPr>
          <p:nvPr/>
        </p:nvPicPr>
        <p:blipFill>
          <a:blip r:embed="rId7"/>
          <a:stretch>
            <a:fillRect/>
          </a:stretch>
        </p:blipFill>
        <p:spPr>
          <a:xfrm>
            <a:off x="11353800" y="6318640"/>
            <a:ext cx="2456901" cy="3144517"/>
          </a:xfrm>
          <a:prstGeom prst="rect">
            <a:avLst/>
          </a:prstGeom>
        </p:spPr>
      </p:pic>
      <p:pic>
        <p:nvPicPr>
          <p:cNvPr id="30" name="Imagen 29">
            <a:extLst>
              <a:ext uri="{FF2B5EF4-FFF2-40B4-BE49-F238E27FC236}">
                <a16:creationId xmlns:a16="http://schemas.microsoft.com/office/drawing/2014/main" id="{4DD9CC13-25BF-45F4-EB60-46D966BF68D9}"/>
              </a:ext>
            </a:extLst>
          </p:cNvPr>
          <p:cNvPicPr>
            <a:picLocks noChangeAspect="1"/>
          </p:cNvPicPr>
          <p:nvPr/>
        </p:nvPicPr>
        <p:blipFill>
          <a:blip r:embed="rId8"/>
          <a:stretch>
            <a:fillRect/>
          </a:stretch>
        </p:blipFill>
        <p:spPr>
          <a:xfrm>
            <a:off x="13983498" y="6318640"/>
            <a:ext cx="2456901" cy="3183194"/>
          </a:xfrm>
          <a:prstGeom prst="rect">
            <a:avLst/>
          </a:prstGeom>
        </p:spPr>
      </p:pic>
      <p:pic>
        <p:nvPicPr>
          <p:cNvPr id="31" name="Imagen 30">
            <a:extLst>
              <a:ext uri="{FF2B5EF4-FFF2-40B4-BE49-F238E27FC236}">
                <a16:creationId xmlns:a16="http://schemas.microsoft.com/office/drawing/2014/main" id="{0C3B3519-D37D-2DEF-6C3A-62D54F355935}"/>
              </a:ext>
            </a:extLst>
          </p:cNvPr>
          <p:cNvPicPr>
            <a:picLocks noChangeAspect="1"/>
          </p:cNvPicPr>
          <p:nvPr/>
        </p:nvPicPr>
        <p:blipFill>
          <a:blip r:embed="rId9"/>
          <a:stretch>
            <a:fillRect/>
          </a:stretch>
        </p:blipFill>
        <p:spPr>
          <a:xfrm>
            <a:off x="264262" y="9531073"/>
            <a:ext cx="2182557" cy="682811"/>
          </a:xfrm>
          <a:prstGeom prst="rect">
            <a:avLst/>
          </a:prstGeom>
        </p:spPr>
      </p:pic>
      <p:pic>
        <p:nvPicPr>
          <p:cNvPr id="32" name="Imagen 31">
            <a:extLst>
              <a:ext uri="{FF2B5EF4-FFF2-40B4-BE49-F238E27FC236}">
                <a16:creationId xmlns:a16="http://schemas.microsoft.com/office/drawing/2014/main" id="{2B5A6D7A-633C-3488-2C9D-265A95E0243A}"/>
              </a:ext>
            </a:extLst>
          </p:cNvPr>
          <p:cNvPicPr>
            <a:picLocks noChangeAspect="1"/>
          </p:cNvPicPr>
          <p:nvPr/>
        </p:nvPicPr>
        <p:blipFill>
          <a:blip r:embed="rId10"/>
          <a:stretch>
            <a:fillRect/>
          </a:stretch>
        </p:blipFill>
        <p:spPr>
          <a:xfrm>
            <a:off x="2569405" y="9546313"/>
            <a:ext cx="2481287" cy="652329"/>
          </a:xfrm>
          <a:prstGeom prst="rect">
            <a:avLst/>
          </a:prstGeom>
        </p:spPr>
      </p:pic>
      <p:pic>
        <p:nvPicPr>
          <p:cNvPr id="33" name="Imagen 32">
            <a:extLst>
              <a:ext uri="{FF2B5EF4-FFF2-40B4-BE49-F238E27FC236}">
                <a16:creationId xmlns:a16="http://schemas.microsoft.com/office/drawing/2014/main" id="{68CD67EA-2F78-1801-C280-C20ED188E080}"/>
              </a:ext>
            </a:extLst>
          </p:cNvPr>
          <p:cNvPicPr>
            <a:picLocks noChangeAspect="1"/>
          </p:cNvPicPr>
          <p:nvPr/>
        </p:nvPicPr>
        <p:blipFill>
          <a:blip r:embed="rId11"/>
          <a:stretch>
            <a:fillRect/>
          </a:stretch>
        </p:blipFill>
        <p:spPr>
          <a:xfrm>
            <a:off x="5305769" y="9496690"/>
            <a:ext cx="2322777" cy="841321"/>
          </a:xfrm>
          <a:prstGeom prst="rect">
            <a:avLst/>
          </a:prstGeom>
        </p:spPr>
      </p:pic>
      <p:pic>
        <p:nvPicPr>
          <p:cNvPr id="34" name="Imagen 33">
            <a:extLst>
              <a:ext uri="{FF2B5EF4-FFF2-40B4-BE49-F238E27FC236}">
                <a16:creationId xmlns:a16="http://schemas.microsoft.com/office/drawing/2014/main" id="{8FCD9AEB-1616-A8A2-BAD4-3A2024F318E9}"/>
              </a:ext>
            </a:extLst>
          </p:cNvPr>
          <p:cNvPicPr>
            <a:picLocks noChangeAspect="1"/>
          </p:cNvPicPr>
          <p:nvPr/>
        </p:nvPicPr>
        <p:blipFill>
          <a:blip r:embed="rId12"/>
          <a:stretch>
            <a:fillRect/>
          </a:stretch>
        </p:blipFill>
        <p:spPr>
          <a:xfrm>
            <a:off x="8911494" y="9471440"/>
            <a:ext cx="2322777" cy="847417"/>
          </a:xfrm>
          <a:prstGeom prst="rect">
            <a:avLst/>
          </a:prstGeom>
        </p:spPr>
      </p:pic>
      <p:pic>
        <p:nvPicPr>
          <p:cNvPr id="35" name="Imagen 34">
            <a:extLst>
              <a:ext uri="{FF2B5EF4-FFF2-40B4-BE49-F238E27FC236}">
                <a16:creationId xmlns:a16="http://schemas.microsoft.com/office/drawing/2014/main" id="{16A5CF10-7F7E-4D49-9415-128D937F9E9A}"/>
              </a:ext>
            </a:extLst>
          </p:cNvPr>
          <p:cNvPicPr>
            <a:picLocks noChangeAspect="1"/>
          </p:cNvPicPr>
          <p:nvPr/>
        </p:nvPicPr>
        <p:blipFill>
          <a:blip r:embed="rId13"/>
          <a:stretch>
            <a:fillRect/>
          </a:stretch>
        </p:blipFill>
        <p:spPr>
          <a:xfrm>
            <a:off x="11377386" y="9485434"/>
            <a:ext cx="2462997" cy="847417"/>
          </a:xfrm>
          <a:prstGeom prst="rect">
            <a:avLst/>
          </a:prstGeom>
        </p:spPr>
      </p:pic>
      <p:sp>
        <p:nvSpPr>
          <p:cNvPr id="37" name="Rectángulo 36">
            <a:extLst>
              <a:ext uri="{FF2B5EF4-FFF2-40B4-BE49-F238E27FC236}">
                <a16:creationId xmlns:a16="http://schemas.microsoft.com/office/drawing/2014/main" id="{80DE4D3E-8C52-FE2C-F424-5F80C86F57E1}"/>
              </a:ext>
            </a:extLst>
          </p:cNvPr>
          <p:cNvSpPr/>
          <p:nvPr/>
        </p:nvSpPr>
        <p:spPr>
          <a:xfrm>
            <a:off x="13983497" y="9458564"/>
            <a:ext cx="2456902" cy="6894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0000"/>
                </a:solidFill>
                <a:latin typeface="Segoe UI" panose="020B0502040204020203" pitchFamily="34" charset="0"/>
                <a:cs typeface="Segoe UI" panose="020B0502040204020203" pitchFamily="34" charset="0"/>
              </a:rPr>
              <a:t>Coordinadora de comunicaciones</a:t>
            </a:r>
            <a:endParaRPr lang="es-CO" b="1"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2448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991600" y="5444"/>
            <a:ext cx="10062842" cy="10286999"/>
            <a:chOff x="9000901" y="1"/>
            <a:chExt cx="10062842" cy="10286999"/>
          </a:xfrm>
        </p:grpSpPr>
        <p:sp>
          <p:nvSpPr>
            <p:cNvPr id="3" name="object 3"/>
            <p:cNvSpPr/>
            <p:nvPr/>
          </p:nvSpPr>
          <p:spPr>
            <a:xfrm>
              <a:off x="16799111" y="2687863"/>
              <a:ext cx="1489075" cy="2581275"/>
            </a:xfrm>
            <a:custGeom>
              <a:avLst/>
              <a:gdLst/>
              <a:ahLst/>
              <a:cxnLst/>
              <a:rect l="l" t="t" r="r" b="b"/>
              <a:pathLst>
                <a:path w="1489075" h="2581275">
                  <a:moveTo>
                    <a:pt x="1488889" y="2581274"/>
                  </a:moveTo>
                  <a:lnTo>
                    <a:pt x="745304" y="2581274"/>
                  </a:lnTo>
                  <a:lnTo>
                    <a:pt x="0" y="1290636"/>
                  </a:lnTo>
                  <a:lnTo>
                    <a:pt x="745303" y="0"/>
                  </a:lnTo>
                  <a:lnTo>
                    <a:pt x="1488889" y="0"/>
                  </a:lnTo>
                  <a:lnTo>
                    <a:pt x="1488889" y="2581274"/>
                  </a:lnTo>
                  <a:close/>
                </a:path>
              </a:pathLst>
            </a:custGeom>
            <a:solidFill>
              <a:srgbClr val="004550"/>
            </a:solidFill>
          </p:spPr>
          <p:txBody>
            <a:bodyPr wrap="square" lIns="0" tIns="0" rIns="0" bIns="0" rtlCol="0"/>
            <a:lstStyle/>
            <a:p>
              <a:endParaRPr/>
            </a:p>
          </p:txBody>
        </p:sp>
        <p:sp>
          <p:nvSpPr>
            <p:cNvPr id="4" name="object 4"/>
            <p:cNvSpPr/>
            <p:nvPr/>
          </p:nvSpPr>
          <p:spPr>
            <a:xfrm>
              <a:off x="13660116" y="1"/>
              <a:ext cx="4200525" cy="3503295"/>
            </a:xfrm>
            <a:custGeom>
              <a:avLst/>
              <a:gdLst/>
              <a:ahLst/>
              <a:cxnLst/>
              <a:rect l="l" t="t" r="r" b="b"/>
              <a:pathLst>
                <a:path w="4200525" h="3503295">
                  <a:moveTo>
                    <a:pt x="3150390" y="3503267"/>
                  </a:moveTo>
                  <a:lnTo>
                    <a:pt x="1050080" y="3503267"/>
                  </a:lnTo>
                  <a:lnTo>
                    <a:pt x="0" y="1683993"/>
                  </a:lnTo>
                  <a:lnTo>
                    <a:pt x="971996" y="0"/>
                  </a:lnTo>
                  <a:lnTo>
                    <a:pt x="3228338" y="0"/>
                  </a:lnTo>
                  <a:lnTo>
                    <a:pt x="4200471" y="1683993"/>
                  </a:lnTo>
                  <a:lnTo>
                    <a:pt x="3150390" y="3503267"/>
                  </a:lnTo>
                  <a:close/>
                </a:path>
              </a:pathLst>
            </a:custGeom>
            <a:solidFill>
              <a:srgbClr val="00A09A"/>
            </a:solidFill>
          </p:spPr>
          <p:txBody>
            <a:bodyPr wrap="square" lIns="0" tIns="0" rIns="0" bIns="0" rtlCol="0"/>
            <a:lstStyle/>
            <a:p>
              <a:endParaRPr/>
            </a:p>
          </p:txBody>
        </p:sp>
        <p:sp>
          <p:nvSpPr>
            <p:cNvPr id="5" name="object 5"/>
            <p:cNvSpPr/>
            <p:nvPr/>
          </p:nvSpPr>
          <p:spPr>
            <a:xfrm>
              <a:off x="13243940" y="1"/>
              <a:ext cx="2486025" cy="1196975"/>
            </a:xfrm>
            <a:custGeom>
              <a:avLst/>
              <a:gdLst/>
              <a:ahLst/>
              <a:cxnLst/>
              <a:rect l="l" t="t" r="r" b="b"/>
              <a:pathLst>
                <a:path w="2486025" h="1196975">
                  <a:moveTo>
                    <a:pt x="1864536" y="1196495"/>
                  </a:moveTo>
                  <a:lnTo>
                    <a:pt x="621483" y="1196495"/>
                  </a:lnTo>
                  <a:lnTo>
                    <a:pt x="0" y="120170"/>
                  </a:lnTo>
                  <a:lnTo>
                    <a:pt x="69388" y="0"/>
                  </a:lnTo>
                  <a:lnTo>
                    <a:pt x="2416621" y="0"/>
                  </a:lnTo>
                  <a:lnTo>
                    <a:pt x="2486019" y="120170"/>
                  </a:lnTo>
                  <a:lnTo>
                    <a:pt x="1864536" y="1196495"/>
                  </a:lnTo>
                  <a:close/>
                </a:path>
              </a:pathLst>
            </a:custGeom>
            <a:solidFill>
              <a:srgbClr val="A3E373"/>
            </a:solidFill>
          </p:spPr>
          <p:txBody>
            <a:bodyPr wrap="square" lIns="0" tIns="0" rIns="0" bIns="0" rtlCol="0"/>
            <a:lstStyle/>
            <a:p>
              <a:endParaRPr/>
            </a:p>
          </p:txBody>
        </p:sp>
        <p:pic>
          <p:nvPicPr>
            <p:cNvPr id="6" name="object 6"/>
            <p:cNvPicPr/>
            <p:nvPr/>
          </p:nvPicPr>
          <p:blipFill>
            <a:blip r:embed="rId2" cstate="print"/>
            <a:stretch>
              <a:fillRect/>
            </a:stretch>
          </p:blipFill>
          <p:spPr>
            <a:xfrm>
              <a:off x="9000901" y="2554137"/>
              <a:ext cx="10062842" cy="7732863"/>
            </a:xfrm>
            <a:prstGeom prst="rect">
              <a:avLst/>
            </a:prstGeom>
          </p:spPr>
        </p:pic>
      </p:grpSp>
      <p:sp>
        <p:nvSpPr>
          <p:cNvPr id="7" name="object 7"/>
          <p:cNvSpPr txBox="1">
            <a:spLocks noGrp="1"/>
          </p:cNvSpPr>
          <p:nvPr>
            <p:ph type="title"/>
          </p:nvPr>
        </p:nvSpPr>
        <p:spPr>
          <a:xfrm>
            <a:off x="1016000" y="887481"/>
            <a:ext cx="13690600" cy="1622523"/>
          </a:xfrm>
          <a:prstGeom prst="rect">
            <a:avLst/>
          </a:prstGeom>
        </p:spPr>
        <p:txBody>
          <a:bodyPr vert="horz" wrap="square" lIns="0" tIns="52351" rIns="0" bIns="0" rtlCol="0">
            <a:spAutoFit/>
          </a:bodyPr>
          <a:lstStyle/>
          <a:p>
            <a:pPr marL="15240">
              <a:spcBef>
                <a:spcPts val="225"/>
              </a:spcBef>
            </a:pPr>
            <a:r>
              <a:rPr lang="es-CO" sz="4800" b="1" dirty="0">
                <a:solidFill>
                  <a:schemeClr val="tx1"/>
                </a:solidFill>
                <a:latin typeface="Segoe UI" panose="020B0502040204020203" pitchFamily="34" charset="0"/>
                <a:cs typeface="Segoe UI" panose="020B0502040204020203" pitchFamily="34" charset="0"/>
              </a:rPr>
              <a:t>POLÍTICA DE SGSST 2024 </a:t>
            </a:r>
            <a:br>
              <a:rPr lang="es-CO" sz="5400" i="1" dirty="0">
                <a:solidFill>
                  <a:schemeClr val="bg1"/>
                </a:solidFill>
                <a:latin typeface="AvantGarde Bk BT" panose="020B0402020202020204" pitchFamily="34" charset="0"/>
              </a:rPr>
            </a:br>
            <a:endParaRPr sz="5400" dirty="0">
              <a:latin typeface="AvantGarde Bk BT" panose="020B0402020202020204" pitchFamily="34" charset="0"/>
            </a:endParaRPr>
          </a:p>
        </p:txBody>
      </p:sp>
      <p:pic>
        <p:nvPicPr>
          <p:cNvPr id="9" name="object 9"/>
          <p:cNvPicPr/>
          <p:nvPr/>
        </p:nvPicPr>
        <p:blipFill>
          <a:blip r:embed="rId3" cstate="print"/>
          <a:stretch>
            <a:fillRect/>
          </a:stretch>
        </p:blipFill>
        <p:spPr>
          <a:xfrm>
            <a:off x="685800" y="8207643"/>
            <a:ext cx="3076574" cy="1638299"/>
          </a:xfrm>
          <a:prstGeom prst="rect">
            <a:avLst/>
          </a:prstGeom>
        </p:spPr>
      </p:pic>
      <p:sp>
        <p:nvSpPr>
          <p:cNvPr id="11" name="CuadroTexto 10">
            <a:extLst>
              <a:ext uri="{FF2B5EF4-FFF2-40B4-BE49-F238E27FC236}">
                <a16:creationId xmlns:a16="http://schemas.microsoft.com/office/drawing/2014/main" id="{BB1EEE6E-4292-70FA-F752-B0361FA2CFED}"/>
              </a:ext>
            </a:extLst>
          </p:cNvPr>
          <p:cNvSpPr txBox="1"/>
          <p:nvPr/>
        </p:nvSpPr>
        <p:spPr>
          <a:xfrm>
            <a:off x="240443" y="1866900"/>
            <a:ext cx="9208358" cy="6325834"/>
          </a:xfrm>
          <a:prstGeom prst="rect">
            <a:avLst/>
          </a:prstGeom>
          <a:noFill/>
        </p:spPr>
        <p:txBody>
          <a:bodyPr wrap="square">
            <a:spAutoFit/>
          </a:bodyPr>
          <a:lstStyle/>
          <a:p>
            <a:pPr lvl="0" algn="just">
              <a:lnSpc>
                <a:spcPct val="107000"/>
              </a:lnSpc>
              <a:spcAft>
                <a:spcPts val="800"/>
              </a:spcAft>
            </a:pPr>
            <a:endParaRPr lang="es-CO" sz="1800" b="1" dirty="0">
              <a:effectLst/>
              <a:latin typeface="Segoe UI" panose="020B0502040204020203" pitchFamily="34" charset="0"/>
              <a:ea typeface="Calibri" panose="020F0502020204030204" pitchFamily="34" charset="0"/>
              <a:cs typeface="Times New Roman" panose="02020603050405020304" pitchFamily="18" charset="0"/>
            </a:endParaRPr>
          </a:p>
          <a:p>
            <a:pPr lvl="0" algn="just">
              <a:lnSpc>
                <a:spcPct val="107000"/>
              </a:lnSpc>
              <a:spcAft>
                <a:spcPts val="800"/>
              </a:spcAft>
            </a:pPr>
            <a:endParaRPr lang="es-CO" b="1" dirty="0">
              <a:latin typeface="Segoe UI" panose="020B0502040204020203"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es-CO" sz="2400" b="1" dirty="0">
                <a:effectLst/>
                <a:latin typeface="Segoe UI" panose="020B0502040204020203" pitchFamily="34" charset="0"/>
                <a:ea typeface="Calibri" panose="020F0502020204030204" pitchFamily="34" charset="0"/>
                <a:cs typeface="Times New Roman" panose="02020603050405020304" pitchFamily="18" charset="0"/>
              </a:rPr>
              <a:t>OBJETIVO GENERAL</a:t>
            </a:r>
          </a:p>
          <a:p>
            <a:pPr lvl="0" algn="just">
              <a:lnSpc>
                <a:spcPct val="107000"/>
              </a:lnSpc>
              <a:spcAft>
                <a:spcPts val="800"/>
              </a:spcAft>
            </a:pPr>
            <a:endParaRPr lang="es-CO" sz="2000" b="1" dirty="0">
              <a:latin typeface="Segoe UI"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sz="2800" dirty="0">
                <a:effectLst/>
                <a:latin typeface="Segoe UI" panose="020B0502040204020203" pitchFamily="34" charset="0"/>
                <a:ea typeface="Calibri" panose="020F0502020204030204" pitchFamily="34" charset="0"/>
                <a:cs typeface="Times New Roman" panose="02020603050405020304" pitchFamily="18" charset="0"/>
              </a:rPr>
              <a:t>Promover una atención física y mental en los servicios de cirugía ambulatoria y hospitalaria para velar por la seguridad y salud de los proveedores, contratistas, empleados, visitantes, aprendices, cumplir una normatividad legal vigente en Quirófanos el Tesoro, el suministro de recursos físicos, humanos y financieros para la realización de los programas del SG-SST, acorde con los peligros existentes en cada área</a:t>
            </a:r>
            <a:r>
              <a:rPr lang="es-CO" sz="2400" dirty="0">
                <a:effectLst/>
                <a:latin typeface="Segoe UI" panose="020B0502040204020203"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0173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584950" y="342900"/>
            <a:ext cx="13512050" cy="23622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endParaRPr lang="es-CO" sz="4800" b="1" spc="-10" dirty="0">
              <a:solidFill>
                <a:schemeClr val="tx2">
                  <a:lumMod val="50000"/>
                </a:schemeClr>
              </a:solidFill>
              <a:latin typeface="Arial" panose="020B0604020202020204" pitchFamily="34" charset="0"/>
              <a:cs typeface="Arial" panose="020B0604020202020204" pitchFamily="34" charset="0"/>
            </a:endParaRPr>
          </a:p>
          <a:p>
            <a:pPr algn="just">
              <a:lnSpc>
                <a:spcPct val="107000"/>
              </a:lnSpc>
              <a:spcAft>
                <a:spcPts val="800"/>
              </a:spcAft>
            </a:pPr>
            <a:r>
              <a:rPr lang="es-CO" sz="4800" b="1" spc="-10" dirty="0">
                <a:solidFill>
                  <a:schemeClr val="tx2">
                    <a:lumMod val="50000"/>
                  </a:schemeClr>
                </a:solidFill>
                <a:latin typeface="Arial" panose="020B0604020202020204" pitchFamily="34" charset="0"/>
                <a:cs typeface="Arial" panose="020B0604020202020204" pitchFamily="34" charset="0"/>
              </a:rPr>
              <a:t>Componente operativo para atención de emergencias – Coordinadores de evacuación</a:t>
            </a:r>
            <a:endParaRPr lang="es-CO" sz="4800" b="1"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algn="just"/>
            <a:endParaRPr lang="es-CO" sz="2800" dirty="0">
              <a:effectLst/>
              <a:latin typeface="Segoe UI" panose="020B0502040204020203" pitchFamily="34" charset="0"/>
              <a:ea typeface="Calibri" panose="020F0502020204030204" pitchFamily="34" charset="0"/>
              <a:cs typeface="Segoe UI" panose="020B0502040204020203" pitchFamily="34" charset="0"/>
            </a:endParaRPr>
          </a:p>
          <a:p>
            <a:pPr algn="ct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14630400" y="647700"/>
            <a:ext cx="3072650" cy="1194497"/>
          </a:xfrm>
          <a:prstGeom prst="rect">
            <a:avLst/>
          </a:prstGeom>
        </p:spPr>
      </p:pic>
      <p:sp>
        <p:nvSpPr>
          <p:cNvPr id="4" name="CuadroTexto 3">
            <a:extLst>
              <a:ext uri="{FF2B5EF4-FFF2-40B4-BE49-F238E27FC236}">
                <a16:creationId xmlns:a16="http://schemas.microsoft.com/office/drawing/2014/main" id="{E02FBBF8-8CA5-96B3-0B69-8E5239F5E389}"/>
              </a:ext>
            </a:extLst>
          </p:cNvPr>
          <p:cNvSpPr txBox="1"/>
          <p:nvPr/>
        </p:nvSpPr>
        <p:spPr>
          <a:xfrm>
            <a:off x="584950" y="3314700"/>
            <a:ext cx="9144000" cy="2246769"/>
          </a:xfrm>
          <a:prstGeom prst="rect">
            <a:avLst/>
          </a:prstGeom>
          <a:noFill/>
        </p:spPr>
        <p:txBody>
          <a:bodyPr wrap="square">
            <a:spAutoFit/>
          </a:bodyPr>
          <a:lstStyle/>
          <a:p>
            <a:pPr algn="just"/>
            <a:r>
              <a:rPr lang="es-MX" sz="2800" dirty="0">
                <a:latin typeface="Segoe UI" panose="020B0502040204020203" pitchFamily="34" charset="0"/>
                <a:cs typeface="Segoe UI" panose="020B0502040204020203" pitchFamily="34" charset="0"/>
              </a:rPr>
              <a:t>Son las personas encargadas de orientar a todo el personal empleado, visitante o contratista por las rutas seguras hacia las salidas de emergencia y puntos de encuentro preestablecidos con el fin de garantizar una evacuación exitosa en caso de emergencia.</a:t>
            </a:r>
            <a:endParaRPr lang="es-CO" sz="2800" dirty="0">
              <a:latin typeface="Segoe UI" panose="020B0502040204020203" pitchFamily="34" charset="0"/>
              <a:cs typeface="Segoe UI" panose="020B0502040204020203" pitchFamily="34" charset="0"/>
            </a:endParaRPr>
          </a:p>
        </p:txBody>
      </p:sp>
      <p:pic>
        <p:nvPicPr>
          <p:cNvPr id="6" name="Imagen 5">
            <a:extLst>
              <a:ext uri="{FF2B5EF4-FFF2-40B4-BE49-F238E27FC236}">
                <a16:creationId xmlns:a16="http://schemas.microsoft.com/office/drawing/2014/main" id="{B07279FD-69B7-13A5-A5D6-E18DC23DCAE9}"/>
              </a:ext>
            </a:extLst>
          </p:cNvPr>
          <p:cNvPicPr>
            <a:picLocks noChangeAspect="1"/>
          </p:cNvPicPr>
          <p:nvPr/>
        </p:nvPicPr>
        <p:blipFill>
          <a:blip r:embed="rId3"/>
          <a:stretch>
            <a:fillRect/>
          </a:stretch>
        </p:blipFill>
        <p:spPr>
          <a:xfrm>
            <a:off x="12893856" y="3081353"/>
            <a:ext cx="2975106" cy="2517866"/>
          </a:xfrm>
          <a:prstGeom prst="rect">
            <a:avLst/>
          </a:prstGeom>
        </p:spPr>
      </p:pic>
      <p:pic>
        <p:nvPicPr>
          <p:cNvPr id="8" name="Imagen 7">
            <a:extLst>
              <a:ext uri="{FF2B5EF4-FFF2-40B4-BE49-F238E27FC236}">
                <a16:creationId xmlns:a16="http://schemas.microsoft.com/office/drawing/2014/main" id="{0CC7A832-1900-AEFF-354A-649F32DD05A7}"/>
              </a:ext>
            </a:extLst>
          </p:cNvPr>
          <p:cNvPicPr>
            <a:picLocks noChangeAspect="1"/>
          </p:cNvPicPr>
          <p:nvPr/>
        </p:nvPicPr>
        <p:blipFill>
          <a:blip r:embed="rId4"/>
          <a:stretch>
            <a:fillRect/>
          </a:stretch>
        </p:blipFill>
        <p:spPr>
          <a:xfrm>
            <a:off x="584950" y="6136282"/>
            <a:ext cx="2111473" cy="3148710"/>
          </a:xfrm>
          <a:prstGeom prst="rect">
            <a:avLst/>
          </a:prstGeom>
        </p:spPr>
      </p:pic>
      <p:pic>
        <p:nvPicPr>
          <p:cNvPr id="9" name="Imagen 8">
            <a:extLst>
              <a:ext uri="{FF2B5EF4-FFF2-40B4-BE49-F238E27FC236}">
                <a16:creationId xmlns:a16="http://schemas.microsoft.com/office/drawing/2014/main" id="{79868C59-72B3-3BCB-05F2-2C311B9AFD9A}"/>
              </a:ext>
            </a:extLst>
          </p:cNvPr>
          <p:cNvPicPr>
            <a:picLocks noChangeAspect="1"/>
          </p:cNvPicPr>
          <p:nvPr/>
        </p:nvPicPr>
        <p:blipFill>
          <a:blip r:embed="rId5"/>
          <a:stretch>
            <a:fillRect/>
          </a:stretch>
        </p:blipFill>
        <p:spPr>
          <a:xfrm>
            <a:off x="2850179" y="6136282"/>
            <a:ext cx="2306771" cy="3148710"/>
          </a:xfrm>
          <a:prstGeom prst="rect">
            <a:avLst/>
          </a:prstGeom>
        </p:spPr>
      </p:pic>
      <p:pic>
        <p:nvPicPr>
          <p:cNvPr id="10" name="Imagen 9">
            <a:extLst>
              <a:ext uri="{FF2B5EF4-FFF2-40B4-BE49-F238E27FC236}">
                <a16:creationId xmlns:a16="http://schemas.microsoft.com/office/drawing/2014/main" id="{3DE58365-7F8B-CA56-EF14-789C672DA3D0}"/>
              </a:ext>
            </a:extLst>
          </p:cNvPr>
          <p:cNvPicPr>
            <a:picLocks noChangeAspect="1"/>
          </p:cNvPicPr>
          <p:nvPr/>
        </p:nvPicPr>
        <p:blipFill>
          <a:blip r:embed="rId6"/>
          <a:stretch>
            <a:fillRect/>
          </a:stretch>
        </p:blipFill>
        <p:spPr>
          <a:xfrm>
            <a:off x="5277576" y="6147878"/>
            <a:ext cx="2416884" cy="3184574"/>
          </a:xfrm>
          <a:prstGeom prst="rect">
            <a:avLst/>
          </a:prstGeom>
        </p:spPr>
      </p:pic>
      <p:pic>
        <p:nvPicPr>
          <p:cNvPr id="12" name="Imagen 11">
            <a:extLst>
              <a:ext uri="{FF2B5EF4-FFF2-40B4-BE49-F238E27FC236}">
                <a16:creationId xmlns:a16="http://schemas.microsoft.com/office/drawing/2014/main" id="{2F04323C-029B-0192-5A30-90EF116AE7B2}"/>
              </a:ext>
            </a:extLst>
          </p:cNvPr>
          <p:cNvPicPr>
            <a:picLocks noChangeAspect="1"/>
          </p:cNvPicPr>
          <p:nvPr/>
        </p:nvPicPr>
        <p:blipFill>
          <a:blip r:embed="rId7"/>
          <a:stretch>
            <a:fillRect/>
          </a:stretch>
        </p:blipFill>
        <p:spPr>
          <a:xfrm>
            <a:off x="7815086" y="6136282"/>
            <a:ext cx="2291434" cy="3148710"/>
          </a:xfrm>
          <a:prstGeom prst="rect">
            <a:avLst/>
          </a:prstGeom>
        </p:spPr>
      </p:pic>
      <p:pic>
        <p:nvPicPr>
          <p:cNvPr id="13" name="Imagen 12">
            <a:extLst>
              <a:ext uri="{FF2B5EF4-FFF2-40B4-BE49-F238E27FC236}">
                <a16:creationId xmlns:a16="http://schemas.microsoft.com/office/drawing/2014/main" id="{C8796D55-8792-2726-A72B-E6C0F0F8A95A}"/>
              </a:ext>
            </a:extLst>
          </p:cNvPr>
          <p:cNvPicPr>
            <a:picLocks noChangeAspect="1"/>
          </p:cNvPicPr>
          <p:nvPr/>
        </p:nvPicPr>
        <p:blipFill>
          <a:blip r:embed="rId8"/>
          <a:stretch>
            <a:fillRect/>
          </a:stretch>
        </p:blipFill>
        <p:spPr>
          <a:xfrm>
            <a:off x="10181828" y="6147878"/>
            <a:ext cx="2499885" cy="3148711"/>
          </a:xfrm>
          <a:prstGeom prst="rect">
            <a:avLst/>
          </a:prstGeom>
        </p:spPr>
      </p:pic>
      <p:pic>
        <p:nvPicPr>
          <p:cNvPr id="14" name="Imagen 13">
            <a:extLst>
              <a:ext uri="{FF2B5EF4-FFF2-40B4-BE49-F238E27FC236}">
                <a16:creationId xmlns:a16="http://schemas.microsoft.com/office/drawing/2014/main" id="{1E0A2940-A664-8E08-717B-6EBDF9DB1041}"/>
              </a:ext>
            </a:extLst>
          </p:cNvPr>
          <p:cNvPicPr>
            <a:picLocks noChangeAspect="1"/>
          </p:cNvPicPr>
          <p:nvPr/>
        </p:nvPicPr>
        <p:blipFill>
          <a:blip r:embed="rId9"/>
          <a:stretch>
            <a:fillRect/>
          </a:stretch>
        </p:blipFill>
        <p:spPr>
          <a:xfrm>
            <a:off x="12847057" y="6136280"/>
            <a:ext cx="2499885" cy="3148712"/>
          </a:xfrm>
          <a:prstGeom prst="rect">
            <a:avLst/>
          </a:prstGeom>
        </p:spPr>
      </p:pic>
      <p:sp>
        <p:nvSpPr>
          <p:cNvPr id="16" name="Rectángulo 15">
            <a:extLst>
              <a:ext uri="{FF2B5EF4-FFF2-40B4-BE49-F238E27FC236}">
                <a16:creationId xmlns:a16="http://schemas.microsoft.com/office/drawing/2014/main" id="{36ADB012-F676-94B5-2B55-D6DF4A800F85}"/>
              </a:ext>
            </a:extLst>
          </p:cNvPr>
          <p:cNvSpPr/>
          <p:nvPr/>
        </p:nvSpPr>
        <p:spPr>
          <a:xfrm>
            <a:off x="497333" y="9324774"/>
            <a:ext cx="2130928" cy="8525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latin typeface="Calibri" panose="020F0502020204030204" pitchFamily="34" charset="0"/>
                <a:cs typeface="Calibri" panose="020F0502020204030204" pitchFamily="34" charset="0"/>
              </a:rPr>
              <a:t>Auxiliar de Programación de Cirugía</a:t>
            </a:r>
            <a:endParaRPr lang="es-CO" sz="2000" b="1" dirty="0">
              <a:solidFill>
                <a:schemeClr val="tx1"/>
              </a:solidFill>
              <a:latin typeface="Calibri" panose="020F0502020204030204" pitchFamily="34" charset="0"/>
              <a:cs typeface="Calibri" panose="020F0502020204030204" pitchFamily="34" charset="0"/>
            </a:endParaRPr>
          </a:p>
        </p:txBody>
      </p:sp>
      <p:sp>
        <p:nvSpPr>
          <p:cNvPr id="17" name="Rectángulo 16">
            <a:extLst>
              <a:ext uri="{FF2B5EF4-FFF2-40B4-BE49-F238E27FC236}">
                <a16:creationId xmlns:a16="http://schemas.microsoft.com/office/drawing/2014/main" id="{30E3CBF2-12E2-2FA5-1885-71934CD89200}"/>
              </a:ext>
            </a:extLst>
          </p:cNvPr>
          <p:cNvSpPr/>
          <p:nvPr/>
        </p:nvSpPr>
        <p:spPr>
          <a:xfrm>
            <a:off x="2820989" y="9356242"/>
            <a:ext cx="2306771" cy="8525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latin typeface="Calibri" panose="020F0502020204030204"/>
                <a:cs typeface="Calibri" panose="020F0502020204030204"/>
              </a:rPr>
              <a:t>Auxiliar Administrativa</a:t>
            </a:r>
            <a:endParaRPr lang="es-CO" sz="2400" b="1" dirty="0">
              <a:solidFill>
                <a:schemeClr val="tx1"/>
              </a:solidFill>
              <a:latin typeface="Calibri" panose="020F0502020204030204"/>
              <a:cs typeface="Calibri" panose="020F0502020204030204"/>
            </a:endParaRPr>
          </a:p>
        </p:txBody>
      </p:sp>
      <p:sp>
        <p:nvSpPr>
          <p:cNvPr id="18" name="Rectángulo 17">
            <a:extLst>
              <a:ext uri="{FF2B5EF4-FFF2-40B4-BE49-F238E27FC236}">
                <a16:creationId xmlns:a16="http://schemas.microsoft.com/office/drawing/2014/main" id="{EC2D8636-1189-C72D-874B-56D64EF97470}"/>
              </a:ext>
            </a:extLst>
          </p:cNvPr>
          <p:cNvSpPr/>
          <p:nvPr/>
        </p:nvSpPr>
        <p:spPr>
          <a:xfrm>
            <a:off x="5295032" y="9356242"/>
            <a:ext cx="2416884" cy="8525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latin typeface="Calibri" panose="020F0502020204030204"/>
                <a:cs typeface="Calibri" panose="020F0502020204030204"/>
              </a:rPr>
              <a:t>Auxiliar Admisiones</a:t>
            </a:r>
            <a:endParaRPr lang="es-CO" sz="2400" b="1" dirty="0">
              <a:solidFill>
                <a:schemeClr val="tx1"/>
              </a:solidFill>
              <a:latin typeface="Calibri" panose="020F0502020204030204"/>
              <a:cs typeface="Calibri" panose="020F0502020204030204"/>
            </a:endParaRPr>
          </a:p>
        </p:txBody>
      </p:sp>
      <p:sp>
        <p:nvSpPr>
          <p:cNvPr id="19" name="Rectángulo 18">
            <a:extLst>
              <a:ext uri="{FF2B5EF4-FFF2-40B4-BE49-F238E27FC236}">
                <a16:creationId xmlns:a16="http://schemas.microsoft.com/office/drawing/2014/main" id="{257396B6-8F3E-2779-B1E7-5CB8D7A3ACFF}"/>
              </a:ext>
            </a:extLst>
          </p:cNvPr>
          <p:cNvSpPr/>
          <p:nvPr/>
        </p:nvSpPr>
        <p:spPr>
          <a:xfrm>
            <a:off x="7787524" y="9371715"/>
            <a:ext cx="2318996" cy="8142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Coordinadora Gestión Humana</a:t>
            </a:r>
            <a:endParaRPr lang="es-CO" sz="2000" b="1" dirty="0">
              <a:solidFill>
                <a:schemeClr val="tx1"/>
              </a:solidFill>
            </a:endParaRPr>
          </a:p>
        </p:txBody>
      </p:sp>
      <p:sp>
        <p:nvSpPr>
          <p:cNvPr id="20" name="Rectángulo 19">
            <a:extLst>
              <a:ext uri="{FF2B5EF4-FFF2-40B4-BE49-F238E27FC236}">
                <a16:creationId xmlns:a16="http://schemas.microsoft.com/office/drawing/2014/main" id="{2F9BAE23-A971-326C-6F01-D588A5179435}"/>
              </a:ext>
            </a:extLst>
          </p:cNvPr>
          <p:cNvSpPr/>
          <p:nvPr/>
        </p:nvSpPr>
        <p:spPr>
          <a:xfrm>
            <a:off x="10237349" y="9337593"/>
            <a:ext cx="2543825" cy="84838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latin typeface="Calibri" panose="020F0502020204030204" pitchFamily="34" charset="0"/>
                <a:cs typeface="Calibri" panose="020F0502020204030204" pitchFamily="34" charset="0"/>
              </a:rPr>
              <a:t>Analista de Costos</a:t>
            </a:r>
            <a:endParaRPr lang="es-CO" sz="2000" b="1" dirty="0">
              <a:solidFill>
                <a:schemeClr val="tx1"/>
              </a:solidFill>
              <a:latin typeface="Calibri" panose="020F0502020204030204" pitchFamily="34" charset="0"/>
              <a:cs typeface="Calibri" panose="020F0502020204030204" pitchFamily="34" charset="0"/>
            </a:endParaRPr>
          </a:p>
        </p:txBody>
      </p:sp>
      <p:sp>
        <p:nvSpPr>
          <p:cNvPr id="21" name="Rectángulo 20">
            <a:extLst>
              <a:ext uri="{FF2B5EF4-FFF2-40B4-BE49-F238E27FC236}">
                <a16:creationId xmlns:a16="http://schemas.microsoft.com/office/drawing/2014/main" id="{48C9A204-3F60-5CB4-FA5E-5E7F7F45956F}"/>
              </a:ext>
            </a:extLst>
          </p:cNvPr>
          <p:cNvSpPr/>
          <p:nvPr/>
        </p:nvSpPr>
        <p:spPr>
          <a:xfrm>
            <a:off x="12893856" y="9356242"/>
            <a:ext cx="2543825" cy="8452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latin typeface="Calibri" panose="020F0502020204030204" pitchFamily="34" charset="0"/>
                <a:cs typeface="Calibri" panose="020F0502020204030204" pitchFamily="34" charset="0"/>
              </a:rPr>
              <a:t>Camillero</a:t>
            </a:r>
            <a:endParaRPr lang="es-CO" sz="20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5716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3657600" y="419100"/>
            <a:ext cx="13716000" cy="1524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4800" b="1" spc="-10" dirty="0">
              <a:solidFill>
                <a:schemeClr val="tx2">
                  <a:lumMod val="50000"/>
                </a:schemeClr>
              </a:solidFill>
              <a:latin typeface="Arial" panose="020B0604020202020204" pitchFamily="34" charset="0"/>
              <a:cs typeface="Arial" panose="020B0604020202020204" pitchFamily="34" charset="0"/>
            </a:endParaRPr>
          </a:p>
          <a:p>
            <a:pPr algn="ctr"/>
            <a:r>
              <a:rPr lang="es-CO" sz="4800" b="1" spc="-10" dirty="0">
                <a:solidFill>
                  <a:schemeClr val="tx2">
                    <a:lumMod val="50000"/>
                  </a:schemeClr>
                </a:solidFill>
                <a:latin typeface="Arial" panose="020B0604020202020204" pitchFamily="34" charset="0"/>
                <a:cs typeface="Arial" panose="020B0604020202020204" pitchFamily="34" charset="0"/>
              </a:rPr>
              <a:t>Componente operativo para atención de emergencias – Brigada de emergencias</a:t>
            </a:r>
          </a:p>
          <a:p>
            <a:pPr algn="ct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304800" y="419100"/>
            <a:ext cx="3072650" cy="1524000"/>
          </a:xfrm>
          <a:prstGeom prst="rect">
            <a:avLst/>
          </a:prstGeom>
        </p:spPr>
      </p:pic>
      <p:sp>
        <p:nvSpPr>
          <p:cNvPr id="4" name="CuadroTexto 3">
            <a:extLst>
              <a:ext uri="{FF2B5EF4-FFF2-40B4-BE49-F238E27FC236}">
                <a16:creationId xmlns:a16="http://schemas.microsoft.com/office/drawing/2014/main" id="{D0FFAA1A-90BB-F2E0-679B-AC5709983C85}"/>
              </a:ext>
            </a:extLst>
          </p:cNvPr>
          <p:cNvSpPr txBox="1"/>
          <p:nvPr/>
        </p:nvSpPr>
        <p:spPr>
          <a:xfrm>
            <a:off x="3810000" y="2247900"/>
            <a:ext cx="9144000" cy="2246769"/>
          </a:xfrm>
          <a:prstGeom prst="rect">
            <a:avLst/>
          </a:prstGeom>
          <a:noFill/>
        </p:spPr>
        <p:txBody>
          <a:bodyPr wrap="square">
            <a:spAutoFit/>
          </a:bodyPr>
          <a:lstStyle/>
          <a:p>
            <a:pPr eaLnBrk="1" hangingPunct="1">
              <a:spcBef>
                <a:spcPct val="0"/>
              </a:spcBef>
            </a:pPr>
            <a:r>
              <a:rPr lang="es-CO" altLang="es-CO" sz="2800" dirty="0">
                <a:latin typeface="Segoe UI" panose="020B0502040204020203" pitchFamily="34" charset="0"/>
                <a:cs typeface="Segoe UI" panose="020B0502040204020203" pitchFamily="34" charset="0"/>
              </a:rPr>
              <a:t>Es un grupo de personas debidamente Organizadas, Capacitadas, Entrenadas y Dotadas para:</a:t>
            </a:r>
          </a:p>
          <a:p>
            <a:pPr eaLnBrk="1" hangingPunct="1">
              <a:spcBef>
                <a:spcPct val="0"/>
              </a:spcBef>
            </a:pPr>
            <a:r>
              <a:rPr lang="es-CO" altLang="es-CO" sz="2800" dirty="0">
                <a:latin typeface="Segoe UI" panose="020B0502040204020203" pitchFamily="34" charset="0"/>
                <a:cs typeface="Segoe UI" panose="020B0502040204020203" pitchFamily="34" charset="0"/>
              </a:rPr>
              <a:t>Prevenir, controlar y reaccionar en situaciones  peligrosas con el objetivo de reducir perdidas humanas y/o materiales</a:t>
            </a:r>
          </a:p>
        </p:txBody>
      </p:sp>
      <p:pic>
        <p:nvPicPr>
          <p:cNvPr id="6" name="Imagen 5">
            <a:extLst>
              <a:ext uri="{FF2B5EF4-FFF2-40B4-BE49-F238E27FC236}">
                <a16:creationId xmlns:a16="http://schemas.microsoft.com/office/drawing/2014/main" id="{CFFF4810-B9EB-22EE-2D46-23953475A601}"/>
              </a:ext>
            </a:extLst>
          </p:cNvPr>
          <p:cNvPicPr>
            <a:picLocks noChangeAspect="1"/>
          </p:cNvPicPr>
          <p:nvPr/>
        </p:nvPicPr>
        <p:blipFill>
          <a:blip r:embed="rId3"/>
          <a:stretch>
            <a:fillRect/>
          </a:stretch>
        </p:blipFill>
        <p:spPr>
          <a:xfrm>
            <a:off x="12185172" y="5760858"/>
            <a:ext cx="4734343" cy="3466216"/>
          </a:xfrm>
          <a:prstGeom prst="rect">
            <a:avLst/>
          </a:prstGeom>
        </p:spPr>
      </p:pic>
      <p:pic>
        <p:nvPicPr>
          <p:cNvPr id="8" name="Imagen 7">
            <a:extLst>
              <a:ext uri="{FF2B5EF4-FFF2-40B4-BE49-F238E27FC236}">
                <a16:creationId xmlns:a16="http://schemas.microsoft.com/office/drawing/2014/main" id="{B3DB59A2-6EBF-57DD-5CB5-9EC86484907F}"/>
              </a:ext>
            </a:extLst>
          </p:cNvPr>
          <p:cNvPicPr>
            <a:picLocks noChangeAspect="1"/>
          </p:cNvPicPr>
          <p:nvPr/>
        </p:nvPicPr>
        <p:blipFill>
          <a:blip r:embed="rId4"/>
          <a:stretch>
            <a:fillRect/>
          </a:stretch>
        </p:blipFill>
        <p:spPr>
          <a:xfrm>
            <a:off x="657229" y="4568388"/>
            <a:ext cx="1633537" cy="2438400"/>
          </a:xfrm>
          <a:prstGeom prst="rect">
            <a:avLst/>
          </a:prstGeom>
        </p:spPr>
      </p:pic>
      <p:pic>
        <p:nvPicPr>
          <p:cNvPr id="9" name="Imagen 8">
            <a:extLst>
              <a:ext uri="{FF2B5EF4-FFF2-40B4-BE49-F238E27FC236}">
                <a16:creationId xmlns:a16="http://schemas.microsoft.com/office/drawing/2014/main" id="{316D5973-0222-7B70-2581-FBFFF69CBCA4}"/>
              </a:ext>
            </a:extLst>
          </p:cNvPr>
          <p:cNvPicPr>
            <a:picLocks noChangeAspect="1"/>
          </p:cNvPicPr>
          <p:nvPr/>
        </p:nvPicPr>
        <p:blipFill>
          <a:blip r:embed="rId5"/>
          <a:stretch>
            <a:fillRect/>
          </a:stretch>
        </p:blipFill>
        <p:spPr>
          <a:xfrm>
            <a:off x="2352674" y="4568388"/>
            <a:ext cx="1905000" cy="2438400"/>
          </a:xfrm>
          <a:prstGeom prst="rect">
            <a:avLst/>
          </a:prstGeom>
        </p:spPr>
      </p:pic>
      <p:pic>
        <p:nvPicPr>
          <p:cNvPr id="13" name="Imagen 12">
            <a:extLst>
              <a:ext uri="{FF2B5EF4-FFF2-40B4-BE49-F238E27FC236}">
                <a16:creationId xmlns:a16="http://schemas.microsoft.com/office/drawing/2014/main" id="{A7593C19-D44F-324D-4E72-48ED89AD08FA}"/>
              </a:ext>
            </a:extLst>
          </p:cNvPr>
          <p:cNvPicPr>
            <a:picLocks noChangeAspect="1"/>
          </p:cNvPicPr>
          <p:nvPr/>
        </p:nvPicPr>
        <p:blipFill>
          <a:blip r:embed="rId6"/>
          <a:stretch>
            <a:fillRect/>
          </a:stretch>
        </p:blipFill>
        <p:spPr>
          <a:xfrm>
            <a:off x="4648200" y="4494669"/>
            <a:ext cx="1905000" cy="2473277"/>
          </a:xfrm>
          <a:prstGeom prst="rect">
            <a:avLst/>
          </a:prstGeom>
        </p:spPr>
      </p:pic>
      <p:pic>
        <p:nvPicPr>
          <p:cNvPr id="15" name="Imagen 14">
            <a:extLst>
              <a:ext uri="{FF2B5EF4-FFF2-40B4-BE49-F238E27FC236}">
                <a16:creationId xmlns:a16="http://schemas.microsoft.com/office/drawing/2014/main" id="{F98DBDBD-CFDC-3F43-E863-56ACC212266C}"/>
              </a:ext>
            </a:extLst>
          </p:cNvPr>
          <p:cNvPicPr>
            <a:picLocks noChangeAspect="1"/>
          </p:cNvPicPr>
          <p:nvPr/>
        </p:nvPicPr>
        <p:blipFill>
          <a:blip r:embed="rId7"/>
          <a:stretch>
            <a:fillRect/>
          </a:stretch>
        </p:blipFill>
        <p:spPr>
          <a:xfrm>
            <a:off x="526254" y="7256307"/>
            <a:ext cx="1826420" cy="2705272"/>
          </a:xfrm>
          <a:prstGeom prst="rect">
            <a:avLst/>
          </a:prstGeom>
        </p:spPr>
      </p:pic>
      <p:pic>
        <p:nvPicPr>
          <p:cNvPr id="16" name="Imagen 15">
            <a:extLst>
              <a:ext uri="{FF2B5EF4-FFF2-40B4-BE49-F238E27FC236}">
                <a16:creationId xmlns:a16="http://schemas.microsoft.com/office/drawing/2014/main" id="{8307646B-0F82-C07B-4B90-47838DE7A4C5}"/>
              </a:ext>
            </a:extLst>
          </p:cNvPr>
          <p:cNvPicPr>
            <a:picLocks noChangeAspect="1"/>
          </p:cNvPicPr>
          <p:nvPr/>
        </p:nvPicPr>
        <p:blipFill>
          <a:blip r:embed="rId8"/>
          <a:stretch>
            <a:fillRect/>
          </a:stretch>
        </p:blipFill>
        <p:spPr>
          <a:xfrm>
            <a:off x="2424949" y="7249837"/>
            <a:ext cx="1905001" cy="2705271"/>
          </a:xfrm>
          <a:prstGeom prst="rect">
            <a:avLst/>
          </a:prstGeom>
        </p:spPr>
      </p:pic>
    </p:spTree>
    <p:extLst>
      <p:ext uri="{BB962C8B-B14F-4D97-AF65-F5344CB8AC3E}">
        <p14:creationId xmlns:p14="http://schemas.microsoft.com/office/powerpoint/2010/main" val="3254321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2412711-EAE2-C2ED-3CD1-1536B454964A}"/>
              </a:ext>
            </a:extLst>
          </p:cNvPr>
          <p:cNvSpPr/>
          <p:nvPr/>
        </p:nvSpPr>
        <p:spPr>
          <a:xfrm>
            <a:off x="4648200" y="723900"/>
            <a:ext cx="12215191" cy="762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ltLang="es-CO" sz="4800" b="1" dirty="0">
              <a:solidFill>
                <a:srgbClr val="002060"/>
              </a:solidFill>
              <a:latin typeface="Calibri" panose="020F0502020204030204" pitchFamily="34" charset="0"/>
              <a:cs typeface="Calibri" panose="020F0502020204030204" pitchFamily="34" charset="0"/>
            </a:endParaRPr>
          </a:p>
          <a:p>
            <a:pPr algn="ctr"/>
            <a:r>
              <a:rPr lang="es-CO" altLang="es-CO" sz="4800" b="1" dirty="0">
                <a:solidFill>
                  <a:srgbClr val="002060"/>
                </a:solidFill>
                <a:latin typeface="Calibri" panose="020F0502020204030204" pitchFamily="34" charset="0"/>
                <a:cs typeface="Calibri" panose="020F0502020204030204" pitchFamily="34" charset="0"/>
              </a:rPr>
              <a:t>Puesto de Comando (PC)</a:t>
            </a:r>
            <a:endParaRPr lang="es-CO" sz="4800" dirty="0">
              <a:latin typeface="Calibri" panose="020F0502020204030204" pitchFamily="34" charset="0"/>
              <a:cs typeface="Calibri" panose="020F0502020204030204" pitchFamily="34" charset="0"/>
            </a:endParaRPr>
          </a:p>
          <a:p>
            <a:pPr algn="ctr"/>
            <a:endParaRPr lang="es-CO" sz="4800" b="1" dirty="0">
              <a:latin typeface="Segoe UI" panose="020B0502040204020203" pitchFamily="34" charset="0"/>
              <a:cs typeface="Segoe UI" panose="020B0502040204020203" pitchFamily="34" charset="0"/>
            </a:endParaRPr>
          </a:p>
        </p:txBody>
      </p:sp>
      <p:pic>
        <p:nvPicPr>
          <p:cNvPr id="11" name="Imagen 10">
            <a:extLst>
              <a:ext uri="{FF2B5EF4-FFF2-40B4-BE49-F238E27FC236}">
                <a16:creationId xmlns:a16="http://schemas.microsoft.com/office/drawing/2014/main" id="{449B310B-9A2A-A832-1E42-0C8327628900}"/>
              </a:ext>
            </a:extLst>
          </p:cNvPr>
          <p:cNvPicPr>
            <a:picLocks noChangeAspect="1"/>
          </p:cNvPicPr>
          <p:nvPr/>
        </p:nvPicPr>
        <p:blipFill>
          <a:blip r:embed="rId2"/>
          <a:stretch>
            <a:fillRect/>
          </a:stretch>
        </p:blipFill>
        <p:spPr>
          <a:xfrm>
            <a:off x="685800" y="507651"/>
            <a:ext cx="3072650" cy="1511649"/>
          </a:xfrm>
          <a:prstGeom prst="rect">
            <a:avLst/>
          </a:prstGeom>
        </p:spPr>
      </p:pic>
      <p:sp>
        <p:nvSpPr>
          <p:cNvPr id="4" name="CuadroTexto 3">
            <a:extLst>
              <a:ext uri="{FF2B5EF4-FFF2-40B4-BE49-F238E27FC236}">
                <a16:creationId xmlns:a16="http://schemas.microsoft.com/office/drawing/2014/main" id="{3D7D7C28-13D7-765C-C6FC-9AE92B8849D3}"/>
              </a:ext>
            </a:extLst>
          </p:cNvPr>
          <p:cNvSpPr txBox="1"/>
          <p:nvPr/>
        </p:nvSpPr>
        <p:spPr>
          <a:xfrm>
            <a:off x="1167650" y="2628900"/>
            <a:ext cx="5181600" cy="3108543"/>
          </a:xfrm>
          <a:prstGeom prst="rect">
            <a:avLst/>
          </a:prstGeom>
          <a:noFill/>
        </p:spPr>
        <p:txBody>
          <a:bodyPr wrap="square">
            <a:spAutoFit/>
          </a:bodyPr>
          <a:lstStyle/>
          <a:p>
            <a:pPr algn="just"/>
            <a:r>
              <a:rPr lang="es-CO" altLang="es-CO" sz="2800" dirty="0">
                <a:latin typeface="Segoe UI" panose="020B0502040204020203" pitchFamily="34" charset="0"/>
                <a:cs typeface="Segoe UI" panose="020B0502040204020203" pitchFamily="34" charset="0"/>
              </a:rPr>
              <a:t>Es un lugar fijo o móvil, bien señalizado (vehículo, carpa, remolque, camión u otro que pueda ser fácil y rápidamente reubicado). Donde se reúne el comité de emergencias para la toma de decisiones</a:t>
            </a:r>
            <a:r>
              <a:rPr lang="es-CO" altLang="es-CO" sz="1800" dirty="0">
                <a:latin typeface="Calibri" panose="020F0502020204030204" pitchFamily="34" charset="0"/>
                <a:cs typeface="Calibri" panose="020F0502020204030204" pitchFamily="34" charset="0"/>
              </a:rPr>
              <a:t>.</a:t>
            </a:r>
          </a:p>
        </p:txBody>
      </p:sp>
      <p:pic>
        <p:nvPicPr>
          <p:cNvPr id="6" name="Imagen 5">
            <a:extLst>
              <a:ext uri="{FF2B5EF4-FFF2-40B4-BE49-F238E27FC236}">
                <a16:creationId xmlns:a16="http://schemas.microsoft.com/office/drawing/2014/main" id="{3F573E0D-7CA8-F733-356C-A43117590B0D}"/>
              </a:ext>
            </a:extLst>
          </p:cNvPr>
          <p:cNvPicPr>
            <a:picLocks noChangeAspect="1"/>
          </p:cNvPicPr>
          <p:nvPr/>
        </p:nvPicPr>
        <p:blipFill>
          <a:blip r:embed="rId3"/>
          <a:stretch>
            <a:fillRect/>
          </a:stretch>
        </p:blipFill>
        <p:spPr>
          <a:xfrm>
            <a:off x="868017" y="6260859"/>
            <a:ext cx="7162800" cy="3297271"/>
          </a:xfrm>
          <a:prstGeom prst="rect">
            <a:avLst/>
          </a:prstGeom>
        </p:spPr>
      </p:pic>
      <p:pic>
        <p:nvPicPr>
          <p:cNvPr id="8" name="Imagen 1">
            <a:extLst>
              <a:ext uri="{FF2B5EF4-FFF2-40B4-BE49-F238E27FC236}">
                <a16:creationId xmlns:a16="http://schemas.microsoft.com/office/drawing/2014/main" id="{1259D119-1409-017D-F15C-C0A54DB222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2024270"/>
            <a:ext cx="4012718" cy="277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365CFD96-5F2C-E7F3-FA82-69669D45EEC7}"/>
              </a:ext>
            </a:extLst>
          </p:cNvPr>
          <p:cNvSpPr txBox="1"/>
          <p:nvPr/>
        </p:nvSpPr>
        <p:spPr>
          <a:xfrm>
            <a:off x="9144000" y="6275768"/>
            <a:ext cx="7924800" cy="2031838"/>
          </a:xfrm>
          <a:prstGeom prst="rect">
            <a:avLst/>
          </a:prstGeom>
          <a:noFill/>
        </p:spPr>
        <p:txBody>
          <a:bodyPr wrap="square">
            <a:spAutoFit/>
          </a:bodyPr>
          <a:lstStyle/>
          <a:p>
            <a:pPr algn="just">
              <a:lnSpc>
                <a:spcPct val="115000"/>
              </a:lnSpc>
              <a:spcAft>
                <a:spcPts val="1000"/>
              </a:spcAft>
            </a:pPr>
            <a:r>
              <a:rPr lang="es-CO" sz="2800" spc="-10" dirty="0">
                <a:latin typeface="Segoe UI" panose="020B0502040204020203" pitchFamily="34" charset="0"/>
                <a:ea typeface="Times New Roman" panose="02020603050405020304" pitchFamily="18" charset="0"/>
                <a:cs typeface="Segoe UI" panose="020B0502040204020203" pitchFamily="34" charset="0"/>
              </a:rPr>
              <a:t>E</a:t>
            </a:r>
            <a:r>
              <a:rPr lang="es-CO" sz="2800" spc="-10" dirty="0">
                <a:effectLst/>
                <a:latin typeface="Segoe UI" panose="020B0502040204020203" pitchFamily="34" charset="0"/>
                <a:ea typeface="Times New Roman" panose="02020603050405020304" pitchFamily="18" charset="0"/>
                <a:cs typeface="Segoe UI" panose="020B0502040204020203" pitchFamily="34" charset="0"/>
              </a:rPr>
              <a:t>ste será ubicado en la oficina de la gerencia, en caso de que  la emergencia este ubicada en esa zona  se trasladara el PC  hacia la UVA o a un lugar seguro para la toma de decisiones.</a:t>
            </a:r>
            <a:endParaRPr lang="es-CO" sz="2800" dirty="0">
              <a:effectLst/>
              <a:latin typeface="Segoe UI" panose="020B0502040204020203" pitchFamily="34" charset="0"/>
              <a:ea typeface="Times New Roman" panose="02020603050405020304" pitchFamily="18" charset="0"/>
              <a:cs typeface="Segoe UI" panose="020B0502040204020203" pitchFamily="34" charset="0"/>
            </a:endParaRPr>
          </a:p>
        </p:txBody>
      </p:sp>
    </p:spTree>
    <p:extLst>
      <p:ext uri="{BB962C8B-B14F-4D97-AF65-F5344CB8AC3E}">
        <p14:creationId xmlns:p14="http://schemas.microsoft.com/office/powerpoint/2010/main" val="3456453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4F5F0C-EBF2-D475-27B0-57168E557997}"/>
              </a:ext>
            </a:extLst>
          </p:cNvPr>
          <p:cNvSpPr txBox="1"/>
          <p:nvPr/>
        </p:nvSpPr>
        <p:spPr>
          <a:xfrm>
            <a:off x="4800600" y="952500"/>
            <a:ext cx="9144000" cy="523220"/>
          </a:xfrm>
          <a:prstGeom prst="rect">
            <a:avLst/>
          </a:prstGeom>
          <a:noFill/>
        </p:spPr>
        <p:txBody>
          <a:bodyPr wrap="square">
            <a:spAutoFit/>
          </a:bodyPr>
          <a:lstStyle/>
          <a:p>
            <a:pPr algn="ctr"/>
            <a:r>
              <a:rPr lang="es-CO" altLang="es-CO" sz="2800" b="1" dirty="0">
                <a:solidFill>
                  <a:srgbClr val="002060"/>
                </a:solidFill>
                <a:latin typeface="Segoe UI" panose="020B0502040204020203" pitchFamily="34" charset="0"/>
                <a:cs typeface="Segoe UI" panose="020B0502040204020203" pitchFamily="34" charset="0"/>
              </a:rPr>
              <a:t>ÁREA DE CONCENTRACIÓN DE VÍCTIMAS (ACV)</a:t>
            </a:r>
            <a:endParaRPr lang="es-CO" sz="2800" dirty="0">
              <a:latin typeface="Segoe UI" panose="020B0502040204020203" pitchFamily="34" charset="0"/>
              <a:cs typeface="Segoe UI" panose="020B0502040204020203" pitchFamily="34" charset="0"/>
            </a:endParaRPr>
          </a:p>
        </p:txBody>
      </p:sp>
      <p:sp>
        <p:nvSpPr>
          <p:cNvPr id="5" name="CuadroTexto 4">
            <a:extLst>
              <a:ext uri="{FF2B5EF4-FFF2-40B4-BE49-F238E27FC236}">
                <a16:creationId xmlns:a16="http://schemas.microsoft.com/office/drawing/2014/main" id="{7C71D0B9-219E-D9F4-CE43-90E2856939AA}"/>
              </a:ext>
            </a:extLst>
          </p:cNvPr>
          <p:cNvSpPr txBox="1"/>
          <p:nvPr/>
        </p:nvSpPr>
        <p:spPr>
          <a:xfrm>
            <a:off x="1143000" y="3695700"/>
            <a:ext cx="5334000" cy="1815882"/>
          </a:xfrm>
          <a:prstGeom prst="rect">
            <a:avLst/>
          </a:prstGeom>
          <a:noFill/>
        </p:spPr>
        <p:txBody>
          <a:bodyPr wrap="square">
            <a:spAutoFit/>
          </a:bodyPr>
          <a:lstStyle/>
          <a:p>
            <a:r>
              <a:rPr lang="es-CO" altLang="es-CO" sz="2800" dirty="0">
                <a:latin typeface="Segoe UI" panose="020B0502040204020203" pitchFamily="34" charset="0"/>
                <a:cs typeface="Segoe UI" panose="020B0502040204020203" pitchFamily="34" charset="0"/>
              </a:rPr>
              <a:t>Lugar establecido para efectuar la clasificación, estabilización y transporte de las víctimas de un incidente. </a:t>
            </a:r>
          </a:p>
        </p:txBody>
      </p:sp>
      <p:pic>
        <p:nvPicPr>
          <p:cNvPr id="6" name="Imagen 5">
            <a:extLst>
              <a:ext uri="{FF2B5EF4-FFF2-40B4-BE49-F238E27FC236}">
                <a16:creationId xmlns:a16="http://schemas.microsoft.com/office/drawing/2014/main" id="{BDC00D33-9563-D42A-2BD8-7A07556A8F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58100" y="3496560"/>
            <a:ext cx="3429000" cy="329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a:extLst>
              <a:ext uri="{FF2B5EF4-FFF2-40B4-BE49-F238E27FC236}">
                <a16:creationId xmlns:a16="http://schemas.microsoft.com/office/drawing/2014/main" id="{F5A8046A-6772-B553-91CB-F980B16016AA}"/>
              </a:ext>
            </a:extLst>
          </p:cNvPr>
          <p:cNvSpPr txBox="1"/>
          <p:nvPr/>
        </p:nvSpPr>
        <p:spPr>
          <a:xfrm>
            <a:off x="7010400" y="7277100"/>
            <a:ext cx="9144000" cy="1758045"/>
          </a:xfrm>
          <a:prstGeom prst="rect">
            <a:avLst/>
          </a:prstGeom>
          <a:noFill/>
        </p:spPr>
        <p:txBody>
          <a:bodyPr wrap="square">
            <a:sp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kumimoji="0" lang="es-CO" sz="3200" b="0" i="0" u="none" strike="noStrike" kern="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 caso de una emergencia masiva el ACV se ubicara en la UVA de EPM y si es pequeña en la enfermería ubicada en el S2 de plaza teatro.</a:t>
            </a:r>
          </a:p>
        </p:txBody>
      </p:sp>
      <p:pic>
        <p:nvPicPr>
          <p:cNvPr id="9" name="object 9">
            <a:extLst>
              <a:ext uri="{FF2B5EF4-FFF2-40B4-BE49-F238E27FC236}">
                <a16:creationId xmlns:a16="http://schemas.microsoft.com/office/drawing/2014/main" id="{99AE47B9-EE9A-08ED-974B-6A72D63E44D9}"/>
              </a:ext>
            </a:extLst>
          </p:cNvPr>
          <p:cNvPicPr/>
          <p:nvPr/>
        </p:nvPicPr>
        <p:blipFill>
          <a:blip r:embed="rId3" cstate="print"/>
          <a:stretch>
            <a:fillRect/>
          </a:stretch>
        </p:blipFill>
        <p:spPr>
          <a:xfrm>
            <a:off x="228600" y="8483377"/>
            <a:ext cx="3076574" cy="1638299"/>
          </a:xfrm>
          <a:prstGeom prst="rect">
            <a:avLst/>
          </a:prstGeom>
        </p:spPr>
      </p:pic>
    </p:spTree>
    <p:extLst>
      <p:ext uri="{BB962C8B-B14F-4D97-AF65-F5344CB8AC3E}">
        <p14:creationId xmlns:p14="http://schemas.microsoft.com/office/powerpoint/2010/main" val="1996492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8A36109-EC0E-F43B-99B7-42CC9AE687BB}"/>
              </a:ext>
            </a:extLst>
          </p:cNvPr>
          <p:cNvSpPr txBox="1"/>
          <p:nvPr/>
        </p:nvSpPr>
        <p:spPr>
          <a:xfrm>
            <a:off x="533400" y="266700"/>
            <a:ext cx="16992600" cy="1384995"/>
          </a:xfrm>
          <a:prstGeom prst="rect">
            <a:avLst/>
          </a:prstGeom>
          <a:noFill/>
        </p:spPr>
        <p:txBody>
          <a:bodyPr wrap="square">
            <a:spAutoFit/>
          </a:bodyPr>
          <a:lstStyle/>
          <a:p>
            <a:r>
              <a:rPr lang="es-CO" sz="28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PROCEDIMIENTOS OPERATIVOS NORMALIZADOS</a:t>
            </a:r>
            <a:br>
              <a:rPr lang="es-CO" sz="28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br>
            <a:r>
              <a:rPr lang="es-ES" sz="2800" dirty="0">
                <a:latin typeface="Segoe UI" panose="020B0502040204020203" pitchFamily="34" charset="0"/>
                <a:cs typeface="Segoe UI" panose="020B0502040204020203" pitchFamily="34" charset="0"/>
              </a:rPr>
              <a:t>Este tipo de PON tiene como objetivo dar respuesta y control a una emergencia, que determina las acciones específicas de cada evento</a:t>
            </a:r>
            <a:endParaRPr lang="es-CO" sz="2800" dirty="0">
              <a:latin typeface="Segoe UI" panose="020B0502040204020203" pitchFamily="34" charset="0"/>
              <a:cs typeface="Segoe UI" panose="020B0502040204020203" pitchFamily="34" charset="0"/>
            </a:endParaRPr>
          </a:p>
        </p:txBody>
      </p:sp>
      <p:pic>
        <p:nvPicPr>
          <p:cNvPr id="4" name="Imagen 3">
            <a:extLst>
              <a:ext uri="{FF2B5EF4-FFF2-40B4-BE49-F238E27FC236}">
                <a16:creationId xmlns:a16="http://schemas.microsoft.com/office/drawing/2014/main" id="{BCC1382B-3F24-87A0-48EE-0D65777C58AB}"/>
              </a:ext>
            </a:extLst>
          </p:cNvPr>
          <p:cNvPicPr>
            <a:picLocks noChangeAspect="1"/>
          </p:cNvPicPr>
          <p:nvPr/>
        </p:nvPicPr>
        <p:blipFill>
          <a:blip r:embed="rId2"/>
          <a:stretch>
            <a:fillRect/>
          </a:stretch>
        </p:blipFill>
        <p:spPr>
          <a:xfrm>
            <a:off x="0" y="1800638"/>
            <a:ext cx="5105399" cy="8486361"/>
          </a:xfrm>
          <a:prstGeom prst="rect">
            <a:avLst/>
          </a:prstGeom>
        </p:spPr>
      </p:pic>
      <p:graphicFrame>
        <p:nvGraphicFramePr>
          <p:cNvPr id="6" name="Tabla 5">
            <a:extLst>
              <a:ext uri="{FF2B5EF4-FFF2-40B4-BE49-F238E27FC236}">
                <a16:creationId xmlns:a16="http://schemas.microsoft.com/office/drawing/2014/main" id="{0878F06C-C20E-A822-10B6-AC8F8E0A67F2}"/>
              </a:ext>
            </a:extLst>
          </p:cNvPr>
          <p:cNvGraphicFramePr>
            <a:graphicFrameLocks noGrp="1"/>
          </p:cNvGraphicFramePr>
          <p:nvPr>
            <p:extLst>
              <p:ext uri="{D42A27DB-BD31-4B8C-83A1-F6EECF244321}">
                <p14:modId xmlns:p14="http://schemas.microsoft.com/office/powerpoint/2010/main" val="2964767078"/>
              </p:ext>
            </p:extLst>
          </p:nvPr>
        </p:nvGraphicFramePr>
        <p:xfrm>
          <a:off x="5105400" y="1773227"/>
          <a:ext cx="13182600" cy="8513773"/>
        </p:xfrm>
        <a:graphic>
          <a:graphicData uri="http://schemas.openxmlformats.org/drawingml/2006/table">
            <a:tbl>
              <a:tblPr firstRow="1" firstCol="1" bandRow="1"/>
              <a:tblGrid>
                <a:gridCol w="8811558">
                  <a:extLst>
                    <a:ext uri="{9D8B030D-6E8A-4147-A177-3AD203B41FA5}">
                      <a16:colId xmlns:a16="http://schemas.microsoft.com/office/drawing/2014/main" val="335336049"/>
                    </a:ext>
                  </a:extLst>
                </a:gridCol>
                <a:gridCol w="4371042">
                  <a:extLst>
                    <a:ext uri="{9D8B030D-6E8A-4147-A177-3AD203B41FA5}">
                      <a16:colId xmlns:a16="http://schemas.microsoft.com/office/drawing/2014/main" val="2869120586"/>
                    </a:ext>
                  </a:extLst>
                </a:gridCol>
              </a:tblGrid>
              <a:tr h="342452">
                <a:tc>
                  <a:txBody>
                    <a:bodyPr/>
                    <a:lstStyle/>
                    <a:p>
                      <a:pPr algn="ctr"/>
                      <a:r>
                        <a:rPr lang="es-ES" sz="2400" b="1" dirty="0">
                          <a:effectLst/>
                          <a:latin typeface="Calibri" panose="020F0502020204030204"/>
                          <a:ea typeface="Times New Roman" panose="02020603050405020304" pitchFamily="18" charset="0"/>
                          <a:cs typeface="Calibri" panose="020F0502020204030204"/>
                        </a:rPr>
                        <a:t>DESCRIPCIÓN</a:t>
                      </a:r>
                      <a:endParaRPr lang="es-CO" sz="3600" dirty="0">
                        <a:effectLst/>
                        <a:latin typeface="Calibri" panose="020F0502020204030204"/>
                        <a:ea typeface="Times New Roman" panose="02020603050405020304" pitchFamily="18" charset="0"/>
                        <a:cs typeface="Calibri" panose="020F05020202040302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2400" b="1" dirty="0">
                          <a:effectLst/>
                          <a:latin typeface="Calibri" panose="020F0502020204030204"/>
                          <a:ea typeface="Times New Roman" panose="02020603050405020304" pitchFamily="18" charset="0"/>
                          <a:cs typeface="Calibri" panose="020F0502020204030204"/>
                        </a:rPr>
                        <a:t>RESPONSABLE</a:t>
                      </a:r>
                      <a:endParaRPr lang="es-CO" sz="3600" dirty="0">
                        <a:effectLst/>
                        <a:latin typeface="Calibri" panose="020F0502020204030204"/>
                        <a:ea typeface="Times New Roman" panose="02020603050405020304" pitchFamily="18" charset="0"/>
                        <a:cs typeface="Calibri" panose="020F05020202040302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602925"/>
                  </a:ext>
                </a:extLst>
              </a:tr>
              <a:tr h="1369808">
                <a:tc>
                  <a:txBody>
                    <a:bodyPr/>
                    <a:lstStyle/>
                    <a:p>
                      <a:pPr algn="l"/>
                      <a:r>
                        <a:rPr lang="es-ES" sz="2400" dirty="0">
                          <a:effectLst/>
                          <a:latin typeface="Calibri" panose="020F0502020204030204"/>
                          <a:ea typeface="Times New Roman" panose="02020603050405020304" pitchFamily="18" charset="0"/>
                          <a:cs typeface="Calibri" panose="020F0502020204030204"/>
                        </a:rPr>
                        <a:t> </a:t>
                      </a:r>
                      <a:endParaRPr lang="es-CO" sz="2400" dirty="0">
                        <a:effectLst/>
                        <a:latin typeface="Calibri" panose="020F0502020204030204"/>
                        <a:ea typeface="Times New Roman" panose="02020603050405020304" pitchFamily="18" charset="0"/>
                        <a:cs typeface="Calibri" panose="020F0502020204030204"/>
                      </a:endParaRPr>
                    </a:p>
                    <a:p>
                      <a:pPr algn="l"/>
                      <a:r>
                        <a:rPr lang="es-ES" sz="2400" dirty="0">
                          <a:effectLst/>
                          <a:latin typeface="Calibri" panose="020F0502020204030204"/>
                          <a:ea typeface="Times New Roman" panose="02020603050405020304" pitchFamily="18" charset="0"/>
                          <a:cs typeface="Calibri" panose="020F0502020204030204"/>
                        </a:rPr>
                        <a:t>1. Ante un sismo los ocupantes de las instalaciones deberán mantener la calma.</a:t>
                      </a:r>
                      <a:endParaRPr lang="es-CO" sz="2400" dirty="0">
                        <a:effectLst/>
                        <a:latin typeface="Calibri" panose="020F0502020204030204"/>
                        <a:ea typeface="Times New Roman" panose="02020603050405020304" pitchFamily="18" charset="0"/>
                        <a:cs typeface="Calibri" panose="020F0502020204030204"/>
                      </a:endParaRPr>
                    </a:p>
                    <a:p>
                      <a:pPr algn="l"/>
                      <a:r>
                        <a:rPr lang="es-ES" sz="2400" dirty="0">
                          <a:effectLst/>
                          <a:latin typeface="Calibri" panose="020F0502020204030204"/>
                          <a:ea typeface="Times New Roman" panose="02020603050405020304" pitchFamily="18" charset="0"/>
                          <a:cs typeface="Calibri" panose="020F0502020204030204"/>
                        </a:rPr>
                        <a:t> </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2400" dirty="0">
                          <a:effectLst/>
                          <a:latin typeface="Calibri" panose="020F0502020204030204"/>
                          <a:ea typeface="Times New Roman" panose="02020603050405020304" pitchFamily="18" charset="0"/>
                          <a:cs typeface="Calibri" panose="020F0502020204030204"/>
                        </a:rPr>
                        <a:t>Todos</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401109"/>
                  </a:ext>
                </a:extLst>
              </a:tr>
              <a:tr h="1369808">
                <a:tc>
                  <a:txBody>
                    <a:bodyPr/>
                    <a:lstStyle/>
                    <a:p>
                      <a:pPr algn="l"/>
                      <a:r>
                        <a:rPr lang="es-ES" sz="2400" dirty="0">
                          <a:effectLst/>
                          <a:latin typeface="Calibri" panose="020F0502020204030204"/>
                          <a:ea typeface="Times New Roman" panose="02020603050405020304" pitchFamily="18" charset="0"/>
                          <a:cs typeface="Calibri" panose="020F0502020204030204"/>
                        </a:rPr>
                        <a:t>2. Auto protegerse cubriéndose debajo de escritorios, marcos de las puertas, o estructura la cual lo cubra de objetos que puedan caer, romperse o proyectarse. No debe intentar salir durante el movimiento sísmico.</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2400" dirty="0">
                          <a:effectLst/>
                          <a:latin typeface="Calibri" panose="020F0502020204030204"/>
                          <a:ea typeface="Times New Roman" panose="02020603050405020304" pitchFamily="18" charset="0"/>
                          <a:cs typeface="Calibri" panose="020F0502020204030204"/>
                        </a:rPr>
                        <a:t>Todos</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314062"/>
                  </a:ext>
                </a:extLst>
              </a:tr>
              <a:tr h="1369808">
                <a:tc>
                  <a:txBody>
                    <a:bodyPr/>
                    <a:lstStyle/>
                    <a:p>
                      <a:pPr algn="l"/>
                      <a:r>
                        <a:rPr lang="es-ES" sz="2400" dirty="0">
                          <a:effectLst/>
                          <a:latin typeface="Calibri" panose="020F0502020204030204"/>
                          <a:ea typeface="Times New Roman" panose="02020603050405020304" pitchFamily="18" charset="0"/>
                          <a:cs typeface="Calibri" panose="020F0502020204030204"/>
                        </a:rPr>
                        <a:t>3. Una vez se detenga el movimiento el personal de la brigada de emergencias se activará para realizar una inspección rápida de las instalaciones. </a:t>
                      </a:r>
                      <a:endParaRPr lang="es-CO" sz="2400" dirty="0">
                        <a:effectLst/>
                        <a:latin typeface="Calibri" panose="020F0502020204030204"/>
                        <a:ea typeface="Times New Roman" panose="02020603050405020304" pitchFamily="18" charset="0"/>
                        <a:cs typeface="Calibri" panose="020F0502020204030204"/>
                      </a:endParaRPr>
                    </a:p>
                    <a:p>
                      <a:pPr algn="l"/>
                      <a:r>
                        <a:rPr lang="es-ES" sz="2400" dirty="0">
                          <a:effectLst/>
                          <a:latin typeface="Calibri" panose="020F0502020204030204"/>
                          <a:ea typeface="Times New Roman" panose="02020603050405020304" pitchFamily="18" charset="0"/>
                          <a:cs typeface="Calibri" panose="020F0502020204030204"/>
                        </a:rPr>
                        <a:t> </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2400" dirty="0">
                          <a:effectLst/>
                          <a:latin typeface="Calibri" panose="020F0502020204030204"/>
                          <a:ea typeface="Times New Roman" panose="02020603050405020304" pitchFamily="18" charset="0"/>
                          <a:cs typeface="Calibri" panose="020F0502020204030204"/>
                        </a:rPr>
                        <a:t>Brigada de emergencia</a:t>
                      </a:r>
                      <a:endParaRPr lang="es-CO" sz="2400" dirty="0">
                        <a:effectLst/>
                        <a:latin typeface="Calibri" panose="020F0502020204030204"/>
                        <a:ea typeface="Times New Roman" panose="02020603050405020304" pitchFamily="18" charset="0"/>
                        <a:cs typeface="Calibri" panose="020F0502020204030204"/>
                      </a:endParaRPr>
                    </a:p>
                    <a:p>
                      <a:pPr algn="ctr"/>
                      <a:r>
                        <a:rPr lang="es-ES" sz="2400" dirty="0">
                          <a:effectLst/>
                          <a:latin typeface="Calibri" panose="020F0502020204030204"/>
                          <a:ea typeface="Times New Roman" panose="02020603050405020304" pitchFamily="18" charset="0"/>
                          <a:cs typeface="Calibri" panose="020F0502020204030204"/>
                        </a:rPr>
                        <a:t> </a:t>
                      </a:r>
                      <a:endParaRPr lang="es-CO" sz="2400" dirty="0">
                        <a:effectLst/>
                        <a:latin typeface="Calibri" panose="020F0502020204030204"/>
                        <a:ea typeface="Times New Roman" panose="02020603050405020304" pitchFamily="18" charset="0"/>
                        <a:cs typeface="Calibri" panose="020F0502020204030204"/>
                      </a:endParaRPr>
                    </a:p>
                    <a:p>
                      <a:pPr algn="ctr"/>
                      <a:r>
                        <a:rPr lang="es-ES" sz="2400" dirty="0">
                          <a:effectLst/>
                          <a:latin typeface="Calibri" panose="020F0502020204030204"/>
                          <a:ea typeface="Times New Roman" panose="02020603050405020304" pitchFamily="18" charset="0"/>
                          <a:cs typeface="Calibri" panose="020F0502020204030204"/>
                        </a:rPr>
                        <a:t> </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397531"/>
                  </a:ext>
                </a:extLst>
              </a:tr>
              <a:tr h="1027356">
                <a:tc>
                  <a:txBody>
                    <a:bodyPr/>
                    <a:lstStyle/>
                    <a:p>
                      <a:pPr algn="l"/>
                      <a:r>
                        <a:rPr lang="es-ES" sz="2400" dirty="0">
                          <a:effectLst/>
                          <a:latin typeface="Calibri" panose="020F0502020204030204"/>
                          <a:ea typeface="Times New Roman" panose="02020603050405020304" pitchFamily="18" charset="0"/>
                          <a:cs typeface="Calibri" panose="020F0502020204030204"/>
                        </a:rPr>
                        <a:t>4. En caso de que haya afectación estructural o del mobiliario, personas en pánico o algún otro tipo de riesgo, el comité evaluará la necesidad de evacuar las instalaciones.</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2400" dirty="0">
                          <a:effectLst/>
                          <a:latin typeface="Calibri" panose="020F0502020204030204"/>
                          <a:ea typeface="Times New Roman" panose="02020603050405020304" pitchFamily="18" charset="0"/>
                          <a:cs typeface="Calibri" panose="020F0502020204030204"/>
                        </a:rPr>
                        <a:t>Comité de emergencias</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617559"/>
                  </a:ext>
                </a:extLst>
              </a:tr>
              <a:tr h="684904">
                <a:tc>
                  <a:txBody>
                    <a:bodyPr/>
                    <a:lstStyle/>
                    <a:p>
                      <a:pPr algn="l"/>
                      <a:r>
                        <a:rPr lang="es-ES" sz="2400" dirty="0">
                          <a:effectLst/>
                          <a:latin typeface="Calibri" panose="020F0502020204030204"/>
                          <a:ea typeface="Times New Roman" panose="02020603050405020304" pitchFamily="18" charset="0"/>
                          <a:cs typeface="Calibri" panose="020F0502020204030204"/>
                        </a:rPr>
                        <a:t>5. Los brigadistas de cada área evalúan si hay lesionados.</a:t>
                      </a:r>
                      <a:endParaRPr lang="es-CO" sz="2400" dirty="0">
                        <a:effectLst/>
                        <a:latin typeface="Calibri" panose="020F0502020204030204"/>
                        <a:ea typeface="Times New Roman" panose="02020603050405020304" pitchFamily="18" charset="0"/>
                        <a:cs typeface="Calibri" panose="020F0502020204030204"/>
                      </a:endParaRPr>
                    </a:p>
                    <a:p>
                      <a:pPr algn="l"/>
                      <a:r>
                        <a:rPr lang="es-ES" sz="2400" dirty="0">
                          <a:effectLst/>
                          <a:latin typeface="Calibri" panose="020F0502020204030204"/>
                          <a:ea typeface="Times New Roman" panose="02020603050405020304" pitchFamily="18" charset="0"/>
                          <a:cs typeface="Calibri" panose="020F0502020204030204"/>
                        </a:rPr>
                        <a:t> </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2400" dirty="0">
                          <a:effectLst/>
                          <a:latin typeface="Calibri" panose="020F0502020204030204"/>
                          <a:ea typeface="Times New Roman" panose="02020603050405020304" pitchFamily="18" charset="0"/>
                          <a:cs typeface="Calibri" panose="020F0502020204030204"/>
                        </a:rPr>
                        <a:t>Brigada de emergencia</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063761"/>
                  </a:ext>
                </a:extLst>
              </a:tr>
              <a:tr h="1369808">
                <a:tc>
                  <a:txBody>
                    <a:bodyPr/>
                    <a:lstStyle/>
                    <a:p>
                      <a:pPr algn="l"/>
                      <a:r>
                        <a:rPr lang="es-ES" sz="2400" dirty="0">
                          <a:effectLst/>
                          <a:latin typeface="Calibri" panose="020F0502020204030204"/>
                          <a:ea typeface="Times New Roman" panose="02020603050405020304" pitchFamily="18" charset="0"/>
                          <a:cs typeface="Calibri" panose="020F0502020204030204"/>
                        </a:rPr>
                        <a:t>6. El comité de emergencias dará orden de evacuación de acuerdo a la información entregada por la brigada y el área de mantenimiento y se activa la alarma de evacuación.</a:t>
                      </a:r>
                      <a:endParaRPr lang="es-CO" sz="2400" dirty="0">
                        <a:effectLst/>
                        <a:latin typeface="Calibri" panose="020F0502020204030204"/>
                        <a:ea typeface="Times New Roman" panose="02020603050405020304" pitchFamily="18" charset="0"/>
                        <a:cs typeface="Calibri" panose="020F0502020204030204"/>
                      </a:endParaRPr>
                    </a:p>
                    <a:p>
                      <a:pPr algn="l"/>
                      <a:r>
                        <a:rPr lang="es-ES" sz="2400" dirty="0">
                          <a:effectLst/>
                          <a:latin typeface="Calibri" panose="020F0502020204030204"/>
                          <a:ea typeface="Times New Roman" panose="02020603050405020304" pitchFamily="18" charset="0"/>
                          <a:cs typeface="Calibri" panose="020F0502020204030204"/>
                        </a:rPr>
                        <a:t> </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2400" dirty="0">
                          <a:effectLst/>
                          <a:latin typeface="Calibri" panose="020F0502020204030204"/>
                          <a:ea typeface="Times New Roman" panose="02020603050405020304" pitchFamily="18" charset="0"/>
                          <a:cs typeface="Calibri" panose="020F0502020204030204"/>
                        </a:rPr>
                        <a:t>Comité de emergencia</a:t>
                      </a:r>
                      <a:endParaRPr lang="es-CO" sz="2400" dirty="0">
                        <a:effectLst/>
                        <a:latin typeface="Calibri" panose="020F0502020204030204"/>
                        <a:ea typeface="Times New Roman" panose="02020603050405020304" pitchFamily="18" charset="0"/>
                        <a:cs typeface="Calibri" panose="020F05020202040302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9442364"/>
                  </a:ext>
                </a:extLst>
              </a:tr>
              <a:tr h="467053">
                <a:tc>
                  <a:txBody>
                    <a:bodyPr/>
                    <a:lstStyle/>
                    <a:p>
                      <a:pPr algn="l"/>
                      <a:endParaRPr lang="es-CO" sz="2000" dirty="0">
                        <a:effectLst/>
                        <a:latin typeface="Calibri" panose="020F0502020204030204"/>
                        <a:ea typeface="Times New Roman" panose="02020603050405020304" pitchFamily="18" charset="0"/>
                        <a:cs typeface="Calibri" panose="020F05020202040302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CO" sz="2000" dirty="0">
                        <a:effectLst/>
                        <a:latin typeface="Calibri" panose="020F0502020204030204"/>
                        <a:ea typeface="Times New Roman" panose="02020603050405020304" pitchFamily="18" charset="0"/>
                        <a:cs typeface="Calibri" panose="020F05020202040302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415695"/>
                  </a:ext>
                </a:extLst>
              </a:tr>
            </a:tbl>
          </a:graphicData>
        </a:graphic>
      </p:graphicFrame>
    </p:spTree>
    <p:extLst>
      <p:ext uri="{BB962C8B-B14F-4D97-AF65-F5344CB8AC3E}">
        <p14:creationId xmlns:p14="http://schemas.microsoft.com/office/powerpoint/2010/main" val="2417666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723CCC-7449-40F4-1187-7E7A41D1D6D1}"/>
              </a:ext>
            </a:extLst>
          </p:cNvPr>
          <p:cNvSpPr txBox="1"/>
          <p:nvPr/>
        </p:nvSpPr>
        <p:spPr>
          <a:xfrm>
            <a:off x="609600" y="266700"/>
            <a:ext cx="17221200" cy="1815882"/>
          </a:xfrm>
          <a:prstGeom prst="rect">
            <a:avLst/>
          </a:prstGeom>
          <a:noFill/>
        </p:spPr>
        <p:txBody>
          <a:bodyPr wrap="square">
            <a:spAutoFit/>
          </a:bodyPr>
          <a:lstStyle/>
          <a:p>
            <a:r>
              <a:rPr lang="es-CO" sz="2800" b="1" dirty="0">
                <a:solidFill>
                  <a:schemeClr val="tx2">
                    <a:lumMod val="50000"/>
                  </a:schemeClr>
                </a:solidFill>
                <a:effectLst/>
                <a:latin typeface="Segoe UI" panose="020B0502040204020203" pitchFamily="34" charset="0"/>
                <a:ea typeface="Calibri" panose="020F0502020204030204" pitchFamily="34" charset="0"/>
                <a:cs typeface="Segoe UI" panose="020B0502040204020203" pitchFamily="34" charset="0"/>
              </a:rPr>
              <a:t>PROCEDIMIENTOS OPERATIVOS NORMALIZADOS</a:t>
            </a:r>
            <a:br>
              <a:rPr lang="es-CO" sz="28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br>
            <a:r>
              <a:rPr lang="es-ES" sz="2800" dirty="0">
                <a:latin typeface="Segoe UI" panose="020B0502040204020203" pitchFamily="34" charset="0"/>
                <a:cs typeface="Segoe UI" panose="020B0502040204020203" pitchFamily="34" charset="0"/>
              </a:rPr>
              <a:t>Este tipo de PON tiene como objetivo dar respuesta y control a una emergencia, que determina las acciones específicas de cada evento:</a:t>
            </a:r>
            <a:br>
              <a:rPr lang="es-ES" sz="2800" dirty="0">
                <a:latin typeface="Segoe UI" panose="020B0502040204020203" pitchFamily="34" charset="0"/>
                <a:cs typeface="Segoe UI" panose="020B0502040204020203" pitchFamily="34" charset="0"/>
              </a:rPr>
            </a:br>
            <a:endParaRPr lang="es-CO" sz="2800" dirty="0">
              <a:latin typeface="Segoe UI" panose="020B0502040204020203" pitchFamily="34" charset="0"/>
              <a:cs typeface="Segoe UI" panose="020B0502040204020203" pitchFamily="34" charset="0"/>
            </a:endParaRPr>
          </a:p>
        </p:txBody>
      </p:sp>
      <p:pic>
        <p:nvPicPr>
          <p:cNvPr id="4" name="Imagen 3">
            <a:extLst>
              <a:ext uri="{FF2B5EF4-FFF2-40B4-BE49-F238E27FC236}">
                <a16:creationId xmlns:a16="http://schemas.microsoft.com/office/drawing/2014/main" id="{B2A85AB5-119A-DD3C-E875-0B45FC497048}"/>
              </a:ext>
            </a:extLst>
          </p:cNvPr>
          <p:cNvPicPr>
            <a:picLocks noChangeAspect="1"/>
          </p:cNvPicPr>
          <p:nvPr/>
        </p:nvPicPr>
        <p:blipFill>
          <a:blip r:embed="rId2"/>
          <a:stretch>
            <a:fillRect/>
          </a:stretch>
        </p:blipFill>
        <p:spPr>
          <a:xfrm>
            <a:off x="0" y="2095500"/>
            <a:ext cx="4800599" cy="8191500"/>
          </a:xfrm>
          <a:prstGeom prst="rect">
            <a:avLst/>
          </a:prstGeom>
        </p:spPr>
      </p:pic>
      <p:pic>
        <p:nvPicPr>
          <p:cNvPr id="5" name="Imagen 4">
            <a:extLst>
              <a:ext uri="{FF2B5EF4-FFF2-40B4-BE49-F238E27FC236}">
                <a16:creationId xmlns:a16="http://schemas.microsoft.com/office/drawing/2014/main" id="{BCE5EAC5-F4AF-ACB2-BF32-00F41925EF08}"/>
              </a:ext>
            </a:extLst>
          </p:cNvPr>
          <p:cNvPicPr>
            <a:picLocks noChangeAspect="1"/>
          </p:cNvPicPr>
          <p:nvPr/>
        </p:nvPicPr>
        <p:blipFill rotWithShape="1">
          <a:blip r:embed="rId3"/>
          <a:srcRect l="21593" t="39145" r="22932" b="22793"/>
          <a:stretch/>
        </p:blipFill>
        <p:spPr>
          <a:xfrm>
            <a:off x="4867274" y="1981200"/>
            <a:ext cx="13420726" cy="8305800"/>
          </a:xfrm>
          <a:prstGeom prst="rect">
            <a:avLst/>
          </a:prstGeom>
        </p:spPr>
      </p:pic>
    </p:spTree>
    <p:extLst>
      <p:ext uri="{BB962C8B-B14F-4D97-AF65-F5344CB8AC3E}">
        <p14:creationId xmlns:p14="http://schemas.microsoft.com/office/powerpoint/2010/main" val="3886359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0"/>
            <a:ext cx="185166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0A09E"/>
          </a:solidFill>
        </p:spPr>
        <p:txBody>
          <a:bodyPr wrap="square" lIns="0" tIns="0" rIns="0" bIns="0" rtlCol="0"/>
          <a:lstStyle/>
          <a:p>
            <a:endParaRPr dirty="0"/>
          </a:p>
        </p:txBody>
      </p:sp>
      <p:sp>
        <p:nvSpPr>
          <p:cNvPr id="7" name="object 7"/>
          <p:cNvSpPr txBox="1"/>
          <p:nvPr/>
        </p:nvSpPr>
        <p:spPr>
          <a:xfrm>
            <a:off x="7675453" y="8892093"/>
            <a:ext cx="5181600" cy="395173"/>
          </a:xfrm>
          <a:prstGeom prst="rect">
            <a:avLst/>
          </a:prstGeom>
        </p:spPr>
        <p:txBody>
          <a:bodyPr vert="horz" wrap="square" lIns="0" tIns="12700" rIns="0" bIns="0" rtlCol="0">
            <a:spAutoFit/>
          </a:bodyPr>
          <a:lstStyle/>
          <a:p>
            <a:pPr marL="1226185" marR="5080" indent="-1214120">
              <a:lnSpc>
                <a:spcPct val="115100"/>
              </a:lnSpc>
              <a:spcBef>
                <a:spcPts val="100"/>
              </a:spcBef>
            </a:pPr>
            <a:r>
              <a:rPr lang="es-CO" sz="2400" i="1" spc="-60" dirty="0">
                <a:solidFill>
                  <a:schemeClr val="tx1">
                    <a:lumMod val="65000"/>
                    <a:lumOff val="35000"/>
                  </a:schemeClr>
                </a:solidFill>
                <a:latin typeface="Verdana"/>
                <a:cs typeface="Verdana"/>
              </a:rPr>
              <a:t>. </a:t>
            </a:r>
            <a:endParaRPr lang="es-CO" sz="2400" i="1" dirty="0">
              <a:solidFill>
                <a:schemeClr val="tx1">
                  <a:lumMod val="65000"/>
                  <a:lumOff val="35000"/>
                </a:schemeClr>
              </a:solidFill>
              <a:latin typeface="Verdana"/>
              <a:cs typeface="Verdana"/>
            </a:endParaRPr>
          </a:p>
        </p:txBody>
      </p:sp>
      <p:pic>
        <p:nvPicPr>
          <p:cNvPr id="8" name="object 8"/>
          <p:cNvPicPr/>
          <p:nvPr/>
        </p:nvPicPr>
        <p:blipFill>
          <a:blip r:embed="rId2" cstate="print"/>
          <a:stretch>
            <a:fillRect/>
          </a:stretch>
        </p:blipFill>
        <p:spPr>
          <a:xfrm>
            <a:off x="14669752" y="7658100"/>
            <a:ext cx="2590799" cy="1595469"/>
          </a:xfrm>
          <a:prstGeom prst="rect">
            <a:avLst/>
          </a:prstGeom>
        </p:spPr>
      </p:pic>
      <p:sp>
        <p:nvSpPr>
          <p:cNvPr id="9" name="object 9"/>
          <p:cNvSpPr txBox="1"/>
          <p:nvPr/>
        </p:nvSpPr>
        <p:spPr>
          <a:xfrm>
            <a:off x="1187450" y="3101045"/>
            <a:ext cx="5232400" cy="2490425"/>
          </a:xfrm>
          <a:prstGeom prst="rect">
            <a:avLst/>
          </a:prstGeom>
        </p:spPr>
        <p:txBody>
          <a:bodyPr vert="horz" wrap="square" lIns="0" tIns="12700" rIns="0" bIns="0" rtlCol="0">
            <a:spAutoFit/>
          </a:bodyPr>
          <a:lstStyle/>
          <a:p>
            <a:pPr marL="12700">
              <a:lnSpc>
                <a:spcPct val="100000"/>
              </a:lnSpc>
              <a:spcBef>
                <a:spcPts val="100"/>
              </a:spcBef>
            </a:pPr>
            <a:r>
              <a:rPr lang="es-CO" sz="8050" b="1" spc="250" dirty="0">
                <a:solidFill>
                  <a:srgbClr val="00A09E"/>
                </a:solidFill>
                <a:latin typeface="AvantGarde Bk BT" panose="020B0402020202020204" pitchFamily="34" charset="0"/>
                <a:cs typeface="Trebuchet MS"/>
              </a:rPr>
              <a:t>Índice de contenido</a:t>
            </a:r>
            <a:endParaRPr lang="es-CO" sz="8050" b="1" dirty="0">
              <a:solidFill>
                <a:srgbClr val="00A09E"/>
              </a:solidFill>
              <a:latin typeface="AvantGarde Bk BT" panose="020B0402020202020204" pitchFamily="34" charset="0"/>
              <a:cs typeface="Trebuchet MS"/>
            </a:endParaRPr>
          </a:p>
        </p:txBody>
      </p:sp>
      <p:sp>
        <p:nvSpPr>
          <p:cNvPr id="17" name="object 4"/>
          <p:cNvSpPr/>
          <p:nvPr/>
        </p:nvSpPr>
        <p:spPr>
          <a:xfrm>
            <a:off x="0" y="6516613"/>
            <a:ext cx="2682828" cy="3770387"/>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18" name="object 5"/>
          <p:cNvSpPr/>
          <p:nvPr/>
        </p:nvSpPr>
        <p:spPr>
          <a:xfrm>
            <a:off x="1572689" y="4544151"/>
            <a:ext cx="3037949" cy="2459212"/>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21" name="object 5"/>
          <p:cNvSpPr/>
          <p:nvPr/>
        </p:nvSpPr>
        <p:spPr>
          <a:xfrm>
            <a:off x="1572690" y="7068892"/>
            <a:ext cx="3037949" cy="2459212"/>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chemeClr val="bg1"/>
          </a:solidFill>
        </p:spPr>
        <p:txBody>
          <a:bodyPr wrap="square" lIns="0" tIns="0" rIns="0" bIns="0" rtlCol="0"/>
          <a:lstStyle/>
          <a:p>
            <a:endParaRPr/>
          </a:p>
        </p:txBody>
      </p:sp>
      <p:sp>
        <p:nvSpPr>
          <p:cNvPr id="12" name="object 3"/>
          <p:cNvSpPr txBox="1"/>
          <p:nvPr/>
        </p:nvSpPr>
        <p:spPr>
          <a:xfrm>
            <a:off x="6805089" y="4849881"/>
            <a:ext cx="6781800" cy="2136482"/>
          </a:xfrm>
          <a:prstGeom prst="rect">
            <a:avLst/>
          </a:prstGeom>
        </p:spPr>
        <p:txBody>
          <a:bodyPr vert="horz" wrap="square" lIns="0" tIns="12700" rIns="0" bIns="0" rtlCol="0">
            <a:spAutoFit/>
          </a:bodyPr>
          <a:lstStyle/>
          <a:p>
            <a:pPr marL="12700">
              <a:lnSpc>
                <a:spcPct val="100000"/>
              </a:lnSpc>
              <a:spcBef>
                <a:spcPts val="100"/>
              </a:spcBef>
            </a:pPr>
            <a:r>
              <a:rPr lang="es-CO" sz="13800" spc="40" dirty="0">
                <a:solidFill>
                  <a:srgbClr val="F4F4F4"/>
                </a:solidFill>
                <a:latin typeface="AvantGarde Md BT" panose="020B0602020202020204" pitchFamily="34" charset="0"/>
                <a:cs typeface="Trebuchet MS"/>
              </a:rPr>
              <a:t>Gracias</a:t>
            </a:r>
            <a:endParaRPr sz="13800" dirty="0">
              <a:latin typeface="AvantGarde Md BT" panose="020B0602020202020204" pitchFamily="34" charset="0"/>
              <a:cs typeface="Trebuchet MS"/>
            </a:endParaRPr>
          </a:p>
        </p:txBody>
      </p:sp>
      <p:sp>
        <p:nvSpPr>
          <p:cNvPr id="4" name="CuadroTexto 3">
            <a:extLst>
              <a:ext uri="{FF2B5EF4-FFF2-40B4-BE49-F238E27FC236}">
                <a16:creationId xmlns:a16="http://schemas.microsoft.com/office/drawing/2014/main" id="{7EA77B8B-A424-F216-7938-3821E00EF5FE}"/>
              </a:ext>
            </a:extLst>
          </p:cNvPr>
          <p:cNvSpPr txBox="1"/>
          <p:nvPr/>
        </p:nvSpPr>
        <p:spPr>
          <a:xfrm>
            <a:off x="5553075" y="1623623"/>
            <a:ext cx="8534400" cy="1631216"/>
          </a:xfrm>
          <a:prstGeom prst="rect">
            <a:avLst/>
          </a:prstGeom>
          <a:noFill/>
        </p:spPr>
        <p:txBody>
          <a:bodyPr wrap="square" rtlCol="0">
            <a:spAutoFit/>
          </a:bodyPr>
          <a:lstStyle/>
          <a:p>
            <a:pPr algn="ctr"/>
            <a:r>
              <a:rPr lang="es-ES" altLang="es-CO" sz="2800" b="1" dirty="0">
                <a:solidFill>
                  <a:schemeClr val="bg1"/>
                </a:solidFill>
                <a:latin typeface="Segoe UI Variable Text Semiligh" pitchFamily="2" charset="0"/>
                <a:cs typeface="Times New Roman" panose="02020603050405020304" pitchFamily="18" charset="0"/>
              </a:rPr>
              <a:t>“ES MEJOR ESTAR PREPARADO PARA ALGO QUE NO  VA A SUCEDER,  A QUE SUCEDA ALGO PARA LO CUAL NO ESTAMOS PREPARADOS</a:t>
            </a:r>
            <a:r>
              <a:rPr lang="es-ES" altLang="es-CO" sz="1600" b="1" dirty="0">
                <a:solidFill>
                  <a:schemeClr val="bg1"/>
                </a:solidFill>
                <a:latin typeface="Tahoma" panose="020B0604030504040204" pitchFamily="34" charset="0"/>
                <a:cs typeface="Times New Roman" panose="02020603050405020304" pitchFamily="18" charset="0"/>
              </a:rPr>
              <a:t>”</a:t>
            </a:r>
            <a:endParaRPr lang="es-CO" altLang="es-CO" sz="1600" dirty="0">
              <a:solidFill>
                <a:schemeClr val="bg1"/>
              </a:solidFill>
              <a:cs typeface="Times New Roman" panose="02020603050405020304" pitchFamily="18" charset="0"/>
            </a:endParaRPr>
          </a:p>
          <a:p>
            <a:pPr algn="ctr"/>
            <a:endParaRPr lang="es-CO"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64085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267200" y="690771"/>
            <a:ext cx="10452100" cy="1437857"/>
          </a:xfrm>
          <a:prstGeom prst="rect">
            <a:avLst/>
          </a:prstGeom>
        </p:spPr>
        <p:txBody>
          <a:bodyPr vert="horz" wrap="square" lIns="0" tIns="52351" rIns="0" bIns="0" rtlCol="0">
            <a:spAutoFit/>
          </a:bodyPr>
          <a:lstStyle/>
          <a:p>
            <a:pPr marL="15240">
              <a:spcBef>
                <a:spcPts val="225"/>
              </a:spcBef>
            </a:pPr>
            <a:r>
              <a:rPr lang="es-CO" sz="3600" b="1" dirty="0">
                <a:solidFill>
                  <a:schemeClr val="tx1"/>
                </a:solidFill>
                <a:latin typeface="Segoe UI" panose="020B0502040204020203" pitchFamily="34" charset="0"/>
                <a:cs typeface="Segoe UI" panose="020B0502040204020203" pitchFamily="34" charset="0"/>
              </a:rPr>
              <a:t>POLÍTICA DE SGSST 2024 </a:t>
            </a:r>
            <a:br>
              <a:rPr lang="es-CO" sz="5400" i="1" dirty="0">
                <a:solidFill>
                  <a:schemeClr val="bg1"/>
                </a:solidFill>
                <a:latin typeface="AvantGarde Bk BT" panose="020B0402020202020204" pitchFamily="34" charset="0"/>
              </a:rPr>
            </a:br>
            <a:endParaRPr sz="5400" dirty="0">
              <a:latin typeface="AvantGarde Bk BT" panose="020B0402020202020204" pitchFamily="34" charset="0"/>
            </a:endParaRPr>
          </a:p>
        </p:txBody>
      </p:sp>
      <p:pic>
        <p:nvPicPr>
          <p:cNvPr id="9" name="object 9"/>
          <p:cNvPicPr/>
          <p:nvPr/>
        </p:nvPicPr>
        <p:blipFill>
          <a:blip r:embed="rId2" cstate="print"/>
          <a:stretch>
            <a:fillRect/>
          </a:stretch>
        </p:blipFill>
        <p:spPr>
          <a:xfrm>
            <a:off x="15456757" y="107269"/>
            <a:ext cx="2546803" cy="1563756"/>
          </a:xfrm>
          <a:prstGeom prst="rect">
            <a:avLst/>
          </a:prstGeom>
        </p:spPr>
      </p:pic>
      <p:sp>
        <p:nvSpPr>
          <p:cNvPr id="11" name="CuadroTexto 10">
            <a:extLst>
              <a:ext uri="{FF2B5EF4-FFF2-40B4-BE49-F238E27FC236}">
                <a16:creationId xmlns:a16="http://schemas.microsoft.com/office/drawing/2014/main" id="{BB1EEE6E-4292-70FA-F752-B0361FA2CFED}"/>
              </a:ext>
            </a:extLst>
          </p:cNvPr>
          <p:cNvSpPr txBox="1"/>
          <p:nvPr/>
        </p:nvSpPr>
        <p:spPr>
          <a:xfrm>
            <a:off x="685800" y="889147"/>
            <a:ext cx="14770957" cy="9014584"/>
          </a:xfrm>
          <a:prstGeom prst="rect">
            <a:avLst/>
          </a:prstGeom>
          <a:noFill/>
        </p:spPr>
        <p:txBody>
          <a:bodyPr wrap="square">
            <a:spAutoFit/>
          </a:bodyPr>
          <a:lstStyle/>
          <a:p>
            <a:pPr algn="just"/>
            <a:r>
              <a:rPr lang="es-CO" sz="2000" b="1" dirty="0">
                <a:effectLst/>
                <a:latin typeface="Segoe UI" panose="020B0502040204020203" pitchFamily="34" charset="0"/>
                <a:ea typeface="Calibri" panose="020F0502020204030204" pitchFamily="34" charset="0"/>
                <a:cs typeface="Times New Roman" panose="02020603050405020304" pitchFamily="18" charset="0"/>
              </a:rPr>
              <a:t>OBJETIVOS ESPECIFICOS</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s-CO" sz="2400" dirty="0">
              <a:effectLst/>
              <a:latin typeface="AvantGarde Bk BT" panose="020B0402020202020204" pitchFamily="34" charset="0"/>
              <a:ea typeface="Times New Roman" panose="02020603050405020304" pitchFamily="18"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.1. Garantizar el control de los peligros y riesgos mediante la identificación en la matriz IPVER implementando los controles requeridos, con el fin de evitar y minimizar los accidentes y enfermedades laborales que puedan surgir de las actividades que se realizan.</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 </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2. Revisar y ajustar la matriz de requisitos legales vigentes y otras normas en materia de riesgos laborales aplicables a la organización.</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 </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3.Proteger la seguridad y salud de todos los trabajadores, mediante la mejora continua del Sistema de Gestión de la Seguridad y Salud en el Trabajo (SG-SST) en la empresa.</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 </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4. Promover, mantener y mejorar las condiciones de salud y de trabajo mediante la implementación del 100% las actividades de promoción, prevención y medicina del trabajo encaminadas a preservar estilos de vida saludables.</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 </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5. Garantizar una respuesta pronta y oportuna ante situaciones de emergencia, para evitar poner en riesgo la integridad de los colaboradores mediante la ejecución de simulacro.</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marL="457200" algn="just"/>
            <a:r>
              <a:rPr lang="es-ES" sz="2400" dirty="0">
                <a:effectLst/>
                <a:latin typeface="Segoe UI" panose="020B0502040204020203" pitchFamily="34" charset="0"/>
                <a:ea typeface="Times New Roman" panose="02020603050405020304" pitchFamily="18" charset="0"/>
                <a:cs typeface="Segoe UI" panose="020B0502040204020203" pitchFamily="34" charset="0"/>
              </a:rPr>
              <a:t> </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algn="just">
              <a:lnSpc>
                <a:spcPct val="107000"/>
              </a:lnSpc>
              <a:spcAft>
                <a:spcPts val="800"/>
              </a:spcAft>
            </a:pPr>
            <a:r>
              <a:rPr lang="es-ES" sz="2400" dirty="0">
                <a:effectLst/>
                <a:latin typeface="Segoe UI" panose="020B0502040204020203" pitchFamily="34" charset="0"/>
                <a:ea typeface="Times New Roman" panose="02020603050405020304" pitchFamily="18" charset="0"/>
                <a:cs typeface="Segoe UI" panose="020B0502040204020203" pitchFamily="34" charset="0"/>
              </a:rPr>
              <a:t>6. Mantener el Sistema de Gestión de Seguridad y Salud en el Trabajo SG-SST con el fin de identificar y controlar de manera permanente las condiciones de trabajo que pueden propiciar la ocurrencia de accidentes y enfermedades laborales a los empleados, Manteniendo el resultado de la autoevaluación en 100%.</a:t>
            </a:r>
            <a:endParaRPr lang="es-CO" sz="2400" dirty="0">
              <a:effectLst/>
              <a:latin typeface="Segoe UI" panose="020B0502040204020203" pitchFamily="34" charset="0"/>
              <a:ea typeface="Times New Roman" panose="02020603050405020304" pitchFamily="18" charset="0"/>
              <a:cs typeface="Segoe UI" panose="020B0502040204020203" pitchFamily="34" charset="0"/>
            </a:endParaRPr>
          </a:p>
          <a:p>
            <a:pPr lvl="0" algn="just">
              <a:lnSpc>
                <a:spcPct val="107000"/>
              </a:lnSpc>
              <a:spcAft>
                <a:spcPts val="800"/>
              </a:spcAft>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2221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991600" y="5444"/>
            <a:ext cx="10062842" cy="10286999"/>
            <a:chOff x="9000901" y="1"/>
            <a:chExt cx="10062842" cy="10286999"/>
          </a:xfrm>
        </p:grpSpPr>
        <p:sp>
          <p:nvSpPr>
            <p:cNvPr id="3" name="object 3"/>
            <p:cNvSpPr/>
            <p:nvPr/>
          </p:nvSpPr>
          <p:spPr>
            <a:xfrm>
              <a:off x="16799111" y="2687863"/>
              <a:ext cx="1489075" cy="2581275"/>
            </a:xfrm>
            <a:custGeom>
              <a:avLst/>
              <a:gdLst/>
              <a:ahLst/>
              <a:cxnLst/>
              <a:rect l="l" t="t" r="r" b="b"/>
              <a:pathLst>
                <a:path w="1489075" h="2581275">
                  <a:moveTo>
                    <a:pt x="1488889" y="2581274"/>
                  </a:moveTo>
                  <a:lnTo>
                    <a:pt x="745304" y="2581274"/>
                  </a:lnTo>
                  <a:lnTo>
                    <a:pt x="0" y="1290636"/>
                  </a:lnTo>
                  <a:lnTo>
                    <a:pt x="745303" y="0"/>
                  </a:lnTo>
                  <a:lnTo>
                    <a:pt x="1488889" y="0"/>
                  </a:lnTo>
                  <a:lnTo>
                    <a:pt x="1488889" y="2581274"/>
                  </a:lnTo>
                  <a:close/>
                </a:path>
              </a:pathLst>
            </a:custGeom>
            <a:solidFill>
              <a:srgbClr val="004550"/>
            </a:solidFill>
          </p:spPr>
          <p:txBody>
            <a:bodyPr wrap="square" lIns="0" tIns="0" rIns="0" bIns="0" rtlCol="0"/>
            <a:lstStyle/>
            <a:p>
              <a:endParaRPr/>
            </a:p>
          </p:txBody>
        </p:sp>
        <p:sp>
          <p:nvSpPr>
            <p:cNvPr id="4" name="object 4"/>
            <p:cNvSpPr/>
            <p:nvPr/>
          </p:nvSpPr>
          <p:spPr>
            <a:xfrm>
              <a:off x="13660116" y="1"/>
              <a:ext cx="4200525" cy="3503295"/>
            </a:xfrm>
            <a:custGeom>
              <a:avLst/>
              <a:gdLst/>
              <a:ahLst/>
              <a:cxnLst/>
              <a:rect l="l" t="t" r="r" b="b"/>
              <a:pathLst>
                <a:path w="4200525" h="3503295">
                  <a:moveTo>
                    <a:pt x="3150390" y="3503267"/>
                  </a:moveTo>
                  <a:lnTo>
                    <a:pt x="1050080" y="3503267"/>
                  </a:lnTo>
                  <a:lnTo>
                    <a:pt x="0" y="1683993"/>
                  </a:lnTo>
                  <a:lnTo>
                    <a:pt x="971996" y="0"/>
                  </a:lnTo>
                  <a:lnTo>
                    <a:pt x="3228338" y="0"/>
                  </a:lnTo>
                  <a:lnTo>
                    <a:pt x="4200471" y="1683993"/>
                  </a:lnTo>
                  <a:lnTo>
                    <a:pt x="3150390" y="3503267"/>
                  </a:lnTo>
                  <a:close/>
                </a:path>
              </a:pathLst>
            </a:custGeom>
            <a:solidFill>
              <a:srgbClr val="00A09A"/>
            </a:solidFill>
          </p:spPr>
          <p:txBody>
            <a:bodyPr wrap="square" lIns="0" tIns="0" rIns="0" bIns="0" rtlCol="0"/>
            <a:lstStyle/>
            <a:p>
              <a:endParaRPr/>
            </a:p>
          </p:txBody>
        </p:sp>
        <p:sp>
          <p:nvSpPr>
            <p:cNvPr id="5" name="object 5"/>
            <p:cNvSpPr/>
            <p:nvPr/>
          </p:nvSpPr>
          <p:spPr>
            <a:xfrm>
              <a:off x="13243940" y="1"/>
              <a:ext cx="2486025" cy="1196975"/>
            </a:xfrm>
            <a:custGeom>
              <a:avLst/>
              <a:gdLst/>
              <a:ahLst/>
              <a:cxnLst/>
              <a:rect l="l" t="t" r="r" b="b"/>
              <a:pathLst>
                <a:path w="2486025" h="1196975">
                  <a:moveTo>
                    <a:pt x="1864536" y="1196495"/>
                  </a:moveTo>
                  <a:lnTo>
                    <a:pt x="621483" y="1196495"/>
                  </a:lnTo>
                  <a:lnTo>
                    <a:pt x="0" y="120170"/>
                  </a:lnTo>
                  <a:lnTo>
                    <a:pt x="69388" y="0"/>
                  </a:lnTo>
                  <a:lnTo>
                    <a:pt x="2416621" y="0"/>
                  </a:lnTo>
                  <a:lnTo>
                    <a:pt x="2486019" y="120170"/>
                  </a:lnTo>
                  <a:lnTo>
                    <a:pt x="1864536" y="1196495"/>
                  </a:lnTo>
                  <a:close/>
                </a:path>
              </a:pathLst>
            </a:custGeom>
            <a:solidFill>
              <a:srgbClr val="A3E373"/>
            </a:solidFill>
          </p:spPr>
          <p:txBody>
            <a:bodyPr wrap="square" lIns="0" tIns="0" rIns="0" bIns="0" rtlCol="0"/>
            <a:lstStyle/>
            <a:p>
              <a:endParaRPr/>
            </a:p>
          </p:txBody>
        </p:sp>
        <p:pic>
          <p:nvPicPr>
            <p:cNvPr id="6" name="object 6"/>
            <p:cNvPicPr/>
            <p:nvPr/>
          </p:nvPicPr>
          <p:blipFill>
            <a:blip r:embed="rId2" cstate="print"/>
            <a:stretch>
              <a:fillRect/>
            </a:stretch>
          </p:blipFill>
          <p:spPr>
            <a:xfrm>
              <a:off x="9000901" y="2554137"/>
              <a:ext cx="10062842" cy="7732863"/>
            </a:xfrm>
            <a:prstGeom prst="rect">
              <a:avLst/>
            </a:prstGeom>
          </p:spPr>
        </p:pic>
      </p:grpSp>
      <p:sp>
        <p:nvSpPr>
          <p:cNvPr id="7" name="object 7"/>
          <p:cNvSpPr txBox="1">
            <a:spLocks noGrp="1"/>
          </p:cNvSpPr>
          <p:nvPr>
            <p:ph type="title"/>
          </p:nvPr>
        </p:nvSpPr>
        <p:spPr>
          <a:xfrm>
            <a:off x="1016000" y="887481"/>
            <a:ext cx="13690600" cy="1622523"/>
          </a:xfrm>
          <a:prstGeom prst="rect">
            <a:avLst/>
          </a:prstGeom>
        </p:spPr>
        <p:txBody>
          <a:bodyPr vert="horz" wrap="square" lIns="0" tIns="52351" rIns="0" bIns="0" rtlCol="0">
            <a:spAutoFit/>
          </a:bodyPr>
          <a:lstStyle/>
          <a:p>
            <a:pPr marL="15240">
              <a:spcBef>
                <a:spcPts val="225"/>
              </a:spcBef>
            </a:pPr>
            <a:r>
              <a:rPr lang="es-CO" sz="4400" b="1" dirty="0">
                <a:solidFill>
                  <a:schemeClr val="tx1"/>
                </a:solidFill>
                <a:latin typeface="Segoe UI" panose="020B0502040204020203" pitchFamily="34" charset="0"/>
                <a:cs typeface="Segoe UI" panose="020B0502040204020203" pitchFamily="34" charset="0"/>
              </a:rPr>
              <a:t>POLÍTICA DE SGSST 2024 </a:t>
            </a:r>
            <a:br>
              <a:rPr lang="es-CO" sz="5400" i="1" dirty="0">
                <a:solidFill>
                  <a:schemeClr val="bg1"/>
                </a:solidFill>
                <a:latin typeface="AvantGarde Bk BT" panose="020B0402020202020204" pitchFamily="34" charset="0"/>
              </a:rPr>
            </a:br>
            <a:endParaRPr sz="5400" dirty="0">
              <a:latin typeface="AvantGarde Bk BT" panose="020B0402020202020204" pitchFamily="34" charset="0"/>
            </a:endParaRPr>
          </a:p>
        </p:txBody>
      </p:sp>
      <p:pic>
        <p:nvPicPr>
          <p:cNvPr id="9" name="object 9"/>
          <p:cNvPicPr/>
          <p:nvPr/>
        </p:nvPicPr>
        <p:blipFill>
          <a:blip r:embed="rId3" cstate="print"/>
          <a:stretch>
            <a:fillRect/>
          </a:stretch>
        </p:blipFill>
        <p:spPr>
          <a:xfrm>
            <a:off x="1028700" y="7620697"/>
            <a:ext cx="3076574" cy="1638299"/>
          </a:xfrm>
          <a:prstGeom prst="rect">
            <a:avLst/>
          </a:prstGeom>
        </p:spPr>
      </p:pic>
      <p:sp>
        <p:nvSpPr>
          <p:cNvPr id="10" name="CuadroTexto 9">
            <a:extLst>
              <a:ext uri="{FF2B5EF4-FFF2-40B4-BE49-F238E27FC236}">
                <a16:creationId xmlns:a16="http://schemas.microsoft.com/office/drawing/2014/main" id="{4AE392C5-DED7-AC3C-8237-D87AC230683D}"/>
              </a:ext>
            </a:extLst>
          </p:cNvPr>
          <p:cNvSpPr txBox="1"/>
          <p:nvPr/>
        </p:nvSpPr>
        <p:spPr>
          <a:xfrm>
            <a:off x="436660" y="2325339"/>
            <a:ext cx="9316940" cy="3785652"/>
          </a:xfrm>
          <a:prstGeom prst="rect">
            <a:avLst/>
          </a:prstGeom>
          <a:noFill/>
        </p:spPr>
        <p:txBody>
          <a:bodyPr wrap="square" rtlCol="0">
            <a:spAutoFit/>
          </a:bodyPr>
          <a:lstStyle/>
          <a:p>
            <a:endParaRPr lang="es-CO" sz="2800" b="1" dirty="0">
              <a:effectLst/>
              <a:latin typeface="Segoe UI" panose="020B0502040204020203" pitchFamily="34" charset="0"/>
              <a:ea typeface="Calibri" panose="020F0502020204030204" pitchFamily="34" charset="0"/>
              <a:cs typeface="Times New Roman" panose="02020603050405020304" pitchFamily="18" charset="0"/>
            </a:endParaRPr>
          </a:p>
          <a:p>
            <a:r>
              <a:rPr lang="es-CO" sz="2800" b="1" dirty="0">
                <a:effectLst/>
                <a:latin typeface="Segoe UI" panose="020B0502040204020203" pitchFamily="34" charset="0"/>
                <a:ea typeface="Calibri" panose="020F0502020204030204" pitchFamily="34" charset="0"/>
                <a:cs typeface="Times New Roman" panose="02020603050405020304" pitchFamily="18" charset="0"/>
              </a:rPr>
              <a:t>ALCANCE</a:t>
            </a:r>
            <a:br>
              <a:rPr lang="es-CO" sz="2000" b="1" dirty="0">
                <a:effectLst/>
                <a:latin typeface="Segoe UI" panose="020B0502040204020203" pitchFamily="34" charset="0"/>
                <a:ea typeface="Calibri" panose="020F0502020204030204" pitchFamily="34" charset="0"/>
                <a:cs typeface="Times New Roman" panose="02020603050405020304" pitchFamily="18" charset="0"/>
              </a:rPr>
            </a:br>
            <a:br>
              <a:rPr lang="es-CO" sz="2000" b="1" dirty="0">
                <a:effectLst/>
                <a:latin typeface="Segoe UI" panose="020B0502040204020203" pitchFamily="34" charset="0"/>
                <a:ea typeface="Calibri" panose="020F0502020204030204" pitchFamily="34" charset="0"/>
                <a:cs typeface="Times New Roman" panose="02020603050405020304" pitchFamily="18" charset="0"/>
              </a:rPr>
            </a:br>
            <a:endParaRPr lang="es-CO" sz="2000" b="1" dirty="0">
              <a:effectLst/>
              <a:latin typeface="Segoe UI" panose="020B0502040204020203" pitchFamily="34" charset="0"/>
              <a:ea typeface="Calibri" panose="020F0502020204030204" pitchFamily="34" charset="0"/>
              <a:cs typeface="Times New Roman" panose="02020603050405020304" pitchFamily="18" charset="0"/>
            </a:endParaRPr>
          </a:p>
          <a:p>
            <a:r>
              <a:rPr lang="es-CO" sz="2400" dirty="0">
                <a:effectLst/>
                <a:latin typeface="Segoe UI" panose="020B0502040204020203" pitchFamily="34" charset="0"/>
                <a:ea typeface="Calibri" panose="020F0502020204030204" pitchFamily="34" charset="0"/>
                <a:cs typeface="Times New Roman" panose="02020603050405020304" pitchFamily="18" charset="0"/>
              </a:rPr>
              <a:t>Esta política tiene un alcance para todos los trabajadores de Quirófanos el Tesoro, internos y externos, aplicando todos los procesos que se realicen en la institución. Plan de Emergencias (BRIGADA DE EMERGENCIA, COPASST Y COMITÉ DE CONVIVENCIA), los cuales son los grupos de apoyo para el SG-SST.</a:t>
            </a:r>
            <a:br>
              <a:rPr lang="es-CO" sz="2400" dirty="0">
                <a:effectLst/>
                <a:latin typeface="Calibri" panose="020F0502020204030204" pitchFamily="34" charset="0"/>
                <a:ea typeface="Calibri" panose="020F0502020204030204" pitchFamily="34" charset="0"/>
                <a:cs typeface="Times New Roman" panose="02020603050405020304" pitchFamily="18" charset="0"/>
              </a:rPr>
            </a:br>
            <a:endParaRPr lang="es-CO" sz="2400" dirty="0"/>
          </a:p>
        </p:txBody>
      </p:sp>
    </p:spTree>
    <p:extLst>
      <p:ext uri="{BB962C8B-B14F-4D97-AF65-F5344CB8AC3E}">
        <p14:creationId xmlns:p14="http://schemas.microsoft.com/office/powerpoint/2010/main" val="122761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4000999"/>
            <a:ext cx="5932170" cy="6286500"/>
            <a:chOff x="0" y="4000999"/>
            <a:chExt cx="5932170" cy="6286500"/>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5" name="object 5"/>
            <p:cNvSpPr/>
            <p:nvPr/>
          </p:nvSpPr>
          <p:spPr>
            <a:xfrm>
              <a:off x="2455108" y="7472831"/>
              <a:ext cx="3476625" cy="2814320"/>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6" name="object 6"/>
            <p:cNvSpPr/>
            <p:nvPr/>
          </p:nvSpPr>
          <p:spPr>
            <a:xfrm>
              <a:off x="0" y="4001007"/>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3657600" y="822423"/>
            <a:ext cx="14478000" cy="2945962"/>
          </a:xfrm>
          <a:prstGeom prst="rect">
            <a:avLst/>
          </a:prstGeom>
        </p:spPr>
        <p:txBody>
          <a:bodyPr vert="horz" wrap="square" lIns="0" tIns="52351" rIns="0" bIns="0" rtlCol="0">
            <a:spAutoFit/>
          </a:bodyPr>
          <a:lstStyle/>
          <a:p>
            <a:pPr marL="342900" indent="-342900" algn="l">
              <a:buFont typeface="Arial" panose="020B0604020202020204" pitchFamily="34" charset="0"/>
              <a:buChar char="•"/>
            </a:pPr>
            <a:br>
              <a:rPr lang="es-CO"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es-CO" sz="2400" b="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br>
            <a:br>
              <a:rPr lang="es-CO" sz="2400" b="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br>
            <a:r>
              <a:rPr lang="es-CO" sz="2400" b="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Seguridad y Salud en el trabajo: </a:t>
            </a:r>
            <a:r>
              <a:rPr lang="es-CO" sz="24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El Sistema de Gestión de Seguridad y Salud en el Trabajo (SG-SST) abarca una disciplina que  trata de prevenir las lesiones y las enfermedades causadas por las condiciones de trabajo, consiste en el desarrollo de un proceso lógico y por etapas, basado en la mejora continua, lo cual incluye la política, la organización.</a:t>
            </a:r>
            <a:br>
              <a:rPr lang="es-CO"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sz="2000" b="1" spc="-10" dirty="0">
              <a:solidFill>
                <a:schemeClr val="tx1"/>
              </a:solidFill>
              <a:latin typeface="AvantGarde Bk BT" panose="020B0402020202020204" pitchFamily="34" charset="0"/>
            </a:endParaRPr>
          </a:p>
        </p:txBody>
      </p:sp>
      <p:pic>
        <p:nvPicPr>
          <p:cNvPr id="13" name="object 9"/>
          <p:cNvPicPr/>
          <p:nvPr/>
        </p:nvPicPr>
        <p:blipFill>
          <a:blip r:embed="rId2" cstate="print"/>
          <a:stretch>
            <a:fillRect/>
          </a:stretch>
        </p:blipFill>
        <p:spPr>
          <a:xfrm>
            <a:off x="14294605" y="8282591"/>
            <a:ext cx="3076574" cy="1638299"/>
          </a:xfrm>
          <a:prstGeom prst="rect">
            <a:avLst/>
          </a:prstGeom>
        </p:spPr>
      </p:pic>
      <p:sp>
        <p:nvSpPr>
          <p:cNvPr id="2" name="CuadroTexto 1">
            <a:extLst>
              <a:ext uri="{FF2B5EF4-FFF2-40B4-BE49-F238E27FC236}">
                <a16:creationId xmlns:a16="http://schemas.microsoft.com/office/drawing/2014/main" id="{84E44349-DD39-3AE4-7EE4-D47BBCDB894F}"/>
              </a:ext>
            </a:extLst>
          </p:cNvPr>
          <p:cNvSpPr txBox="1"/>
          <p:nvPr/>
        </p:nvSpPr>
        <p:spPr>
          <a:xfrm>
            <a:off x="3581400" y="3009900"/>
            <a:ext cx="14478000" cy="6155531"/>
          </a:xfrm>
          <a:prstGeom prst="rect">
            <a:avLst/>
          </a:prstGeom>
          <a:noFill/>
        </p:spPr>
        <p:txBody>
          <a:bodyPr wrap="square" rtlCol="0">
            <a:spAutoFit/>
          </a:bodyPr>
          <a:lstStyle/>
          <a:p>
            <a:pPr algn="just"/>
            <a:endParaRPr lang="es-CO" sz="2000" b="1"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endParaRPr>
          </a:p>
          <a:p>
            <a:pPr algn="just"/>
            <a:endParaRPr lang="es-CO" sz="2000" b="1" dirty="0">
              <a:solidFill>
                <a:srgbClr val="202124"/>
              </a:solidFill>
              <a:latin typeface="Segoe UI" panose="020B0502040204020203" pitchFamily="34"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s-CO" sz="2400" b="1" dirty="0" err="1">
                <a:solidFill>
                  <a:srgbClr val="202124"/>
                </a:solidFill>
                <a:effectLst/>
                <a:latin typeface="Segoe UI" panose="020B0502040204020203" pitchFamily="34" charset="0"/>
                <a:ea typeface="Calibri" panose="020F0502020204030204" pitchFamily="34" charset="0"/>
                <a:cs typeface="Times New Roman" panose="02020603050405020304" pitchFamily="18" charset="0"/>
              </a:rPr>
              <a:t>Copasst</a:t>
            </a:r>
            <a:r>
              <a:rPr lang="es-CO" sz="2400"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rPr>
              <a:t>: (Comité Paritario de Seguridad y Salud en el Trabajo) es un comité encargado de la promoción y vigilancia de las normas en temas de seguridad y salud en el trabajo dentro de las empresas públicas y privadas.</a:t>
            </a:r>
          </a:p>
          <a:p>
            <a:pPr algn="just"/>
            <a:endParaRPr lang="es-CO" sz="2400"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s-CO" sz="2400" b="1"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Comité de convivencia: </a:t>
            </a:r>
            <a:r>
              <a:rPr lang="es-ES" sz="2400" dirty="0">
                <a:solidFill>
                  <a:srgbClr val="202124"/>
                </a:solidFill>
                <a:effectLst/>
                <a:latin typeface="Segoe UI" panose="020B0502040204020203" pitchFamily="34" charset="0"/>
                <a:ea typeface="Times New Roman" panose="02020603050405020304" pitchFamily="18" charset="0"/>
                <a:cs typeface="Times New Roman" panose="02020603050405020304" pitchFamily="18" charset="0"/>
              </a:rPr>
              <a:t>Es un grupo de vigilancia de conformación obligatoria por parte de los empleados públicos y privados, cuya finalidad es contribuir a la protección de los trabajadores contra los riesgos psicosociales que puedan afectar su salud, como en el caso del estrés ocupacional y el acoso laboral, según lo reglamentó la normatividad legal vigente.</a:t>
            </a:r>
          </a:p>
          <a:p>
            <a:pPr algn="just"/>
            <a:endParaRPr lang="es-ES" sz="2400" dirty="0">
              <a:solidFill>
                <a:srgbClr val="202124"/>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ES" sz="2400" b="1" dirty="0">
                <a:solidFill>
                  <a:srgbClr val="202124"/>
                </a:solidFill>
                <a:effectLst/>
                <a:latin typeface="Segoe UI" panose="020B0502040204020203" pitchFamily="34" charset="0"/>
                <a:ea typeface="Times New Roman" panose="02020603050405020304" pitchFamily="18" charset="0"/>
                <a:cs typeface="Times New Roman" panose="02020603050405020304" pitchFamily="18" charset="0"/>
              </a:rPr>
              <a:t>Plan de emergencias</a:t>
            </a:r>
            <a:r>
              <a:rPr lang="es-ES" sz="2400" dirty="0">
                <a:solidFill>
                  <a:srgbClr val="202124"/>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s-CO" sz="2400"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rPr>
              <a:t>Es la planificación y organización para la utilización óptima de los recursos técnicos previstos con la finalidad de reducir al mínimo las posibles consecuencias sobre seres, pérdidas bienes generales y el ambiente, que pudieran derivarse de la situación.</a:t>
            </a:r>
          </a:p>
          <a:p>
            <a:pPr algn="just"/>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sp>
        <p:nvSpPr>
          <p:cNvPr id="8" name="CuadroTexto 7">
            <a:extLst>
              <a:ext uri="{FF2B5EF4-FFF2-40B4-BE49-F238E27FC236}">
                <a16:creationId xmlns:a16="http://schemas.microsoft.com/office/drawing/2014/main" id="{FC6A3E0C-9D83-B951-E546-21A3CEF6725B}"/>
              </a:ext>
            </a:extLst>
          </p:cNvPr>
          <p:cNvSpPr txBox="1"/>
          <p:nvPr/>
        </p:nvSpPr>
        <p:spPr>
          <a:xfrm>
            <a:off x="762000" y="687036"/>
            <a:ext cx="9144000" cy="830997"/>
          </a:xfrm>
          <a:prstGeom prst="rect">
            <a:avLst/>
          </a:prstGeom>
          <a:noFill/>
        </p:spPr>
        <p:txBody>
          <a:bodyPr wrap="square">
            <a:spAutoFit/>
          </a:bodyPr>
          <a:lstStyle/>
          <a:p>
            <a:r>
              <a:rPr lang="es-CO" sz="4800" b="1" dirty="0">
                <a:effectLst/>
                <a:latin typeface="Segoe UI" panose="020B0502040204020203" pitchFamily="34" charset="0"/>
                <a:ea typeface="Calibri" panose="020F0502020204030204" pitchFamily="34" charset="0"/>
                <a:cs typeface="Times New Roman" panose="02020603050405020304" pitchFamily="18" charset="0"/>
              </a:rPr>
              <a:t>DEFINICIONES</a:t>
            </a:r>
            <a:endParaRPr lang="es-CO" sz="4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0409"/>
            <a:ext cx="5723910" cy="6300683"/>
            <a:chOff x="-16213" y="4786916"/>
            <a:chExt cx="5723910" cy="6300683"/>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5" name="object 5"/>
            <p:cNvSpPr/>
            <p:nvPr/>
          </p:nvSpPr>
          <p:spPr>
            <a:xfrm>
              <a:off x="2231072" y="7473187"/>
              <a:ext cx="3476625" cy="2814320"/>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6" name="object 6"/>
            <p:cNvSpPr/>
            <p:nvPr/>
          </p:nvSpPr>
          <p:spPr>
            <a:xfrm>
              <a:off x="-16213" y="4801099"/>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sp>
        <p:nvSpPr>
          <p:cNvPr id="11" name="object 7"/>
          <p:cNvSpPr txBox="1">
            <a:spLocks noGrp="1"/>
          </p:cNvSpPr>
          <p:nvPr>
            <p:ph type="title"/>
          </p:nvPr>
        </p:nvSpPr>
        <p:spPr>
          <a:xfrm>
            <a:off x="6477000" y="599019"/>
            <a:ext cx="9982200" cy="8791858"/>
          </a:xfrm>
          <a:prstGeom prst="rect">
            <a:avLst/>
          </a:prstGeom>
        </p:spPr>
        <p:txBody>
          <a:bodyPr vert="horz" wrap="square" lIns="0" tIns="52351" rIns="0" bIns="0" rtlCol="0">
            <a:spAutoFit/>
          </a:bodyPr>
          <a:lstStyle/>
          <a:p>
            <a:pPr marL="457200" indent="-457200" algn="l">
              <a:lnSpc>
                <a:spcPct val="107000"/>
              </a:lnSpc>
              <a:spcAft>
                <a:spcPts val="800"/>
              </a:spcAft>
              <a:buFont typeface="Arial" panose="020B0604020202020204" pitchFamily="34" charset="0"/>
              <a:buChar char="•"/>
            </a:pPr>
            <a:r>
              <a:rPr lang="es-CO" sz="2800" b="1" dirty="0">
                <a:effectLst/>
                <a:latin typeface="Segoe UI" panose="020B0502040204020203" pitchFamily="34" charset="0"/>
                <a:ea typeface="Calibri" panose="020F0502020204030204" pitchFamily="34" charset="0"/>
                <a:cs typeface="Times New Roman" panose="02020603050405020304" pitchFamily="18" charset="0"/>
              </a:rPr>
              <a:t>Peligro:</a:t>
            </a:r>
            <a:r>
              <a:rPr lang="es-CO" sz="2800" dirty="0">
                <a:effectLst/>
                <a:latin typeface="Segoe UI" panose="020B0502040204020203" pitchFamily="34" charset="0"/>
                <a:ea typeface="Calibri" panose="020F0502020204030204" pitchFamily="34" charset="0"/>
                <a:cs typeface="Times New Roman" panose="02020603050405020304" pitchFamily="18" charset="0"/>
              </a:rPr>
              <a:t> </a:t>
            </a:r>
            <a:r>
              <a:rPr lang="es-CO" sz="2800"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rPr>
              <a:t>Se define como cualquier fuente, situación o acto con un potencial de producir un daño en términos de una lesión o enfermedad, daño a la propiedad, daño al medio ambiente o una combinación de éstos</a:t>
            </a:r>
            <a:r>
              <a:rPr lang="es-ES" sz="2800" dirty="0">
                <a:solidFill>
                  <a:srgbClr val="202124"/>
                </a:solidFill>
                <a:latin typeface="Segoe UI" panose="020B0502040204020203" pitchFamily="34" charset="0"/>
                <a:ea typeface="Calibri" panose="020F0502020204030204" pitchFamily="34" charset="0"/>
                <a:cs typeface="Times New Roman" panose="02020603050405020304" pitchFamily="18" charset="0"/>
              </a:rPr>
              <a:t>.</a:t>
            </a:r>
            <a:br>
              <a:rPr lang="es-CO" sz="2800" dirty="0">
                <a:effectLst/>
                <a:latin typeface="Calibri" panose="020F0502020204030204" pitchFamily="34" charset="0"/>
                <a:ea typeface="Calibri" panose="020F0502020204030204" pitchFamily="34" charset="0"/>
                <a:cs typeface="Times New Roman" panose="02020603050405020304" pitchFamily="18" charset="0"/>
              </a:rPr>
            </a:br>
            <a:br>
              <a:rPr lang="es-CO" sz="2800" b="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br>
            <a:r>
              <a:rPr lang="es-CO" sz="2800" b="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Riesgo: </a:t>
            </a:r>
            <a: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Se trata de la combinación de la probabilidad de que ocurra un evento o una exposición peligrosa y la severidad de la lesión o enfermedad que puede ser causada por el evento o exposición. Evaluación de riesgos, procesos para identificar los peligros derivados de las condiciones de trabajo.</a:t>
            </a:r>
            <a:b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br>
            <a:b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br>
            <a:r>
              <a:rPr lang="es-CO" sz="2800" b="1"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Amenaza: </a:t>
            </a:r>
            <a: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Es un fenómeno o proceso natural o causado por el ser humano que puede poner en peligro a un grupo de personas, sus cosas y su ambiente, cuando no son precavidos. Existen diferentes tipos de amenazas.</a:t>
            </a:r>
            <a:b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br>
            <a:br>
              <a:rPr lang="es-CO" sz="2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br>
            <a:br>
              <a:rPr lang="es-CO" sz="2800" dirty="0">
                <a:solidFill>
                  <a:schemeClr val="tx1"/>
                </a:solidFill>
                <a:latin typeface="Segoe UI" panose="020B0502040204020203" pitchFamily="34" charset="0"/>
                <a:ea typeface="Calibri" panose="020F0502020204030204" pitchFamily="34" charset="0"/>
                <a:cs typeface="Times New Roman" panose="02020603050405020304" pitchFamily="18" charset="0"/>
              </a:rPr>
            </a:br>
            <a:endParaRPr sz="2800" b="1" spc="-10" dirty="0">
              <a:solidFill>
                <a:schemeClr val="tx1"/>
              </a:solidFill>
              <a:latin typeface="AvantGarde Bk BT" panose="020B0402020202020204" pitchFamily="34" charset="0"/>
            </a:endParaRPr>
          </a:p>
        </p:txBody>
      </p:sp>
      <p:pic>
        <p:nvPicPr>
          <p:cNvPr id="13" name="object 9"/>
          <p:cNvPicPr/>
          <p:nvPr/>
        </p:nvPicPr>
        <p:blipFill>
          <a:blip r:embed="rId2" cstate="print"/>
          <a:stretch>
            <a:fillRect/>
          </a:stretch>
        </p:blipFill>
        <p:spPr>
          <a:xfrm>
            <a:off x="14478000" y="8267700"/>
            <a:ext cx="3076574" cy="1638299"/>
          </a:xfrm>
          <a:prstGeom prst="rect">
            <a:avLst/>
          </a:prstGeom>
        </p:spPr>
      </p:pic>
    </p:spTree>
    <p:extLst>
      <p:ext uri="{BB962C8B-B14F-4D97-AF65-F5344CB8AC3E}">
        <p14:creationId xmlns:p14="http://schemas.microsoft.com/office/powerpoint/2010/main" val="11001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60409"/>
            <a:ext cx="5723910" cy="6300683"/>
            <a:chOff x="-16213" y="4786916"/>
            <a:chExt cx="5723910" cy="6300683"/>
          </a:xfrm>
        </p:grpSpPr>
        <p:sp>
          <p:nvSpPr>
            <p:cNvPr id="4" name="object 4"/>
            <p:cNvSpPr/>
            <p:nvPr/>
          </p:nvSpPr>
          <p:spPr>
            <a:xfrm>
              <a:off x="0" y="4786916"/>
              <a:ext cx="3070225" cy="4314825"/>
            </a:xfrm>
            <a:custGeom>
              <a:avLst/>
              <a:gdLst/>
              <a:ahLst/>
              <a:cxnLst/>
              <a:rect l="l" t="t" r="r" b="b"/>
              <a:pathLst>
                <a:path w="3070225" h="4314825">
                  <a:moveTo>
                    <a:pt x="0" y="0"/>
                  </a:moveTo>
                  <a:lnTo>
                    <a:pt x="1824389" y="0"/>
                  </a:lnTo>
                  <a:lnTo>
                    <a:pt x="3069721" y="2157412"/>
                  </a:lnTo>
                  <a:lnTo>
                    <a:pt x="1824389" y="4314824"/>
                  </a:lnTo>
                  <a:lnTo>
                    <a:pt x="0" y="4314824"/>
                  </a:lnTo>
                  <a:lnTo>
                    <a:pt x="0" y="0"/>
                  </a:lnTo>
                  <a:close/>
                </a:path>
              </a:pathLst>
            </a:custGeom>
            <a:solidFill>
              <a:srgbClr val="004550"/>
            </a:solidFill>
          </p:spPr>
          <p:txBody>
            <a:bodyPr wrap="square" lIns="0" tIns="0" rIns="0" bIns="0" rtlCol="0"/>
            <a:lstStyle/>
            <a:p>
              <a:endParaRPr/>
            </a:p>
          </p:txBody>
        </p:sp>
        <p:sp>
          <p:nvSpPr>
            <p:cNvPr id="5" name="object 5"/>
            <p:cNvSpPr/>
            <p:nvPr/>
          </p:nvSpPr>
          <p:spPr>
            <a:xfrm>
              <a:off x="2231072" y="7473187"/>
              <a:ext cx="3476625" cy="2814320"/>
            </a:xfrm>
            <a:custGeom>
              <a:avLst/>
              <a:gdLst/>
              <a:ahLst/>
              <a:cxnLst/>
              <a:rect l="l" t="t" r="r" b="b"/>
              <a:pathLst>
                <a:path w="3476625" h="2814320">
                  <a:moveTo>
                    <a:pt x="869125" y="0"/>
                  </a:moveTo>
                  <a:lnTo>
                    <a:pt x="2607499" y="0"/>
                  </a:lnTo>
                  <a:lnTo>
                    <a:pt x="3476624" y="1504924"/>
                  </a:lnTo>
                  <a:lnTo>
                    <a:pt x="2720508" y="2814168"/>
                  </a:lnTo>
                  <a:lnTo>
                    <a:pt x="756222" y="2814168"/>
                  </a:lnTo>
                  <a:lnTo>
                    <a:pt x="0" y="1504924"/>
                  </a:lnTo>
                  <a:lnTo>
                    <a:pt x="869125" y="0"/>
                  </a:lnTo>
                  <a:close/>
                </a:path>
              </a:pathLst>
            </a:custGeom>
            <a:solidFill>
              <a:srgbClr val="A3E373"/>
            </a:solidFill>
          </p:spPr>
          <p:txBody>
            <a:bodyPr wrap="square" lIns="0" tIns="0" rIns="0" bIns="0" rtlCol="0"/>
            <a:lstStyle/>
            <a:p>
              <a:endParaRPr/>
            </a:p>
          </p:txBody>
        </p:sp>
        <p:sp>
          <p:nvSpPr>
            <p:cNvPr id="6" name="object 6"/>
            <p:cNvSpPr/>
            <p:nvPr/>
          </p:nvSpPr>
          <p:spPr>
            <a:xfrm>
              <a:off x="-16213" y="4801099"/>
              <a:ext cx="3969385" cy="6286500"/>
            </a:xfrm>
            <a:custGeom>
              <a:avLst/>
              <a:gdLst/>
              <a:ahLst/>
              <a:cxnLst/>
              <a:rect l="l" t="t" r="r" b="b"/>
              <a:pathLst>
                <a:path w="3969385" h="6286500">
                  <a:moveTo>
                    <a:pt x="3069628" y="5258028"/>
                  </a:moveTo>
                  <a:lnTo>
                    <a:pt x="2224316" y="3795979"/>
                  </a:lnTo>
                  <a:lnTo>
                    <a:pt x="533565" y="3795979"/>
                  </a:lnTo>
                  <a:lnTo>
                    <a:pt x="0" y="4718837"/>
                  </a:lnTo>
                  <a:lnTo>
                    <a:pt x="0" y="5797131"/>
                  </a:lnTo>
                  <a:lnTo>
                    <a:pt x="282676" y="6285992"/>
                  </a:lnTo>
                  <a:lnTo>
                    <a:pt x="2475280" y="6285992"/>
                  </a:lnTo>
                  <a:lnTo>
                    <a:pt x="3069628" y="5258028"/>
                  </a:lnTo>
                  <a:close/>
                </a:path>
                <a:path w="3969385" h="6286500">
                  <a:moveTo>
                    <a:pt x="3968915" y="781037"/>
                  </a:moveTo>
                  <a:lnTo>
                    <a:pt x="3518878" y="0"/>
                  </a:lnTo>
                  <a:lnTo>
                    <a:pt x="2618740" y="0"/>
                  </a:lnTo>
                  <a:lnTo>
                    <a:pt x="2168690" y="781037"/>
                  </a:lnTo>
                  <a:lnTo>
                    <a:pt x="2618790" y="1562074"/>
                  </a:lnTo>
                  <a:lnTo>
                    <a:pt x="3518878" y="1562074"/>
                  </a:lnTo>
                  <a:lnTo>
                    <a:pt x="3968915" y="781037"/>
                  </a:lnTo>
                  <a:close/>
                </a:path>
              </a:pathLst>
            </a:custGeom>
            <a:solidFill>
              <a:srgbClr val="00A09C"/>
            </a:solidFill>
          </p:spPr>
          <p:txBody>
            <a:bodyPr wrap="square" lIns="0" tIns="0" rIns="0" bIns="0" rtlCol="0"/>
            <a:lstStyle/>
            <a:p>
              <a:endParaRPr/>
            </a:p>
          </p:txBody>
        </p:sp>
      </p:grpSp>
      <p:pic>
        <p:nvPicPr>
          <p:cNvPr id="13" name="object 9"/>
          <p:cNvPicPr/>
          <p:nvPr/>
        </p:nvPicPr>
        <p:blipFill>
          <a:blip r:embed="rId2" cstate="print"/>
          <a:stretch>
            <a:fillRect/>
          </a:stretch>
        </p:blipFill>
        <p:spPr>
          <a:xfrm>
            <a:off x="14249400" y="7734300"/>
            <a:ext cx="3076574" cy="1638299"/>
          </a:xfrm>
          <a:prstGeom prst="rect">
            <a:avLst/>
          </a:prstGeom>
        </p:spPr>
      </p:pic>
      <p:sp>
        <p:nvSpPr>
          <p:cNvPr id="2" name="CuadroTexto 1">
            <a:extLst>
              <a:ext uri="{FF2B5EF4-FFF2-40B4-BE49-F238E27FC236}">
                <a16:creationId xmlns:a16="http://schemas.microsoft.com/office/drawing/2014/main" id="{84E44349-DD39-3AE4-7EE4-D47BBCDB894F}"/>
              </a:ext>
            </a:extLst>
          </p:cNvPr>
          <p:cNvSpPr txBox="1"/>
          <p:nvPr/>
        </p:nvSpPr>
        <p:spPr>
          <a:xfrm>
            <a:off x="5943600" y="419100"/>
            <a:ext cx="11087715" cy="7290586"/>
          </a:xfrm>
          <a:prstGeom prst="rect">
            <a:avLst/>
          </a:prstGeom>
          <a:noFill/>
        </p:spPr>
        <p:txBody>
          <a:bodyPr wrap="square" rtlCol="0">
            <a:spAutoFit/>
          </a:bodyPr>
          <a:lstStyle/>
          <a:p>
            <a:pPr algn="just"/>
            <a:endParaRPr lang="es-CO" sz="2000" b="1"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endParaRPr>
          </a:p>
          <a:p>
            <a:pPr algn="just"/>
            <a:endParaRPr lang="es-CO" sz="2000" b="1"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endParaRPr>
          </a:p>
          <a:p>
            <a:pPr algn="just"/>
            <a:endParaRPr lang="es-CO" sz="2000" b="1"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endParaRPr>
          </a:p>
          <a:p>
            <a:pPr algn="just"/>
            <a:r>
              <a:rPr lang="es-CO" sz="2400" b="1" dirty="0">
                <a:solidFill>
                  <a:srgbClr val="202124"/>
                </a:solidFill>
                <a:effectLst/>
                <a:latin typeface="Segoe UI" panose="020B0502040204020203" pitchFamily="34" charset="0"/>
                <a:ea typeface="Calibri" panose="020F0502020204030204" pitchFamily="34" charset="0"/>
                <a:cs typeface="Times New Roman" panose="02020603050405020304" pitchFamily="18" charset="0"/>
              </a:rPr>
              <a:t>ESTRATEGIAS Y/O ASPECTOS DE LA POLITICA</a:t>
            </a:r>
          </a:p>
          <a:p>
            <a:pPr algn="just">
              <a:lnSpc>
                <a:spcPct val="107000"/>
              </a:lnSpc>
              <a:spcAft>
                <a:spcPts val="800"/>
              </a:spcAft>
            </a:pPr>
            <a:endParaRPr lang="es-CO" sz="2000" dirty="0">
              <a:effectLst/>
              <a:latin typeface="Segoe UI" panose="020B0502040204020203"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Arial" panose="020B0604020202020204" pitchFamily="34" charset="0"/>
              <a:buChar char="•"/>
            </a:pPr>
            <a:r>
              <a:rPr lang="es-CO" sz="2800" dirty="0">
                <a:effectLst/>
                <a:latin typeface="Segoe UI" panose="020B0502040204020203" pitchFamily="34" charset="0"/>
                <a:ea typeface="Calibri" panose="020F0502020204030204" pitchFamily="34" charset="0"/>
                <a:cs typeface="Times New Roman" panose="02020603050405020304" pitchFamily="18" charset="0"/>
              </a:rPr>
              <a:t>Quirófanos el Tesoro garantiza mediante el Sistema de Gestión de Seguridad y Salud en el Trabajo, condiciones óptimas para los trabajadores, con los grupos de apoyo con los cuales contamos para las diferentes actividades durante el año. Cada grupo tiene sus responsabilidades y funciones dentro del SG-SST.</a:t>
            </a:r>
          </a:p>
          <a:p>
            <a:pPr marL="457200" indent="-457200" algn="just">
              <a:lnSpc>
                <a:spcPct val="107000"/>
              </a:lnSpc>
              <a:spcAft>
                <a:spcPts val="800"/>
              </a:spcAft>
              <a:buFont typeface="Arial" panose="020B0604020202020204" pitchFamily="34" charset="0"/>
              <a:buChar char="•"/>
            </a:pPr>
            <a:endParaRPr lang="es-CO" sz="2800" dirty="0">
              <a:effectLst/>
              <a:latin typeface="Segoe UI" panose="020B0502040204020203"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Arial" panose="020B0604020202020204" pitchFamily="34" charset="0"/>
              <a:buChar char="•"/>
            </a:pPr>
            <a:r>
              <a:rPr lang="es-CO" sz="2800" dirty="0">
                <a:effectLst/>
                <a:latin typeface="Segoe UI" panose="020B0502040204020203" pitchFamily="34" charset="0"/>
                <a:ea typeface="Calibri" panose="020F0502020204030204" pitchFamily="34" charset="0"/>
                <a:cs typeface="Times New Roman" panose="02020603050405020304" pitchFamily="18" charset="0"/>
              </a:rPr>
              <a:t>La clínica cuenta con el comité de </a:t>
            </a:r>
            <a:r>
              <a:rPr lang="es-CO" sz="2800" dirty="0" err="1">
                <a:effectLst/>
                <a:latin typeface="Segoe UI" panose="020B0502040204020203" pitchFamily="34" charset="0"/>
                <a:ea typeface="Calibri" panose="020F0502020204030204" pitchFamily="34" charset="0"/>
                <a:cs typeface="Times New Roman" panose="02020603050405020304" pitchFamily="18" charset="0"/>
              </a:rPr>
              <a:t>Copasst</a:t>
            </a:r>
            <a:r>
              <a:rPr lang="es-CO" sz="2800" dirty="0">
                <a:effectLst/>
                <a:latin typeface="Segoe UI" panose="020B0502040204020203" pitchFamily="34" charset="0"/>
                <a:ea typeface="Calibri" panose="020F0502020204030204" pitchFamily="34" charset="0"/>
                <a:cs typeface="Times New Roman" panose="02020603050405020304" pitchFamily="18" charset="0"/>
              </a:rPr>
              <a:t> quien es el encargado de velar por la seguridad y salud de cada área, quien vela por el cumplimiento del el Sistema de Gestión de Seguridad y Salud.</a:t>
            </a:r>
          </a:p>
          <a:p>
            <a:pPr algn="just">
              <a:lnSpc>
                <a:spcPct val="107000"/>
              </a:lnSpc>
              <a:spcAft>
                <a:spcPts val="800"/>
              </a:spcAft>
            </a:pP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O" sz="2000" dirty="0">
              <a:effectLst/>
              <a:latin typeface="Segoe UI" panose="020B0502040204020203" pitchFamily="34" charset="0"/>
              <a:ea typeface="Calibri" panose="020F0502020204030204" pitchFamily="34" charset="0"/>
              <a:cs typeface="Segoe UI" panose="020B0502040204020203" pitchFamily="34" charset="0"/>
            </a:endParaRPr>
          </a:p>
          <a:p>
            <a:endParaRPr lang="es-CO" dirty="0"/>
          </a:p>
        </p:txBody>
      </p:sp>
    </p:spTree>
    <p:extLst>
      <p:ext uri="{BB962C8B-B14F-4D97-AF65-F5344CB8AC3E}">
        <p14:creationId xmlns:p14="http://schemas.microsoft.com/office/powerpoint/2010/main" val="1577738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AvantGarde Md BT"/>
        <a:ea typeface=""/>
        <a:cs typeface=""/>
      </a:majorFont>
      <a:minorFont>
        <a:latin typeface="AvantGarde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2940</TotalTime>
  <Words>5224</Words>
  <Application>Microsoft Office PowerPoint</Application>
  <PresentationFormat>Personalizado</PresentationFormat>
  <Paragraphs>257</Paragraphs>
  <Slides>46</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46</vt:i4>
      </vt:variant>
    </vt:vector>
  </HeadingPairs>
  <TitlesOfParts>
    <vt:vector size="58" baseType="lpstr">
      <vt:lpstr>Arial</vt:lpstr>
      <vt:lpstr>AvantGarde Bk BT</vt:lpstr>
      <vt:lpstr>AvantGarde Md BT</vt:lpstr>
      <vt:lpstr>Calibri</vt:lpstr>
      <vt:lpstr>Segoe UI</vt:lpstr>
      <vt:lpstr>Segoe UI Variable Text Semiligh</vt:lpstr>
      <vt:lpstr>Tahoma</vt:lpstr>
      <vt:lpstr>Times New Roman</vt:lpstr>
      <vt:lpstr>Trebuchet MS</vt:lpstr>
      <vt:lpstr>Verdana</vt:lpstr>
      <vt:lpstr>Wingdings</vt:lpstr>
      <vt:lpstr>Office Theme</vt:lpstr>
      <vt:lpstr>SIS                     INDUCCIÓN Y REINDUCCIÓN           EN EL SG-SST  A CONTRATISTAS   </vt:lpstr>
      <vt:lpstr>Política del SG-SST 2024 Objetivos y Metas del sistema de Gestión de Seguridad y Salud en el trabajo. Política para la prevención del consumo y la intervención de las adicciones. Accidente e Incidente de trabajo y enfermedad laboral. Procedimientos reportes de accidentes e incidentes de trabajo. Reportes de condiciones peligrosas. Principales peligros a los que se encuentra expuesto en QET. Uso de los elementos de protección personal.        </vt:lpstr>
      <vt:lpstr>POLÍTICA DE SGSST 2024  </vt:lpstr>
      <vt:lpstr>POLÍTICA DE SGSST 2024  </vt:lpstr>
      <vt:lpstr>POLÍTICA DE SGSST 2024  </vt:lpstr>
      <vt:lpstr>POLÍTICA DE SGSST 2024  </vt:lpstr>
      <vt:lpstr>   Seguridad y Salud en el trabajo: El Sistema de Gestión de Seguridad y Salud en el Trabajo (SG-SST) abarca una disciplina que  trata de prevenir las lesiones y las enfermedades causadas por las condiciones de trabajo, consiste en el desarrollo de un proceso lógico y por etapas, basado en la mejora continua, lo cual incluye la política, la organización. </vt:lpstr>
      <vt:lpstr>Peligro: Se define como cualquier fuente, situación o acto con un potencial de producir un daño en términos de una lesión o enfermedad, daño a la propiedad, daño al medio ambiente o una combinación de éstos.  Riesgo: Se trata de la combinación de la probabilidad de que ocurra un evento o una exposición peligrosa y la severidad de la lesión o enfermedad que puede ser causada por el evento o exposición. Evaluación de riesgos, procesos para identificar los peligros derivados de las condiciones de trabajo.  Amenaza: Es un fenómeno o proceso natural o causado por el ser humano que puede poner en peligro a un grupo de personas, sus cosas y su ambiente, cuando no son precavidos. Existen diferentes tipos de amenazas.   </vt:lpstr>
      <vt:lpstr>Presentación de PowerPoint</vt:lpstr>
      <vt:lpstr>Presentación de PowerPoint</vt:lpstr>
      <vt:lpstr>La clínica cuenta con programas de promoción y prevención para los trabajadores para mejorar y mantener una buena salud física y mental en la realización de exámenes de ingreso, periódicos el programa de pausas activas, nutrición y salud, programa de control de alcohol y sustancias psicoactivas, mediante prácticas y acciones que propaguen un ambiente laboral sano.  La clínica cuenta con el acompañamiento de la ARL SURA quien realiza un acompañamiento permanente para la gestión diferentes riesgos y capacitan al personal de la clínica en cada uno de los programas del SG-SST.   </vt:lpstr>
      <vt:lpstr>La clínica garantiza la estandarización de procesos y resultados del SG-SST mediante indicadores de estructura, proceso y resultado los cuales son periódicamente evaluados por la organización para medir y analizar el seguimiento del SG-SST.   La clínica cuenta con un comité de convivencia, grupo que lidera el abordaje de problemas y conflictos de presunto acoso laboral, incluidas actividades de acompañamiento a personal mediante actividades como primeros auxilios psicológicos.    </vt:lpstr>
      <vt:lpstr>   </vt:lpstr>
      <vt:lpstr>DOCUMENTACIÓN:     Contratistas    Antes de comenzar cualquier labor con antelación el contratista deberá enviar mediante correo electrónico al responsable del contrato dentro de QUIROFANOS EL TESORO S.A.S. la siguiente información:   Certificado de avance del SG-SST por parte de la ARL Licencia y curso de 50 horas o reentrenamiento de 20 horas del Profesional Responsable del SGSST del contratista. Para el personal que aplique, el certificado del curso de trabajador autorizado (32 horas) y/o reentrenamiento. Certificado de los coordinadores de alturas. Certificados de los Equipos y herramientas para trabajos de alto riesgo. Soporte de la seguridad social e inducción.   </vt:lpstr>
      <vt:lpstr> TRABAJOS EN ALTURAS.   Para la realización de trabajos en alturas, considerando trabajo en alturas, todo el que se realice a 2.00 metros o más de altura, se deberá contar con los siguientes requisitos:     Todo trabajador que realice trabajos de alturas debe estar certificado. Están prohibidos andamios de tijera, solo se debe utilizar andamios multidireccional certificado. Utilizar escaleras dieléctricas para trabajos con electricidad.   Es obligatorio que toda persona que realice trabajo en alturas, use los elementos de protección contra caídas (casco con barbuquejo, arnés de seguridad, eslinga y líneas de vida, si aplica guantes y gafas) Todo contratista deberá contar con un coordinador de trabajos en alturas certificado, quien será responsable del diligenciamiento del formato de permisos de trabajos en alturas de la empresa contratista y firma de los mismos. QUIROFANOS EL TESORO S.A.S verificará las condiciones en las cuales se realizará el trabajo en alturas. El contratista deberá garantizar la cobertura en equipos de protección personal para los ejecutores de las tareas asignadas, de acuerdo al número de personas que vayan a participar en la ejecución de esta.     </vt:lpstr>
      <vt:lpstr> TRABAJO EN CALIENTE (corte y soldadura).   Elaboración del permiso de trabajo del contratista. La Coordinación de Ingeniería Biomédica asignará al personal de mantenimiento para acompañar estas labores.  Retirar o aislar todo el material combustible. Acordonar y señalizar el área donde se realice la actividad Contar con un extintor a la mano multipropósito. Contar con el equipo de protección personal adecuado tanto para la persona que desarrolla la actividad como para el ayudante. Cuando se esté soldando en alturas se debe aislar los niveles inferiores para poder proteger al personal y/o a los equipos y evitar los riesgos de lesiones al personal o la generación del conato de incendio. Los cables del circuito de soldadura, corte o pulido, deben desenrollarse completamente antes de su uso y protegerse contra proyecciones incandescentes de grasas aceites entre otros para evitar arcos o circuitos irregulares. Bajo ningún concepto se enrollarán sobre el cuerpo. Reportar todos los incidentes, accidentes   </vt:lpstr>
      <vt:lpstr> NORMAS GENERALES DE SEGURIDAD Y SALUD EN EL TRABAJO PARA CONTRATISTAS.   Está prohibido el ingreso a menores de edad a las obras en calidad de acompañante o trabajador, salvo con un permiso escrito del Ministerio de la Protección social. (Resolución 2400 de 1979, título XIII). Si Seguridad y Salud en el Trabajo de QUIROFANOS EL TESORO S.A.S. encuentra personal CONTRATISTA que presente signos de ebriedad o de encontrarse bajo efectos de sustancias estimulantes o alucinógenas lo reportará inmediatamente, de forma verbal y por escrito (correo) al responsable del SG-SST del contratista y al responsable del contrato, para que les den el manejo del caso y suspender en trabajo, código sustantivo del trabajo: artículo 60. Prohibiciones a los trabajadores. El personal CONTRATISTA no debe hacer uso de maquinaria, herramientas, materiales y elementos de protección personal propiedad de QUIROFANOS EL TESORO S.A.S., salvo cuando el representante de QUIROFANOS EL TESORO S.A.S. lo autorice. La empresa o persona CONTRATISTA no permitirá a su personal el uso de audífonos durante la ejecución de los trabajos. La empresa o persona CONTRATISTA no permitirá a su personal el uso de cadenas, anillos, relojes, pulseras, durante la ejecución de los trabajos. (Resolución 2400 de 1979, Título LV capítulo I). La empresa o persona CONTRATISTA no permitirá a su personal el consumo de alimentos durante la ejecución de tareas críticas. El consumo de alimentos deberá hacerse en el lugar establecido para ello. (Resolución 2400 de 1979, artículo 25). La empresa o persona CONTRATISTA no permitirá a su personal fumar durante la ejecución de los trabajos. (Resolución 1956 de 2008). La empresa o persona CONTRATISTA deberá acordonar el área de influencia de la obra a realizar, buscando evitar molestias y accidentes a terceros y realizar un cerramiento provisional cuando se trate de obras de construcción o reformas. (Resolución 2400 de 1979, artículos 106, 403, y Título XII capítulo I). La empresa o persona CONTRATISTA deberá colocar señalización que prohíba el ingreso a la obra de personal ajeno a la misma. (Resolución 2400 de 1979, Título XII capítulo I). El CONTRATISTA está obligado a retirar de las sedes al personal a su cargo que no cumpla con las normas de Seguridad y salud en el Trabajo y especialmente las establecidas en este manual.    </vt:lpstr>
      <vt:lpstr> Los trabajos que generen ruido, material particulado, gases y vapores y que por tanto dificultan la realización de las actividades laborales deben ser notificadas a Seguridad y Salud en el Trabajo y/o ingeniera biomédica de su realización con el fin de acordarse las condiciones en las cuales se podrán realizar ocasionando los menores inconvenientes y perturbación posible.  El personal CONTRATISTA no debe realizar ninguna actividad que este fuera del alcance del contrato pactado entre QUIROFANOS EL TESORO S.A.S. y el contratista para la cual labora.  El CONTRATISTA no debe Introducir armas, explosivos, bebidas embriagantes, narcóticas, ni radiotransmisores a las instalaciones de QUIROFANOS EL TESORO S.A.S. El CONTRATISTA no debe operar o mover equipos o válvulas o cualquier otro dispositivo en las instalaciones sin estar autorizado.  El CONTRATISTA no debe transitar y/o permanecer en zonas diferentes a donde se ejecute la labor asignada.  El CONTRATISTA no se debe retirar del sitio de labores sin antes verificar que los equipos eléctricos estén desconectados y que no exista posibilidades de originar incendio.  El CONTRATISTA no debe maltratar los cables eléctricos ni producir raspaduras o peladuras y empalmes en los mismos.  El CONTRATISTA debe suministrar y garantizar el uso obligatorio de los elementos de protección personal. El CONTRATISTA debe garantizar la disposición final de los residuos generados en su labor. El CONTRATISTA deberá usar su uniforme de dotación que lo identifique como personal de la empresa contratada y/ o Canet. QUIROFANOS EL TESORO S.A.S. podrá realizar inspecciones de seguridad cuando lo estime necesario sin previo aviso en los lugares de trabajo donde se estén ejecutando contrato. Todo personal contratista debe realizar la clasificación de los residuos para disposición final y debe depositarlo en los recipientes de acuerdo al nuevo código de colores. Al terminar la labor deben de dejar el lugar de trabajo limpio y organizado. Los residuos o escombros generados de obras civiles o mantenimientos locativos deben ser evacuados de las instalaciones y depositarse en un lugar autorizado. Si la labor requiere de sustancias químicas el contratista deberá tener disponible las fichas de seguridad de cada producto que manejé. Todas las sustancias químicas deben estar previamente identificadas en su envase original o rem basadas con rotulo respectivo a dicha sustancia. Para la recolección de derrames de productos químicos el contratista debe contar con su respectivo kit de derrames.    </vt:lpstr>
      <vt:lpstr> POLÍTICA PARA LA PREVENCIÓN DEL CONSUMO Y LA INTERVENCIÓN DE LAS ADICCIONES  </vt:lpstr>
      <vt:lpstr> POLÍTICA PARA LA PREVENCIÓN DEL CONSUMO Y LA INTERVENCIÓN DE LAS ADICCIONES  </vt:lpstr>
      <vt:lpstr>  POLÍTICA PARA LA PREVENCIÓN DEL CONSUMO Y LA INTERVENCIÓN DE LAS ADICCIONES  </vt:lpstr>
      <vt:lpstr> POLÍTICA PARA LA PREVENCIÓN DEL CONSUMO Y LA INTERVENCIÓN DE LAS ADICCIONES  </vt:lpstr>
      <vt:lpstr> POLÍTICA PARA LA PREVENCIÓN DEL CONSUMO Y LA INTERVENCIÓN DE LAS ADICCIONES  </vt:lpstr>
      <vt:lpstr> POLÍTICA PARA LA PREVENCIÓN DEL CONSUMO Y LA INTERVENCIÓN DE LAS ADICCIONES  </vt:lpstr>
      <vt:lpstr> </vt:lpstr>
      <vt:lpstr>       PROCEDIMIENTO REPORTE DE ACCIDENTE E INCIDENTE DE TRABAJO</vt:lpstr>
      <vt:lpstr> </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Trayectoria MEGA</dc:title>
  <dc:creator>Comunicaciones</dc:creator>
  <cp:keywords>DAFUkX_EHZo,BAEAp0R9zDs</cp:keywords>
  <cp:lastModifiedBy>Coordinacion de Calidad</cp:lastModifiedBy>
  <cp:revision>35</cp:revision>
  <dcterms:created xsi:type="dcterms:W3CDTF">2022-12-12T19:00:47Z</dcterms:created>
  <dcterms:modified xsi:type="dcterms:W3CDTF">2024-08-21T20:06:43Z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2022-12-12T00:00:00Z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2022-12-12T00:00:00Z</vt:filetime>
  </property>
</Properties>
</file>