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72" r:id="rId6"/>
    <p:sldId id="277" r:id="rId7"/>
    <p:sldId id="260" r:id="rId8"/>
    <p:sldId id="267" r:id="rId9"/>
    <p:sldId id="283" r:id="rId10"/>
    <p:sldId id="278" r:id="rId11"/>
    <p:sldId id="268" r:id="rId12"/>
    <p:sldId id="279" r:id="rId13"/>
    <p:sldId id="271" r:id="rId14"/>
    <p:sldId id="270" r:id="rId15"/>
    <p:sldId id="263" r:id="rId16"/>
    <p:sldId id="269" r:id="rId17"/>
    <p:sldId id="274" r:id="rId18"/>
    <p:sldId id="275" r:id="rId19"/>
    <p:sldId id="281" r:id="rId20"/>
    <p:sldId id="291" r:id="rId21"/>
    <p:sldId id="282" r:id="rId22"/>
    <p:sldId id="280" r:id="rId23"/>
    <p:sldId id="266" r:id="rId2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5" clrIdx="0">
    <p:extLst>
      <p:ext uri="{19B8F6BF-5375-455C-9EA6-DF929625EA0E}">
        <p15:presenceInfo xmlns:p15="http://schemas.microsoft.com/office/powerpoint/2012/main" userId="07010ff1230407e3" providerId="Windows Live"/>
      </p:ext>
    </p:extLst>
  </p:cmAuthor>
  <p:cmAuthor id="2" name="Seg. Laboral" initials="SL" lastIdx="2" clrIdx="1">
    <p:extLst>
      <p:ext uri="{19B8F6BF-5375-455C-9EA6-DF929625EA0E}">
        <p15:presenceInfo xmlns:p15="http://schemas.microsoft.com/office/powerpoint/2012/main" userId="S-1-5-21-372817290-3161963292-1364787062-1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9E"/>
    <a:srgbClr val="00A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5126" autoAdjust="0"/>
  </p:normalViewPr>
  <p:slideViewPr>
    <p:cSldViewPr>
      <p:cViewPr varScale="1">
        <p:scale>
          <a:sx n="48" d="100"/>
          <a:sy n="48" d="100"/>
        </p:scale>
        <p:origin x="67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4T15:52:19.069" idx="4">
    <p:pos x="11520" y="1609"/>
    <p:text>Añada imágenes para apoyar el tema tratado en las diapositivas.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3E56-AC8F-438D-8185-2160F0002201}" type="datetimeFigureOut">
              <a:rPr lang="es-CO" smtClean="0"/>
              <a:t>5/06/2024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33BC5-A88A-4197-BCF1-368A59177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218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004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78008"/>
            <a:ext cx="2818765" cy="4209415"/>
          </a:xfrm>
          <a:custGeom>
            <a:avLst/>
            <a:gdLst/>
            <a:ahLst/>
            <a:cxnLst/>
            <a:rect l="l" t="t" r="r" b="b"/>
            <a:pathLst>
              <a:path w="2818765" h="4209415">
                <a:moveTo>
                  <a:pt x="1983054" y="4208991"/>
                </a:moveTo>
                <a:lnTo>
                  <a:pt x="0" y="4208991"/>
                </a:lnTo>
                <a:lnTo>
                  <a:pt x="0" y="0"/>
                </a:lnTo>
                <a:lnTo>
                  <a:pt x="1223050" y="0"/>
                </a:lnTo>
                <a:lnTo>
                  <a:pt x="2818656" y="2762235"/>
                </a:lnTo>
                <a:lnTo>
                  <a:pt x="1983054" y="4208991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71665" y="7004493"/>
            <a:ext cx="3038475" cy="2628900"/>
          </a:xfrm>
          <a:custGeom>
            <a:avLst/>
            <a:gdLst/>
            <a:ahLst/>
            <a:cxnLst/>
            <a:rect l="l" t="t" r="r" b="b"/>
            <a:pathLst>
              <a:path w="3038475" h="2628900">
                <a:moveTo>
                  <a:pt x="2278882" y="2628895"/>
                </a:moveTo>
                <a:lnTo>
                  <a:pt x="759592" y="2628895"/>
                </a:lnTo>
                <a:lnTo>
                  <a:pt x="0" y="1314447"/>
                </a:lnTo>
                <a:lnTo>
                  <a:pt x="759592" y="0"/>
                </a:lnTo>
                <a:lnTo>
                  <a:pt x="2278776" y="0"/>
                </a:lnTo>
                <a:lnTo>
                  <a:pt x="3038475" y="1314447"/>
                </a:lnTo>
                <a:lnTo>
                  <a:pt x="2278882" y="2628895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53491" y="8956754"/>
            <a:ext cx="2143125" cy="1330325"/>
          </a:xfrm>
          <a:custGeom>
            <a:avLst/>
            <a:gdLst/>
            <a:ahLst/>
            <a:cxnLst/>
            <a:rect l="l" t="t" r="r" b="b"/>
            <a:pathLst>
              <a:path w="2143125" h="1330325">
                <a:moveTo>
                  <a:pt x="1911461" y="1330245"/>
                </a:moveTo>
                <a:lnTo>
                  <a:pt x="231663" y="1330245"/>
                </a:lnTo>
                <a:lnTo>
                  <a:pt x="0" y="928683"/>
                </a:lnTo>
                <a:lnTo>
                  <a:pt x="535762" y="0"/>
                </a:lnTo>
                <a:lnTo>
                  <a:pt x="1607287" y="0"/>
                </a:lnTo>
                <a:lnTo>
                  <a:pt x="2143124" y="928683"/>
                </a:lnTo>
                <a:lnTo>
                  <a:pt x="1911461" y="1330245"/>
                </a:lnTo>
                <a:close/>
              </a:path>
            </a:pathLst>
          </a:custGeom>
          <a:solidFill>
            <a:srgbClr val="A3E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0367" y="7526195"/>
            <a:ext cx="3257549" cy="17335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8971" y="1916932"/>
            <a:ext cx="11351894" cy="319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rgbClr val="5353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A09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5353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A09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5353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28956" y="2317172"/>
            <a:ext cx="3959225" cy="6343650"/>
          </a:xfrm>
          <a:custGeom>
            <a:avLst/>
            <a:gdLst/>
            <a:ahLst/>
            <a:cxnLst/>
            <a:rect l="l" t="t" r="r" b="b"/>
            <a:pathLst>
              <a:path w="3959225" h="6343650">
                <a:moveTo>
                  <a:pt x="3959043" y="6343649"/>
                </a:moveTo>
                <a:lnTo>
                  <a:pt x="1831089" y="6343649"/>
                </a:lnTo>
                <a:lnTo>
                  <a:pt x="0" y="3171824"/>
                </a:lnTo>
                <a:lnTo>
                  <a:pt x="1831089" y="0"/>
                </a:lnTo>
                <a:lnTo>
                  <a:pt x="3959043" y="0"/>
                </a:lnTo>
                <a:lnTo>
                  <a:pt x="3959043" y="6343649"/>
                </a:lnTo>
                <a:close/>
              </a:path>
            </a:pathLst>
          </a:custGeom>
          <a:solidFill>
            <a:srgbClr val="A3E373">
              <a:alpha val="5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289164" y="6938483"/>
            <a:ext cx="4972050" cy="3348990"/>
          </a:xfrm>
          <a:custGeom>
            <a:avLst/>
            <a:gdLst/>
            <a:ahLst/>
            <a:cxnLst/>
            <a:rect l="l" t="t" r="r" b="b"/>
            <a:pathLst>
              <a:path w="4972050" h="3348990">
                <a:moveTo>
                  <a:pt x="4281507" y="3348515"/>
                </a:moveTo>
                <a:lnTo>
                  <a:pt x="690503" y="3348515"/>
                </a:lnTo>
                <a:lnTo>
                  <a:pt x="0" y="2152650"/>
                </a:lnTo>
                <a:lnTo>
                  <a:pt x="1242959" y="0"/>
                </a:lnTo>
                <a:lnTo>
                  <a:pt x="3728877" y="0"/>
                </a:lnTo>
                <a:lnTo>
                  <a:pt x="4972011" y="2152650"/>
                </a:lnTo>
                <a:lnTo>
                  <a:pt x="4281507" y="3348515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336341" y="5954854"/>
            <a:ext cx="2266950" cy="1971675"/>
          </a:xfrm>
          <a:custGeom>
            <a:avLst/>
            <a:gdLst/>
            <a:ahLst/>
            <a:cxnLst/>
            <a:rect l="l" t="t" r="r" b="b"/>
            <a:pathLst>
              <a:path w="2266950" h="1971675">
                <a:moveTo>
                  <a:pt x="1700232" y="1971649"/>
                </a:moveTo>
                <a:lnTo>
                  <a:pt x="566717" y="1971649"/>
                </a:lnTo>
                <a:lnTo>
                  <a:pt x="0" y="985824"/>
                </a:lnTo>
                <a:lnTo>
                  <a:pt x="566717" y="0"/>
                </a:lnTo>
                <a:lnTo>
                  <a:pt x="1700152" y="0"/>
                </a:lnTo>
                <a:lnTo>
                  <a:pt x="2266949" y="985824"/>
                </a:lnTo>
                <a:lnTo>
                  <a:pt x="1700232" y="1971649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888615" y="373605"/>
            <a:ext cx="3800475" cy="3286125"/>
          </a:xfrm>
          <a:custGeom>
            <a:avLst/>
            <a:gdLst/>
            <a:ahLst/>
            <a:cxnLst/>
            <a:rect l="l" t="t" r="r" b="b"/>
            <a:pathLst>
              <a:path w="3800475" h="3286125">
                <a:moveTo>
                  <a:pt x="2850376" y="3286124"/>
                </a:moveTo>
                <a:lnTo>
                  <a:pt x="950081" y="3286124"/>
                </a:lnTo>
                <a:lnTo>
                  <a:pt x="0" y="1643062"/>
                </a:lnTo>
                <a:lnTo>
                  <a:pt x="950081" y="0"/>
                </a:lnTo>
                <a:lnTo>
                  <a:pt x="2850243" y="0"/>
                </a:lnTo>
                <a:lnTo>
                  <a:pt x="3800457" y="1643062"/>
                </a:lnTo>
                <a:lnTo>
                  <a:pt x="2850376" y="3286124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812025"/>
            <a:ext cx="3419474" cy="1819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5353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109961"/>
            <a:ext cx="13716000" cy="4154984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9B70B428-A31C-4B2F-A247-FA989573DB0F}" type="datetime1">
              <a:rPr lang="es-CO" smtClean="0"/>
              <a:t>5/06/2024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3E69A7E0-2D22-439A-9339-684793EF13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592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887481"/>
            <a:ext cx="12029440" cy="2272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rgbClr val="5353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81369" y="2697945"/>
            <a:ext cx="10176510" cy="631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A09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705100"/>
            <a:ext cx="13370668" cy="3309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  <a:latin typeface="AvantGarde Md BT" panose="020B0602020202020204" pitchFamily="34" charset="0"/>
              </a:rPr>
              <a:t>SIS</a:t>
            </a:r>
            <a:br>
              <a:rPr lang="es-CO" sz="4000" b="1" dirty="0">
                <a:solidFill>
                  <a:schemeClr val="tx1"/>
                </a:solidFill>
                <a:latin typeface="AvantGarde Md BT" panose="020B0602020202020204" pitchFamily="34" charset="0"/>
              </a:rPr>
            </a:br>
            <a:br>
              <a:rPr lang="es-CO" sz="4000" b="1" dirty="0">
                <a:solidFill>
                  <a:schemeClr val="tx1"/>
                </a:solidFill>
                <a:latin typeface="AvantGarde Md BT" panose="020B0602020202020204" pitchFamily="34" charset="0"/>
              </a:rPr>
            </a:br>
            <a:r>
              <a:rPr lang="es-ES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INDUCCIÓN Y REINDUCCIÓN</a:t>
            </a:r>
            <a:br>
              <a:rPr lang="es-ES" sz="4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 sz="4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4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SG-SST AL PERSONAL INDEPENDIENTE</a:t>
            </a:r>
            <a:br>
              <a:rPr lang="es-CO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sz="3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4001007"/>
            <a:ext cx="3969385" cy="6286500"/>
            <a:chOff x="0" y="4001007"/>
            <a:chExt cx="3969385" cy="6286500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E44349-DD39-3AE4-7EE4-D47BBCDB894F}"/>
              </a:ext>
            </a:extLst>
          </p:cNvPr>
          <p:cNvSpPr txBox="1"/>
          <p:nvPr/>
        </p:nvSpPr>
        <p:spPr>
          <a:xfrm>
            <a:off x="4191000" y="1653612"/>
            <a:ext cx="13861415" cy="7448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000" b="1" dirty="0">
              <a:solidFill>
                <a:srgbClr val="2021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000" b="1" dirty="0">
              <a:solidFill>
                <a:srgbClr val="2021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000" b="1" dirty="0">
              <a:solidFill>
                <a:srgbClr val="2021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encargado de realizar inspecciones haciendo efectivo todos los reportes que son generados por los trabajadores en cuanto a seguridad y salud en el trabajo, encargado del acompañamiento y jefes área, líder SST en las investigaciones de accidentes e incidentes de trabajo, los cuales se socializan en las reuniones mensuales.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sz="2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clínica cuenta con el programa de suministro y entrega de EPP, los cuales se le proporciona a un personal especifico según su riesgo, este cuenta con una matriz de elementos de protección personal que especifica como debe de ser el EPP para cada área.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474B7B-B55D-091F-7316-6ADB2DE8E80A}"/>
              </a:ext>
            </a:extLst>
          </p:cNvPr>
          <p:cNvSpPr txBox="1"/>
          <p:nvPr/>
        </p:nvSpPr>
        <p:spPr>
          <a:xfrm>
            <a:off x="3276600" y="575076"/>
            <a:ext cx="1066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44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Y/O ASPECTOS DE LA POLITICA</a:t>
            </a:r>
          </a:p>
        </p:txBody>
      </p:sp>
    </p:spTree>
    <p:extLst>
      <p:ext uri="{BB962C8B-B14F-4D97-AF65-F5344CB8AC3E}">
        <p14:creationId xmlns:p14="http://schemas.microsoft.com/office/powerpoint/2010/main" val="234167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4001007"/>
            <a:ext cx="3969385" cy="6286500"/>
            <a:chOff x="0" y="4001007"/>
            <a:chExt cx="3969385" cy="6286500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4572000" y="2484677"/>
            <a:ext cx="13211626" cy="5489350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La clínica cuenta con programas de promoción y prevención para los trabajadores para mejorar y mantener una buena salud física y mental en la realización de </a:t>
            </a:r>
            <a: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exámenes de ingreso, periódicos el programa de pausas activas, nutrición y salud, programa de control de alcohol y sustancias psicoactivas, mediante prácticas y acciones que propaguen un ambiente laboral sano.</a:t>
            </a:r>
            <a:br>
              <a:rPr lang="es-CO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clínica cuenta con el acompañamiento de la ARL SURA quien realiza un acompañamiento permanente para la gestión diferentes riesgos y capacitan al personal de la clínica en cada uno de los programas del SG-SST.</a:t>
            </a:r>
            <a:b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2CAC33-0559-F454-F643-B0CA4A7C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" y="153817"/>
            <a:ext cx="2857500" cy="285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6EEA0E-7F62-17D4-FA91-2E38CDD11370}"/>
              </a:ext>
            </a:extLst>
          </p:cNvPr>
          <p:cNvSpPr txBox="1"/>
          <p:nvPr/>
        </p:nvSpPr>
        <p:spPr>
          <a:xfrm>
            <a:off x="3429000" y="575076"/>
            <a:ext cx="10515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44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Y/O ASPECTOS DE LA POLITICA</a:t>
            </a:r>
          </a:p>
        </p:txBody>
      </p:sp>
    </p:spTree>
    <p:extLst>
      <p:ext uri="{BB962C8B-B14F-4D97-AF65-F5344CB8AC3E}">
        <p14:creationId xmlns:p14="http://schemas.microsoft.com/office/powerpoint/2010/main" val="279876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4610099"/>
            <a:ext cx="4724400" cy="5677399"/>
            <a:chOff x="0" y="4000999"/>
            <a:chExt cx="5932170" cy="6286500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5108" y="7472831"/>
              <a:ext cx="3476625" cy="2814320"/>
            </a:xfrm>
            <a:custGeom>
              <a:avLst/>
              <a:gdLst/>
              <a:ahLst/>
              <a:cxnLst/>
              <a:rect l="l" t="t" r="r" b="b"/>
              <a:pathLst>
                <a:path w="3476625" h="2814320">
                  <a:moveTo>
                    <a:pt x="869125" y="0"/>
                  </a:moveTo>
                  <a:lnTo>
                    <a:pt x="2607499" y="0"/>
                  </a:lnTo>
                  <a:lnTo>
                    <a:pt x="3476624" y="1504924"/>
                  </a:lnTo>
                  <a:lnTo>
                    <a:pt x="2720508" y="2814168"/>
                  </a:lnTo>
                  <a:lnTo>
                    <a:pt x="756222" y="2814168"/>
                  </a:lnTo>
                  <a:lnTo>
                    <a:pt x="0" y="1504924"/>
                  </a:lnTo>
                  <a:lnTo>
                    <a:pt x="869125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5486400" y="2659071"/>
            <a:ext cx="11975266" cy="4633155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clínica garantiza la estandarización de procesos y resultados del SG-SST mediante indicadores de estructura, proceso y resultado los cuales son periódicamente evaluados por la organización para medir y analizar el seguimiento del SG-SST.</a:t>
            </a:r>
            <a:b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clínica cuenta con un comité de convivencia, grupo que lidera el abordaje de problemas y conflictos de presunto acoso laboral, incluidas actividades de acompañamiento a personal mediante actividades como primeros auxilios psicológicos.</a:t>
            </a:r>
            <a:b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80" y="354819"/>
            <a:ext cx="3076574" cy="16382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2CAC33-0559-F454-F643-B0CA4A7C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7397161"/>
            <a:ext cx="2857500" cy="2857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FDEF32F-CC08-FC3D-0141-0CADFE061C1C}"/>
              </a:ext>
            </a:extLst>
          </p:cNvPr>
          <p:cNvSpPr txBox="1"/>
          <p:nvPr/>
        </p:nvSpPr>
        <p:spPr>
          <a:xfrm>
            <a:off x="5334000" y="495300"/>
            <a:ext cx="9829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44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Y/O ASPECTOS DE LA POLITICA</a:t>
            </a:r>
          </a:p>
        </p:txBody>
      </p:sp>
    </p:spTree>
    <p:extLst>
      <p:ext uri="{BB962C8B-B14F-4D97-AF65-F5344CB8AC3E}">
        <p14:creationId xmlns:p14="http://schemas.microsoft.com/office/powerpoint/2010/main" val="359347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1016000" y="190501"/>
            <a:ext cx="16891000" cy="1418492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10F0D0-DD88-CED6-152E-244E39C1D42F}"/>
              </a:ext>
            </a:extLst>
          </p:cNvPr>
          <p:cNvSpPr txBox="1"/>
          <p:nvPr/>
        </p:nvSpPr>
        <p:spPr>
          <a:xfrm>
            <a:off x="3733800" y="190501"/>
            <a:ext cx="12725400" cy="86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cuenta con el comité de emergencias, brigadistas y coordinadores de evacuación quienes se capacitan con asesores especializados en el tema para que ellos sepan responder y controlar una emergencia en la clínica, mediante simulacros anuales.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Se cuenta con auditorias externas que nos permiten mejorar el SG- SST para darle   una mejora continua</a:t>
            </a: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4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partes interesadas anteriormente mencionadas, tendrán la responsabilidad de cumplir con las normas y procedimientos, así mismo con los protocolos de Bioseguridad, establecidos por QUIROFANOS EL TESORO SAS, con el fin de realizar un trabajo seguro. Igualmente serán responsables de notificar inmediatamente todas aquellas condiciones y actos inseguros que puedan generar consecuencias y contingencias para la organización.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A54F9C-32C9-0C16-B24D-27A551F98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4" y="7138011"/>
            <a:ext cx="3965218" cy="25258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A79DE8-3912-01E3-AA9D-551E422E2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0"/>
            <a:ext cx="2373191" cy="25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1981200" y="1315835"/>
            <a:ext cx="15925800" cy="759851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F3BDD0-DCF4-2809-0E8B-155A7A7E76E0}"/>
              </a:ext>
            </a:extLst>
          </p:cNvPr>
          <p:cNvSpPr txBox="1"/>
          <p:nvPr/>
        </p:nvSpPr>
        <p:spPr>
          <a:xfrm>
            <a:off x="381000" y="1185258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Accidente de trabajo</a:t>
            </a:r>
          </a:p>
          <a:p>
            <a:endParaRPr lang="es-CO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2800" dirty="0">
                <a:latin typeface="Segoe UI" panose="020B0502040204020203" pitchFamily="34" charset="0"/>
                <a:cs typeface="Segoe UI" panose="020B0502040204020203" pitchFamily="34" charset="0"/>
              </a:rPr>
              <a:t>Es accidente de trabajo todo suceso repentino que sobrevenga por causa del trabajo, y que produzca en el trabajador una lesión orgánica, una perturbación funcional o psiquiátrica, una invalidez o la muerte</a:t>
            </a:r>
          </a:p>
          <a:p>
            <a:endParaRPr lang="es-CO" sz="2000" dirty="0">
              <a:latin typeface="AvantGarde Bk BT" panose="020B0402020202020204" pitchFamily="34" charset="0"/>
            </a:endParaRPr>
          </a:p>
          <a:p>
            <a:endParaRPr lang="es-CO" sz="1800" b="1" dirty="0">
              <a:latin typeface="AvantGarde Bk BT" panose="020B04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0DF17A-4104-DC70-4357-1C6EB7F7CA0A}"/>
              </a:ext>
            </a:extLst>
          </p:cNvPr>
          <p:cNvSpPr txBox="1"/>
          <p:nvPr/>
        </p:nvSpPr>
        <p:spPr>
          <a:xfrm>
            <a:off x="9220200" y="1068291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INCIDENTE DE TRABAJO</a:t>
            </a:r>
          </a:p>
          <a:p>
            <a:endParaRPr lang="es-CO" sz="2000" dirty="0"/>
          </a:p>
          <a:p>
            <a:r>
              <a:rPr lang="es-CO" sz="2800" dirty="0"/>
              <a:t>Suceso ocurrido en el curso del trabajo o en relación con este,  que tuvo el potencial de ser un accidente, en el que hubo personas involucradas sin que sufrieran lesiones o se presentaran daños  a la propiedad  y/o perdidas en los procesos ( casi accidente).</a:t>
            </a:r>
          </a:p>
        </p:txBody>
      </p:sp>
      <p:sp>
        <p:nvSpPr>
          <p:cNvPr id="10" name="Subtítulo 1">
            <a:extLst>
              <a:ext uri="{FF2B5EF4-FFF2-40B4-BE49-F238E27FC236}">
                <a16:creationId xmlns:a16="http://schemas.microsoft.com/office/drawing/2014/main" id="{11AF4383-AE3A-60BA-14A0-D9F5E4D4E236}"/>
              </a:ext>
            </a:extLst>
          </p:cNvPr>
          <p:cNvSpPr txBox="1">
            <a:spLocks/>
          </p:cNvSpPr>
          <p:nvPr/>
        </p:nvSpPr>
        <p:spPr>
          <a:xfrm>
            <a:off x="4118032" y="4381500"/>
            <a:ext cx="3757329" cy="3352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600" b="0" i="0">
                <a:solidFill>
                  <a:srgbClr val="00A09A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s-CO" sz="2000" dirty="0">
              <a:latin typeface="AvantGarde Bk BT" panose="020B04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A6AA64-E087-2272-9AB2-16FE4D462274}"/>
              </a:ext>
            </a:extLst>
          </p:cNvPr>
          <p:cNvSpPr txBox="1"/>
          <p:nvPr/>
        </p:nvSpPr>
        <p:spPr>
          <a:xfrm>
            <a:off x="6080379" y="6864678"/>
            <a:ext cx="627588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ENFERMEDAD LABORAL</a:t>
            </a:r>
          </a:p>
          <a:p>
            <a:endParaRPr lang="es-CO" sz="2000" dirty="0">
              <a:latin typeface="AvantGarde Bk BT" panose="020B0402020202020204" pitchFamily="34" charset="0"/>
            </a:endParaRPr>
          </a:p>
          <a:p>
            <a:r>
              <a:rPr lang="es-CO" sz="2800" dirty="0">
                <a:latin typeface="Segoe UI" panose="020B0502040204020203" pitchFamily="34" charset="0"/>
                <a:cs typeface="Segoe UI" panose="020B0502040204020203" pitchFamily="34" charset="0"/>
              </a:rPr>
              <a:t>La contraída como resultado de la exposición a factores de riesgo inherentes a la actividad laboral o del medio en el que el trabajador se ha visto obligado a trabajar</a:t>
            </a:r>
          </a:p>
          <a:p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37528E4-3B0E-6F66-B4CB-AF02076E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3" y="6057900"/>
            <a:ext cx="4456338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0" y="635634"/>
            <a:ext cx="16916400" cy="566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s-ES" sz="3600" b="1" spc="110" dirty="0">
                <a:latin typeface="Segoe UI" panose="020B0502040204020203" pitchFamily="34" charset="0"/>
                <a:cs typeface="Segoe UI" panose="020B0502040204020203" pitchFamily="34" charset="0"/>
              </a:rPr>
              <a:t>       PROCEDIMIENTO REPORTE DE ACCIDENTE E INCIDENTE DE TRABAJO</a:t>
            </a:r>
            <a:endParaRPr sz="3600" b="1" spc="11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762" y="2185603"/>
            <a:ext cx="1398467" cy="907347"/>
          </a:xfrm>
          <a:custGeom>
            <a:avLst/>
            <a:gdLst/>
            <a:ahLst/>
            <a:cxnLst/>
            <a:rect l="l" t="t" r="r" b="b"/>
            <a:pathLst>
              <a:path w="2933700" h="1104900">
                <a:moveTo>
                  <a:pt x="2381043" y="1104899"/>
                </a:moveTo>
                <a:lnTo>
                  <a:pt x="552622" y="1104899"/>
                </a:lnTo>
                <a:lnTo>
                  <a:pt x="504934" y="1102871"/>
                </a:lnTo>
                <a:lnTo>
                  <a:pt x="458374" y="1096898"/>
                </a:lnTo>
                <a:lnTo>
                  <a:pt x="413107" y="1087144"/>
                </a:lnTo>
                <a:lnTo>
                  <a:pt x="369299" y="1073777"/>
                </a:lnTo>
                <a:lnTo>
                  <a:pt x="327116" y="1056963"/>
                </a:lnTo>
                <a:lnTo>
                  <a:pt x="286723" y="1036866"/>
                </a:lnTo>
                <a:lnTo>
                  <a:pt x="248287" y="1013653"/>
                </a:lnTo>
                <a:lnTo>
                  <a:pt x="211973" y="987490"/>
                </a:lnTo>
                <a:lnTo>
                  <a:pt x="177947" y="958543"/>
                </a:lnTo>
                <a:lnTo>
                  <a:pt x="146375" y="926978"/>
                </a:lnTo>
                <a:lnTo>
                  <a:pt x="117423" y="892961"/>
                </a:lnTo>
                <a:lnTo>
                  <a:pt x="91256" y="856657"/>
                </a:lnTo>
                <a:lnTo>
                  <a:pt x="68039" y="818233"/>
                </a:lnTo>
                <a:lnTo>
                  <a:pt x="47940" y="777854"/>
                </a:lnTo>
                <a:lnTo>
                  <a:pt x="31124" y="735687"/>
                </a:lnTo>
                <a:lnTo>
                  <a:pt x="17755" y="691897"/>
                </a:lnTo>
                <a:lnTo>
                  <a:pt x="8002" y="646650"/>
                </a:lnTo>
                <a:lnTo>
                  <a:pt x="2028" y="600112"/>
                </a:lnTo>
                <a:lnTo>
                  <a:pt x="0" y="552449"/>
                </a:lnTo>
                <a:lnTo>
                  <a:pt x="2028" y="504776"/>
                </a:lnTo>
                <a:lnTo>
                  <a:pt x="8002" y="458231"/>
                </a:lnTo>
                <a:lnTo>
                  <a:pt x="17755" y="412978"/>
                </a:lnTo>
                <a:lnTo>
                  <a:pt x="31124" y="369183"/>
                </a:lnTo>
                <a:lnTo>
                  <a:pt x="47940" y="327013"/>
                </a:lnTo>
                <a:lnTo>
                  <a:pt x="68039" y="286634"/>
                </a:lnTo>
                <a:lnTo>
                  <a:pt x="91256" y="248209"/>
                </a:lnTo>
                <a:lnTo>
                  <a:pt x="117423" y="211907"/>
                </a:lnTo>
                <a:lnTo>
                  <a:pt x="146375" y="177892"/>
                </a:lnTo>
                <a:lnTo>
                  <a:pt x="177947" y="146330"/>
                </a:lnTo>
                <a:lnTo>
                  <a:pt x="211973" y="117386"/>
                </a:lnTo>
                <a:lnTo>
                  <a:pt x="248287" y="91227"/>
                </a:lnTo>
                <a:lnTo>
                  <a:pt x="286723" y="68018"/>
                </a:lnTo>
                <a:lnTo>
                  <a:pt x="327116" y="47925"/>
                </a:lnTo>
                <a:lnTo>
                  <a:pt x="369299" y="31114"/>
                </a:lnTo>
                <a:lnTo>
                  <a:pt x="413107" y="17750"/>
                </a:lnTo>
                <a:lnTo>
                  <a:pt x="458374" y="7999"/>
                </a:lnTo>
                <a:lnTo>
                  <a:pt x="504934" y="2027"/>
                </a:lnTo>
                <a:lnTo>
                  <a:pt x="552622" y="0"/>
                </a:lnTo>
                <a:lnTo>
                  <a:pt x="2381043" y="0"/>
                </a:lnTo>
                <a:lnTo>
                  <a:pt x="2428721" y="2027"/>
                </a:lnTo>
                <a:lnTo>
                  <a:pt x="2475273" y="7999"/>
                </a:lnTo>
                <a:lnTo>
                  <a:pt x="2520534" y="17750"/>
                </a:lnTo>
                <a:lnTo>
                  <a:pt x="2564338" y="31114"/>
                </a:lnTo>
                <a:lnTo>
                  <a:pt x="2606519" y="47925"/>
                </a:lnTo>
                <a:lnTo>
                  <a:pt x="2646910" y="68018"/>
                </a:lnTo>
                <a:lnTo>
                  <a:pt x="2685346" y="91227"/>
                </a:lnTo>
                <a:lnTo>
                  <a:pt x="2721661" y="117386"/>
                </a:lnTo>
                <a:lnTo>
                  <a:pt x="2755689" y="146330"/>
                </a:lnTo>
                <a:lnTo>
                  <a:pt x="2787264" y="177892"/>
                </a:lnTo>
                <a:lnTo>
                  <a:pt x="2816220" y="211907"/>
                </a:lnTo>
                <a:lnTo>
                  <a:pt x="2842391" y="248209"/>
                </a:lnTo>
                <a:lnTo>
                  <a:pt x="2865611" y="286634"/>
                </a:lnTo>
                <a:lnTo>
                  <a:pt x="2885714" y="327013"/>
                </a:lnTo>
                <a:lnTo>
                  <a:pt x="2902534" y="369183"/>
                </a:lnTo>
                <a:lnTo>
                  <a:pt x="2915905" y="412978"/>
                </a:lnTo>
                <a:lnTo>
                  <a:pt x="2925662" y="458231"/>
                </a:lnTo>
                <a:lnTo>
                  <a:pt x="2931637" y="504776"/>
                </a:lnTo>
                <a:lnTo>
                  <a:pt x="2933666" y="552449"/>
                </a:lnTo>
                <a:lnTo>
                  <a:pt x="2931638" y="600112"/>
                </a:lnTo>
                <a:lnTo>
                  <a:pt x="2925664" y="646650"/>
                </a:lnTo>
                <a:lnTo>
                  <a:pt x="2915910" y="691897"/>
                </a:lnTo>
                <a:lnTo>
                  <a:pt x="2902542" y="735687"/>
                </a:lnTo>
                <a:lnTo>
                  <a:pt x="2885725" y="777854"/>
                </a:lnTo>
                <a:lnTo>
                  <a:pt x="2865626" y="818233"/>
                </a:lnTo>
                <a:lnTo>
                  <a:pt x="2842410" y="856657"/>
                </a:lnTo>
                <a:lnTo>
                  <a:pt x="2816243" y="892961"/>
                </a:lnTo>
                <a:lnTo>
                  <a:pt x="2787290" y="926978"/>
                </a:lnTo>
                <a:lnTo>
                  <a:pt x="2755718" y="958543"/>
                </a:lnTo>
                <a:lnTo>
                  <a:pt x="2721692" y="987490"/>
                </a:lnTo>
                <a:lnTo>
                  <a:pt x="2685379" y="1013653"/>
                </a:lnTo>
                <a:lnTo>
                  <a:pt x="2646942" y="1036866"/>
                </a:lnTo>
                <a:lnTo>
                  <a:pt x="2606550" y="1056963"/>
                </a:lnTo>
                <a:lnTo>
                  <a:pt x="2564367" y="1073777"/>
                </a:lnTo>
                <a:lnTo>
                  <a:pt x="2520559" y="1087144"/>
                </a:lnTo>
                <a:lnTo>
                  <a:pt x="2475292" y="1096898"/>
                </a:lnTo>
                <a:lnTo>
                  <a:pt x="2428731" y="1102871"/>
                </a:lnTo>
                <a:lnTo>
                  <a:pt x="2381043" y="1104899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s-ES" dirty="0">
                <a:solidFill>
                  <a:schemeClr val="bg1"/>
                </a:solidFill>
              </a:rPr>
              <a:t>          </a:t>
            </a:r>
          </a:p>
          <a:p>
            <a:pPr algn="just"/>
            <a:r>
              <a:rPr lang="es-E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INICIO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     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1807" y="2295561"/>
            <a:ext cx="636729" cy="738240"/>
          </a:xfrm>
          <a:custGeom>
            <a:avLst/>
            <a:gdLst/>
            <a:ahLst/>
            <a:cxnLst/>
            <a:rect l="l" t="t" r="r" b="b"/>
            <a:pathLst>
              <a:path w="2343150" h="914400">
                <a:moveTo>
                  <a:pt x="1931123" y="914399"/>
                </a:moveTo>
                <a:lnTo>
                  <a:pt x="1931123" y="613610"/>
                </a:lnTo>
                <a:lnTo>
                  <a:pt x="0" y="613610"/>
                </a:lnTo>
                <a:lnTo>
                  <a:pt x="0" y="301792"/>
                </a:lnTo>
                <a:lnTo>
                  <a:pt x="1931123" y="301792"/>
                </a:lnTo>
                <a:lnTo>
                  <a:pt x="1931123" y="0"/>
                </a:lnTo>
                <a:lnTo>
                  <a:pt x="2342870" y="457199"/>
                </a:lnTo>
                <a:lnTo>
                  <a:pt x="1931123" y="914399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26945F2-8621-D3FE-FCB0-8F0A52EB68AC}"/>
              </a:ext>
            </a:extLst>
          </p:cNvPr>
          <p:cNvSpPr/>
          <p:nvPr/>
        </p:nvSpPr>
        <p:spPr>
          <a:xfrm>
            <a:off x="2666999" y="2164253"/>
            <a:ext cx="3276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Situación de accidente o incidente laboral</a:t>
            </a:r>
            <a:endParaRPr lang="es-CO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F117692-8655-D83D-9B05-05FF42EDD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47754" y="4013858"/>
            <a:ext cx="581873" cy="73768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AD2D159-09D8-E772-2BB9-E6698275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86" y="5215517"/>
            <a:ext cx="762066" cy="73768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EA9101E-860E-609C-DCF2-1551BA83FD8A}"/>
              </a:ext>
            </a:extLst>
          </p:cNvPr>
          <p:cNvSpPr txBox="1"/>
          <p:nvPr/>
        </p:nvSpPr>
        <p:spPr>
          <a:xfrm>
            <a:off x="2676726" y="4709641"/>
            <a:ext cx="425658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/>
              <a:t>El personal independiente se pone en contacto con su ARL o póliza para reportar su accidente o incidente</a:t>
            </a:r>
            <a:endParaRPr lang="es-CO" sz="2400" b="1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53FDDF8-6133-3552-FB99-7C39EFBF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547" y="5235653"/>
            <a:ext cx="629506" cy="73768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4AD1B85-824B-F10C-3428-3A8C132C9900}"/>
              </a:ext>
            </a:extLst>
          </p:cNvPr>
          <p:cNvSpPr txBox="1"/>
          <p:nvPr/>
        </p:nvSpPr>
        <p:spPr>
          <a:xfrm>
            <a:off x="7768052" y="4799527"/>
            <a:ext cx="444798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El personal independiente debe realizar el procedimiento que su ARL o póliza le indique</a:t>
            </a:r>
            <a:r>
              <a:rPr lang="es-ES" dirty="0"/>
              <a:t>.</a:t>
            </a:r>
            <a:endParaRPr lang="es-CO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4ED5862-3543-91BB-EBB4-6F3E1C7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51445" y="6282857"/>
            <a:ext cx="538770" cy="73768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D71A2D17-E387-7601-15CF-47E610257C3C}"/>
              </a:ext>
            </a:extLst>
          </p:cNvPr>
          <p:cNvSpPr txBox="1"/>
          <p:nvPr/>
        </p:nvSpPr>
        <p:spPr>
          <a:xfrm>
            <a:off x="13039772" y="5143500"/>
            <a:ext cx="3200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Notificación de la situación a la dirección medica.</a:t>
            </a:r>
            <a:endParaRPr lang="es-CO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76B021DD-C4E7-77C0-65C0-CF780FD1EEBA}"/>
              </a:ext>
            </a:extLst>
          </p:cNvPr>
          <p:cNvSpPr/>
          <p:nvPr/>
        </p:nvSpPr>
        <p:spPr>
          <a:xfrm>
            <a:off x="14311230" y="6959565"/>
            <a:ext cx="1219200" cy="12003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FIN</a:t>
            </a:r>
            <a:endParaRPr lang="es-CO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E0D790D1-CDAA-C9FE-39B1-7916FAD2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309" y="8531449"/>
            <a:ext cx="3072650" cy="1633870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2D79C30E-3E3C-3ACC-2975-2F40E5BCB14C}"/>
              </a:ext>
            </a:extLst>
          </p:cNvPr>
          <p:cNvGrpSpPr/>
          <p:nvPr/>
        </p:nvGrpSpPr>
        <p:grpSpPr>
          <a:xfrm>
            <a:off x="0" y="7248967"/>
            <a:ext cx="3276600" cy="3038033"/>
            <a:chOff x="0" y="4000999"/>
            <a:chExt cx="5932170" cy="628650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A00265A-D73C-D3BB-B586-8D870B34BE6E}"/>
                </a:ext>
              </a:extLst>
            </p:cNvPr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E8BC14F-6838-9A27-4482-493BA9F3A558}"/>
                </a:ext>
              </a:extLst>
            </p:cNvPr>
            <p:cNvSpPr/>
            <p:nvPr/>
          </p:nvSpPr>
          <p:spPr>
            <a:xfrm>
              <a:off x="2455108" y="7472831"/>
              <a:ext cx="3476625" cy="2814320"/>
            </a:xfrm>
            <a:custGeom>
              <a:avLst/>
              <a:gdLst/>
              <a:ahLst/>
              <a:cxnLst/>
              <a:rect l="l" t="t" r="r" b="b"/>
              <a:pathLst>
                <a:path w="3476625" h="2814320">
                  <a:moveTo>
                    <a:pt x="869125" y="0"/>
                  </a:moveTo>
                  <a:lnTo>
                    <a:pt x="2607499" y="0"/>
                  </a:lnTo>
                  <a:lnTo>
                    <a:pt x="3476624" y="1504924"/>
                  </a:lnTo>
                  <a:lnTo>
                    <a:pt x="2720508" y="2814168"/>
                  </a:lnTo>
                  <a:lnTo>
                    <a:pt x="756222" y="2814168"/>
                  </a:lnTo>
                  <a:lnTo>
                    <a:pt x="0" y="1504924"/>
                  </a:lnTo>
                  <a:lnTo>
                    <a:pt x="869125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E0017D01-7555-65C7-16ED-A3A0FAAB1623}"/>
                </a:ext>
              </a:extLst>
            </p:cNvPr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221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5143499"/>
            <a:ext cx="4572000" cy="5143999"/>
            <a:chOff x="0" y="4000999"/>
            <a:chExt cx="5932170" cy="6286500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5108" y="7472831"/>
              <a:ext cx="3476625" cy="2814320"/>
            </a:xfrm>
            <a:custGeom>
              <a:avLst/>
              <a:gdLst/>
              <a:ahLst/>
              <a:cxnLst/>
              <a:rect l="l" t="t" r="r" b="b"/>
              <a:pathLst>
                <a:path w="3476625" h="2814320">
                  <a:moveTo>
                    <a:pt x="869125" y="0"/>
                  </a:moveTo>
                  <a:lnTo>
                    <a:pt x="2607499" y="0"/>
                  </a:lnTo>
                  <a:lnTo>
                    <a:pt x="3476624" y="1504924"/>
                  </a:lnTo>
                  <a:lnTo>
                    <a:pt x="2720508" y="2814168"/>
                  </a:lnTo>
                  <a:lnTo>
                    <a:pt x="756222" y="2814168"/>
                  </a:lnTo>
                  <a:lnTo>
                    <a:pt x="0" y="1504924"/>
                  </a:lnTo>
                  <a:lnTo>
                    <a:pt x="869125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533400" y="218207"/>
            <a:ext cx="15925800" cy="4606929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ES" sz="1800" b="1" u="sng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</a:br>
            <a:r>
              <a:rPr lang="es-ES" sz="2800" b="1" u="sng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DOCUMENTACIÓN</a:t>
            </a:r>
            <a:br>
              <a:rPr lang="es-ES" sz="2800" b="1" u="sng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br>
              <a:rPr lang="es-ES" sz="2800" b="1" u="sng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r>
              <a:rPr lang="es-ES" sz="2800" b="1" u="sng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El personal independiente (Médicos Cirujanos Especialistas, Instrumentadores, Médicos generales.)</a:t>
            </a:r>
            <a:r>
              <a:rPr lang="es-ES" sz="2800" u="sng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br>
              <a:rPr lang="es-CO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b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2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10F0D0-DD88-CED6-152E-244E39C1D42F}"/>
              </a:ext>
            </a:extLst>
          </p:cNvPr>
          <p:cNvSpPr txBox="1"/>
          <p:nvPr/>
        </p:nvSpPr>
        <p:spPr>
          <a:xfrm>
            <a:off x="5525332" y="3292040"/>
            <a:ext cx="118006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Entrega de Soporte seguridad social mensual.</a:t>
            </a:r>
            <a:endParaRPr lang="es-CO" sz="2800" dirty="0">
              <a:effectLst/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Entrega de esquema de inmunización o titulación de HB y TD.</a:t>
            </a:r>
            <a:endParaRPr lang="es-CO" sz="2800" dirty="0">
              <a:effectLst/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Realizar la Inducción y reinducción anual de seguridad y salud en el trabajo.</a:t>
            </a:r>
            <a:endParaRPr lang="es-CO" sz="2800" dirty="0">
              <a:effectLst/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Reportar cualquier accidente de trabajo o incidente en el </a:t>
            </a:r>
            <a:r>
              <a:rPr lang="es-ES" sz="2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Formato Reporte de Incidente y Accidente de Trabajo (F-3.1.2-02) </a:t>
            </a:r>
            <a:r>
              <a:rPr lang="es-ES" sz="2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ubicado en la carpeta pública e intranet institucional. </a:t>
            </a:r>
            <a:endParaRPr lang="es-CO" sz="2800" dirty="0">
              <a:effectLst/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Reportar todo acto y condición insegura que se evidencie dentro de las instalaciones de QUIROFANOS EL TESORO S.A.S.</a:t>
            </a:r>
            <a:endParaRPr lang="es-CO" sz="2800" dirty="0">
              <a:effectLst/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endParaRPr lang="es-E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4406978"/>
            <a:ext cx="5181600" cy="6032421"/>
            <a:chOff x="0" y="4000999"/>
            <a:chExt cx="5932170" cy="6286500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5108" y="7472831"/>
              <a:ext cx="3476625" cy="2814320"/>
            </a:xfrm>
            <a:custGeom>
              <a:avLst/>
              <a:gdLst/>
              <a:ahLst/>
              <a:cxnLst/>
              <a:rect l="l" t="t" r="r" b="b"/>
              <a:pathLst>
                <a:path w="3476625" h="2814320">
                  <a:moveTo>
                    <a:pt x="869125" y="0"/>
                  </a:moveTo>
                  <a:lnTo>
                    <a:pt x="2607499" y="0"/>
                  </a:lnTo>
                  <a:lnTo>
                    <a:pt x="3476624" y="1504924"/>
                  </a:lnTo>
                  <a:lnTo>
                    <a:pt x="2720508" y="2814168"/>
                  </a:lnTo>
                  <a:lnTo>
                    <a:pt x="756222" y="2814168"/>
                  </a:lnTo>
                  <a:lnTo>
                    <a:pt x="0" y="1504924"/>
                  </a:lnTo>
                  <a:lnTo>
                    <a:pt x="869125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1981200" y="1315835"/>
            <a:ext cx="15925800" cy="759851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F3BDD0-DCF4-2809-0E8B-155A7A7E76E0}"/>
              </a:ext>
            </a:extLst>
          </p:cNvPr>
          <p:cNvSpPr txBox="1"/>
          <p:nvPr/>
        </p:nvSpPr>
        <p:spPr>
          <a:xfrm>
            <a:off x="2681764" y="958603"/>
            <a:ext cx="14675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>
              <a:latin typeface="AvantGarde Bk BT" panose="020B0402020202020204" pitchFamily="34" charset="0"/>
            </a:endParaRPr>
          </a:p>
          <a:p>
            <a:r>
              <a:rPr lang="es-CO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    REPORTE DE CONDICIONES PELIGROSAS</a:t>
            </a:r>
          </a:p>
        </p:txBody>
      </p:sp>
      <p:sp>
        <p:nvSpPr>
          <p:cNvPr id="10" name="Subtítulo 1">
            <a:extLst>
              <a:ext uri="{FF2B5EF4-FFF2-40B4-BE49-F238E27FC236}">
                <a16:creationId xmlns:a16="http://schemas.microsoft.com/office/drawing/2014/main" id="{11AF4383-AE3A-60BA-14A0-D9F5E4D4E236}"/>
              </a:ext>
            </a:extLst>
          </p:cNvPr>
          <p:cNvSpPr txBox="1">
            <a:spLocks/>
          </p:cNvSpPr>
          <p:nvPr/>
        </p:nvSpPr>
        <p:spPr>
          <a:xfrm>
            <a:off x="3969385" y="2814170"/>
            <a:ext cx="12718415" cy="4658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600" b="0" i="0">
                <a:solidFill>
                  <a:srgbClr val="00A09A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s-CO" sz="2000" dirty="0">
              <a:latin typeface="AvantGarde Bk BT" panose="020B04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09209C-42C2-6538-B4BF-CCA1D1B8B979}"/>
              </a:ext>
            </a:extLst>
          </p:cNvPr>
          <p:cNvSpPr txBox="1"/>
          <p:nvPr/>
        </p:nvSpPr>
        <p:spPr>
          <a:xfrm>
            <a:off x="4868544" y="2813815"/>
            <a:ext cx="1181925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2800" dirty="0">
                <a:latin typeface="Segoe UI" panose="020B0502040204020203" pitchFamily="34" charset="0"/>
                <a:cs typeface="Segoe UI" panose="020B0502040204020203" pitchFamily="34" charset="0"/>
              </a:rPr>
              <a:t>Si evidencia una situación o condición peligrosa durante el ejercicio de sus labores por favor notifique inmediatamente al Jefe de Enfermería del Servicio, Coordinador de enfermería, Dirección médica o cualquier empleado para que a través de la intranet institucional se reporte la situación detectada.</a:t>
            </a:r>
          </a:p>
          <a:p>
            <a:endParaRPr lang="es-E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604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1981200" y="1315835"/>
            <a:ext cx="15925800" cy="759851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6395" y="283489"/>
            <a:ext cx="2370605" cy="12340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F3BDD0-DCF4-2809-0E8B-155A7A7E76E0}"/>
              </a:ext>
            </a:extLst>
          </p:cNvPr>
          <p:cNvSpPr txBox="1"/>
          <p:nvPr/>
        </p:nvSpPr>
        <p:spPr>
          <a:xfrm>
            <a:off x="1219200" y="342900"/>
            <a:ext cx="1431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PRINCIPALES PELIGROS A LOS CUALES USTED  SE ENCUENTRA EXPUESTO EN QET.</a:t>
            </a:r>
            <a:endParaRPr lang="es-CO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ubtítulo 1">
            <a:extLst>
              <a:ext uri="{FF2B5EF4-FFF2-40B4-BE49-F238E27FC236}">
                <a16:creationId xmlns:a16="http://schemas.microsoft.com/office/drawing/2014/main" id="{11AF4383-AE3A-60BA-14A0-D9F5E4D4E236}"/>
              </a:ext>
            </a:extLst>
          </p:cNvPr>
          <p:cNvSpPr txBox="1">
            <a:spLocks/>
          </p:cNvSpPr>
          <p:nvPr/>
        </p:nvSpPr>
        <p:spPr>
          <a:xfrm>
            <a:off x="3969385" y="2814170"/>
            <a:ext cx="12718415" cy="4658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600" b="0" i="0">
                <a:solidFill>
                  <a:srgbClr val="00A09A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s-CO" sz="2000" dirty="0">
              <a:latin typeface="AvantGarde Bk BT" panose="020B0402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E7B0FA4-3DF6-A53D-36C1-F5FCDA51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75685"/>
            <a:ext cx="17526000" cy="79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1981200" y="1315835"/>
            <a:ext cx="15925800" cy="759851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b="1" spc="-10" dirty="0"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7661" y="168940"/>
            <a:ext cx="3076574" cy="16382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F3BDD0-DCF4-2809-0E8B-155A7A7E76E0}"/>
              </a:ext>
            </a:extLst>
          </p:cNvPr>
          <p:cNvSpPr txBox="1"/>
          <p:nvPr/>
        </p:nvSpPr>
        <p:spPr>
          <a:xfrm>
            <a:off x="1981200" y="342900"/>
            <a:ext cx="1135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>
              <a:latin typeface="AvantGarde Bk BT" panose="020B0402020202020204" pitchFamily="34" charset="0"/>
            </a:endParaRPr>
          </a:p>
          <a:p>
            <a:r>
              <a:rPr lang="es-CO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PRINCIPALES PELIGROS A LOS CUALES USTED  SE ENCUENTRA EXPUESTO EN QET.</a:t>
            </a:r>
          </a:p>
        </p:txBody>
      </p:sp>
      <p:sp>
        <p:nvSpPr>
          <p:cNvPr id="10" name="Subtítulo 1">
            <a:extLst>
              <a:ext uri="{FF2B5EF4-FFF2-40B4-BE49-F238E27FC236}">
                <a16:creationId xmlns:a16="http://schemas.microsoft.com/office/drawing/2014/main" id="{11AF4383-AE3A-60BA-14A0-D9F5E4D4E236}"/>
              </a:ext>
            </a:extLst>
          </p:cNvPr>
          <p:cNvSpPr txBox="1">
            <a:spLocks/>
          </p:cNvSpPr>
          <p:nvPr/>
        </p:nvSpPr>
        <p:spPr>
          <a:xfrm>
            <a:off x="3969385" y="2814170"/>
            <a:ext cx="12718415" cy="4658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600" b="0" i="0">
                <a:solidFill>
                  <a:srgbClr val="00A09A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s-CO" sz="2000" dirty="0">
              <a:latin typeface="AvantGarde Bk BT" panose="020B04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2B3B60-BE7E-61EB-0B8E-7915A791C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199"/>
            <a:ext cx="18059400" cy="81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4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A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4011" y="-271"/>
            <a:ext cx="8468391" cy="10287271"/>
            <a:chOff x="0" y="1"/>
            <a:chExt cx="8468391" cy="10287271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7607300" cy="8692515"/>
            </a:xfrm>
            <a:custGeom>
              <a:avLst/>
              <a:gdLst/>
              <a:ahLst/>
              <a:cxnLst/>
              <a:rect l="l" t="t" r="r" b="b"/>
              <a:pathLst>
                <a:path w="7607300" h="8692515">
                  <a:moveTo>
                    <a:pt x="5073278" y="8692062"/>
                  </a:moveTo>
                  <a:lnTo>
                    <a:pt x="5833" y="8692062"/>
                  </a:lnTo>
                  <a:lnTo>
                    <a:pt x="0" y="8681951"/>
                  </a:lnTo>
                  <a:lnTo>
                    <a:pt x="0" y="0"/>
                  </a:lnTo>
                  <a:lnTo>
                    <a:pt x="5124851" y="0"/>
                  </a:lnTo>
                  <a:lnTo>
                    <a:pt x="7606823" y="4301037"/>
                  </a:lnTo>
                  <a:lnTo>
                    <a:pt x="5073278" y="8692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505741" y="5832747"/>
              <a:ext cx="5962650" cy="4454525"/>
            </a:xfrm>
            <a:custGeom>
              <a:avLst/>
              <a:gdLst/>
              <a:ahLst/>
              <a:cxnLst/>
              <a:rect l="l" t="t" r="r" b="b"/>
              <a:pathLst>
                <a:path w="5962649" h="4454525">
                  <a:moveTo>
                    <a:pt x="4885695" y="4454251"/>
                  </a:moveTo>
                  <a:lnTo>
                    <a:pt x="1076829" y="4454251"/>
                  </a:lnTo>
                  <a:lnTo>
                    <a:pt x="0" y="2586037"/>
                  </a:lnTo>
                  <a:lnTo>
                    <a:pt x="1490578" y="0"/>
                  </a:lnTo>
                  <a:lnTo>
                    <a:pt x="4471737" y="0"/>
                  </a:lnTo>
                  <a:lnTo>
                    <a:pt x="5962525" y="2586037"/>
                  </a:lnTo>
                  <a:lnTo>
                    <a:pt x="4885695" y="4454251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58256" y="7277372"/>
              <a:ext cx="4349043" cy="1812307"/>
            </a:xfrm>
            <a:custGeom>
              <a:avLst/>
              <a:gdLst/>
              <a:ahLst/>
              <a:cxnLst/>
              <a:rect l="l" t="t" r="r" b="b"/>
              <a:pathLst>
                <a:path w="4876799" h="1943100">
                  <a:moveTo>
                    <a:pt x="4591051" y="1943088"/>
                  </a:moveTo>
                  <a:lnTo>
                    <a:pt x="285748" y="1943088"/>
                  </a:lnTo>
                  <a:lnTo>
                    <a:pt x="240777" y="1939528"/>
                  </a:lnTo>
                  <a:lnTo>
                    <a:pt x="197319" y="1929061"/>
                  </a:lnTo>
                  <a:lnTo>
                    <a:pt x="156140" y="1912004"/>
                  </a:lnTo>
                  <a:lnTo>
                    <a:pt x="118009" y="1888676"/>
                  </a:lnTo>
                  <a:lnTo>
                    <a:pt x="83693" y="1859394"/>
                  </a:lnTo>
                  <a:lnTo>
                    <a:pt x="54411" y="1825078"/>
                  </a:lnTo>
                  <a:lnTo>
                    <a:pt x="31083" y="1786947"/>
                  </a:lnTo>
                  <a:lnTo>
                    <a:pt x="14026" y="1745768"/>
                  </a:lnTo>
                  <a:lnTo>
                    <a:pt x="3559" y="1702310"/>
                  </a:lnTo>
                  <a:lnTo>
                    <a:pt x="0" y="1657339"/>
                  </a:lnTo>
                  <a:lnTo>
                    <a:pt x="0" y="285748"/>
                  </a:lnTo>
                  <a:lnTo>
                    <a:pt x="3559" y="240777"/>
                  </a:lnTo>
                  <a:lnTo>
                    <a:pt x="14026" y="197319"/>
                  </a:lnTo>
                  <a:lnTo>
                    <a:pt x="31083" y="156140"/>
                  </a:lnTo>
                  <a:lnTo>
                    <a:pt x="54411" y="118009"/>
                  </a:lnTo>
                  <a:lnTo>
                    <a:pt x="83693" y="83693"/>
                  </a:lnTo>
                  <a:lnTo>
                    <a:pt x="118009" y="54411"/>
                  </a:lnTo>
                  <a:lnTo>
                    <a:pt x="156140" y="31083"/>
                  </a:lnTo>
                  <a:lnTo>
                    <a:pt x="197319" y="14026"/>
                  </a:lnTo>
                  <a:lnTo>
                    <a:pt x="240777" y="3559"/>
                  </a:lnTo>
                  <a:lnTo>
                    <a:pt x="285748" y="0"/>
                  </a:lnTo>
                  <a:lnTo>
                    <a:pt x="4591051" y="0"/>
                  </a:lnTo>
                  <a:lnTo>
                    <a:pt x="4636022" y="3559"/>
                  </a:lnTo>
                  <a:lnTo>
                    <a:pt x="4679480" y="14026"/>
                  </a:lnTo>
                  <a:lnTo>
                    <a:pt x="4720659" y="31083"/>
                  </a:lnTo>
                  <a:lnTo>
                    <a:pt x="4758790" y="54411"/>
                  </a:lnTo>
                  <a:lnTo>
                    <a:pt x="4793106" y="83693"/>
                  </a:lnTo>
                  <a:lnTo>
                    <a:pt x="4822388" y="118009"/>
                  </a:lnTo>
                  <a:lnTo>
                    <a:pt x="4845716" y="156140"/>
                  </a:lnTo>
                  <a:lnTo>
                    <a:pt x="4862773" y="197319"/>
                  </a:lnTo>
                  <a:lnTo>
                    <a:pt x="4873240" y="240777"/>
                  </a:lnTo>
                  <a:lnTo>
                    <a:pt x="4876800" y="285748"/>
                  </a:lnTo>
                  <a:lnTo>
                    <a:pt x="4876800" y="1657339"/>
                  </a:lnTo>
                  <a:lnTo>
                    <a:pt x="4873240" y="1702310"/>
                  </a:lnTo>
                  <a:lnTo>
                    <a:pt x="4862773" y="1745768"/>
                  </a:lnTo>
                  <a:lnTo>
                    <a:pt x="4845716" y="1786947"/>
                  </a:lnTo>
                  <a:lnTo>
                    <a:pt x="4822388" y="1825078"/>
                  </a:lnTo>
                  <a:lnTo>
                    <a:pt x="4793106" y="1859394"/>
                  </a:lnTo>
                  <a:lnTo>
                    <a:pt x="4758790" y="1888676"/>
                  </a:lnTo>
                  <a:lnTo>
                    <a:pt x="4720659" y="1912004"/>
                  </a:lnTo>
                  <a:lnTo>
                    <a:pt x="4679480" y="1929061"/>
                  </a:lnTo>
                  <a:lnTo>
                    <a:pt x="4636022" y="1939528"/>
                  </a:lnTo>
                  <a:lnTo>
                    <a:pt x="4591051" y="1943088"/>
                  </a:ln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pPr algn="ctr"/>
              <a:endParaRPr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75453" y="8892093"/>
            <a:ext cx="5181600" cy="395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6185" marR="5080" indent="-1214120">
              <a:lnSpc>
                <a:spcPct val="115100"/>
              </a:lnSpc>
              <a:spcBef>
                <a:spcPts val="100"/>
              </a:spcBef>
            </a:pPr>
            <a:r>
              <a:rPr lang="es-CO" sz="2400" i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. </a:t>
            </a:r>
            <a:endParaRPr lang="es-CO" sz="2400" i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9752" y="7881970"/>
            <a:ext cx="2590799" cy="1371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0600" y="1803466"/>
            <a:ext cx="5232400" cy="249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8050" b="1" spc="250" dirty="0">
                <a:solidFill>
                  <a:srgbClr val="00A09E"/>
                </a:solidFill>
                <a:latin typeface="AvantGarde Bk BT" panose="020B0402020202020204" pitchFamily="34" charset="0"/>
                <a:cs typeface="Trebuchet MS"/>
              </a:rPr>
              <a:t>Índice de contenido</a:t>
            </a:r>
            <a:endParaRPr lang="es-CO" sz="8050" b="1" dirty="0">
              <a:solidFill>
                <a:srgbClr val="00A09E"/>
              </a:solidFill>
              <a:latin typeface="AvantGarde Bk BT" panose="020B0402020202020204" pitchFamily="34" charset="0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991086" y="691047"/>
            <a:ext cx="10166480" cy="6878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100"/>
              </a:lnSpc>
              <a:spcBef>
                <a:spcPts val="100"/>
              </a:spcBef>
            </a:pP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Política del SG-SST 2024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Objetivos y Metas del sistema de Gestión de Seguridad y Salud en el trabajo.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Política para la prevención del consumo y la intervención de las adicciones.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Accidente e Incidente de trabajo y enfermedad laboral.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Procedimientos reportes de accidentes e incidentes de trabajo.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Documentación  Personal Independiente.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Reportes de condiciones peligrosas.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Principales peligros a los que se encuentra expuesto en QET.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Uso de los elementos de protección personal.</a:t>
            </a:r>
            <a:b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spc="-10" dirty="0">
                <a:solidFill>
                  <a:srgbClr val="F4F4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Emergencias </a:t>
            </a:r>
            <a:endParaRPr lang="es-CO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824647-F5C8-34A5-53EF-68842CE6FF44}"/>
              </a:ext>
            </a:extLst>
          </p:cNvPr>
          <p:cNvSpPr txBox="1"/>
          <p:nvPr/>
        </p:nvSpPr>
        <p:spPr>
          <a:xfrm>
            <a:off x="3258257" y="7775648"/>
            <a:ext cx="4349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¡En casa nos esperan, por eso la seguridad es primero!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FBFB42-CE84-405E-86F7-44C7DC355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32" y="0"/>
            <a:ext cx="18269373" cy="1045789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400392" y="1481738"/>
            <a:ext cx="17598981" cy="19317"/>
          </a:xfrm>
          <a:prstGeom prst="line">
            <a:avLst/>
          </a:prstGeom>
          <a:ln>
            <a:solidFill>
              <a:srgbClr val="0E8879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21878" y="474211"/>
            <a:ext cx="1267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AvantGarde Bk BT" panose="020B0402020202020204" pitchFamily="34" charset="0"/>
              </a:rPr>
              <a:t>USO DE ELEMENTOS DE PROTECCIÓN PERSONAL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6125" y="1742479"/>
            <a:ext cx="1746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E8879"/>
                </a:solidFill>
                <a:latin typeface="AvantGarde Bk BT" panose="020B0402020202020204" pitchFamily="34" charset="0"/>
              </a:rPr>
              <a:t>Le sugerimos el uso de los siguientes  elementos de protección personal:</a:t>
            </a:r>
            <a:endParaRPr lang="es-CO" sz="4800" b="1" dirty="0">
              <a:solidFill>
                <a:srgbClr val="0E8879"/>
              </a:solidFill>
              <a:latin typeface="AvantGarde Bk BT" panose="020B0402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DBB1C15-357F-4D6B-9117-66623E63B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91" y="2685453"/>
            <a:ext cx="18308390" cy="76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FF4773-8E9C-0A44-68F6-CED20EBD5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7" t="20833" r="13689" b="10416"/>
          <a:stretch/>
        </p:blipFill>
        <p:spPr>
          <a:xfrm>
            <a:off x="0" y="-190500"/>
            <a:ext cx="18343418" cy="104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5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4000999"/>
            <a:ext cx="5932170" cy="6286500"/>
            <a:chOff x="0" y="4000999"/>
            <a:chExt cx="5932170" cy="6286500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5108" y="7472831"/>
              <a:ext cx="3476625" cy="2814320"/>
            </a:xfrm>
            <a:custGeom>
              <a:avLst/>
              <a:gdLst/>
              <a:ahLst/>
              <a:cxnLst/>
              <a:rect l="l" t="t" r="r" b="b"/>
              <a:pathLst>
                <a:path w="3476625" h="2814320">
                  <a:moveTo>
                    <a:pt x="869125" y="0"/>
                  </a:moveTo>
                  <a:lnTo>
                    <a:pt x="2607499" y="0"/>
                  </a:lnTo>
                  <a:lnTo>
                    <a:pt x="3476624" y="1504924"/>
                  </a:lnTo>
                  <a:lnTo>
                    <a:pt x="2720508" y="2814168"/>
                  </a:lnTo>
                  <a:lnTo>
                    <a:pt x="756222" y="2814168"/>
                  </a:lnTo>
                  <a:lnTo>
                    <a:pt x="0" y="1504924"/>
                  </a:lnTo>
                  <a:lnTo>
                    <a:pt x="869125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4876800" y="1125744"/>
            <a:ext cx="11887200" cy="5438952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marL="449580" algn="l">
              <a:spcAft>
                <a:spcPts val="0"/>
              </a:spcAft>
            </a:pPr>
            <a:r>
              <a:rPr lang="es-ES" sz="2800" b="1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RESPUESTA A EMERGENCIAS </a:t>
            </a:r>
            <a:br>
              <a:rPr lang="es-CO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 </a:t>
            </a:r>
            <a:br>
              <a:rPr lang="es-CO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Cualquier persona que detecte una emergencia lo notificará a seguridad y salud en el trabajo, o al personal de </a:t>
            </a:r>
            <a:r>
              <a:rPr lang="es-ES" sz="2800" b="1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QET</a:t>
            </a: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que se encuentre más cerca indicando de ser posible el área precisa o equipo, tipo de emergencia, si existen lesionados y la mayor información sobre el estado de la emergencia.</a:t>
            </a:r>
            <a:br>
              <a:rPr lang="es-CO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En caso de presentarse una emergencia el personal independiente deberá dirigirse al punto de </a:t>
            </a:r>
            <a:r>
              <a:rPr lang="es-ES" sz="280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encuentro de </a:t>
            </a:r>
            <a: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acuerdo a las instrucciones del personal </a:t>
            </a:r>
            <a:r>
              <a:rPr lang="es-ES" sz="280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 evacuación. </a:t>
            </a:r>
            <a:b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br>
              <a:rPr lang="es-ES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r>
              <a:rPr lang="es-ES" sz="2400" b="1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VER CAPACITACIÓN PLAN HOSPITALARIO DE EMERGENCIAS</a:t>
            </a:r>
            <a:br>
              <a:rPr lang="es-CO" sz="280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</a:br>
            <a:r>
              <a:rPr lang="es-E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es-CO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10F0D0-DD88-CED6-152E-244E39C1D42F}"/>
              </a:ext>
            </a:extLst>
          </p:cNvPr>
          <p:cNvSpPr txBox="1"/>
          <p:nvPr/>
        </p:nvSpPr>
        <p:spPr>
          <a:xfrm>
            <a:off x="5334001" y="3129564"/>
            <a:ext cx="1074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457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860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A0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75453" y="8892093"/>
            <a:ext cx="5181600" cy="395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6185" marR="5080" indent="-1214120">
              <a:lnSpc>
                <a:spcPct val="115100"/>
              </a:lnSpc>
              <a:spcBef>
                <a:spcPts val="100"/>
              </a:spcBef>
            </a:pPr>
            <a:r>
              <a:rPr lang="es-CO" sz="2400" i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. </a:t>
            </a:r>
            <a:endParaRPr lang="es-CO" sz="2400" i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9752" y="7658100"/>
            <a:ext cx="2590799" cy="159546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87450" y="3101045"/>
            <a:ext cx="5232400" cy="249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8050" b="1" spc="250" dirty="0">
                <a:solidFill>
                  <a:srgbClr val="00A09E"/>
                </a:solidFill>
                <a:latin typeface="AvantGarde Bk BT" panose="020B0402020202020204" pitchFamily="34" charset="0"/>
                <a:cs typeface="Trebuchet MS"/>
              </a:rPr>
              <a:t>Índice de contenido</a:t>
            </a:r>
            <a:endParaRPr lang="es-CO" sz="8050" b="1" dirty="0">
              <a:solidFill>
                <a:srgbClr val="00A09E"/>
              </a:solidFill>
              <a:latin typeface="AvantGarde Bk BT" panose="020B0402020202020204" pitchFamily="34" charset="0"/>
              <a:cs typeface="Trebuchet MS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0" y="6516613"/>
            <a:ext cx="2682828" cy="3770387"/>
          </a:xfrm>
          <a:custGeom>
            <a:avLst/>
            <a:gdLst/>
            <a:ahLst/>
            <a:cxnLst/>
            <a:rect l="l" t="t" r="r" b="b"/>
            <a:pathLst>
              <a:path w="3070225" h="4314825">
                <a:moveTo>
                  <a:pt x="0" y="0"/>
                </a:moveTo>
                <a:lnTo>
                  <a:pt x="1824389" y="0"/>
                </a:lnTo>
                <a:lnTo>
                  <a:pt x="3069721" y="2157412"/>
                </a:lnTo>
                <a:lnTo>
                  <a:pt x="1824389" y="4314824"/>
                </a:lnTo>
                <a:lnTo>
                  <a:pt x="0" y="4314824"/>
                </a:lnTo>
                <a:lnTo>
                  <a:pt x="0" y="0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1572689" y="4544151"/>
            <a:ext cx="3037949" cy="2459212"/>
          </a:xfrm>
          <a:custGeom>
            <a:avLst/>
            <a:gdLst/>
            <a:ahLst/>
            <a:cxnLst/>
            <a:rect l="l" t="t" r="r" b="b"/>
            <a:pathLst>
              <a:path w="3476625" h="2814320">
                <a:moveTo>
                  <a:pt x="869125" y="0"/>
                </a:moveTo>
                <a:lnTo>
                  <a:pt x="2607499" y="0"/>
                </a:lnTo>
                <a:lnTo>
                  <a:pt x="3476624" y="1504924"/>
                </a:lnTo>
                <a:lnTo>
                  <a:pt x="2720508" y="2814168"/>
                </a:lnTo>
                <a:lnTo>
                  <a:pt x="756222" y="2814168"/>
                </a:lnTo>
                <a:lnTo>
                  <a:pt x="0" y="1504924"/>
                </a:lnTo>
                <a:lnTo>
                  <a:pt x="869125" y="0"/>
                </a:lnTo>
                <a:close/>
              </a:path>
            </a:pathLst>
          </a:custGeom>
          <a:solidFill>
            <a:srgbClr val="A3E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/>
          <p:cNvSpPr/>
          <p:nvPr/>
        </p:nvSpPr>
        <p:spPr>
          <a:xfrm>
            <a:off x="1572690" y="7068892"/>
            <a:ext cx="3037949" cy="2459212"/>
          </a:xfrm>
          <a:custGeom>
            <a:avLst/>
            <a:gdLst/>
            <a:ahLst/>
            <a:cxnLst/>
            <a:rect l="l" t="t" r="r" b="b"/>
            <a:pathLst>
              <a:path w="3476625" h="2814320">
                <a:moveTo>
                  <a:pt x="869125" y="0"/>
                </a:moveTo>
                <a:lnTo>
                  <a:pt x="2607499" y="0"/>
                </a:lnTo>
                <a:lnTo>
                  <a:pt x="3476624" y="1504924"/>
                </a:lnTo>
                <a:lnTo>
                  <a:pt x="2720508" y="2814168"/>
                </a:lnTo>
                <a:lnTo>
                  <a:pt x="756222" y="2814168"/>
                </a:lnTo>
                <a:lnTo>
                  <a:pt x="0" y="1504924"/>
                </a:lnTo>
                <a:lnTo>
                  <a:pt x="8691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 txBox="1"/>
          <p:nvPr/>
        </p:nvSpPr>
        <p:spPr>
          <a:xfrm>
            <a:off x="6805089" y="4849881"/>
            <a:ext cx="678180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spc="40" dirty="0">
                <a:solidFill>
                  <a:srgbClr val="F4F4F4"/>
                </a:solidFill>
                <a:latin typeface="AvantGarde Md BT" panose="020B0602020202020204" pitchFamily="34" charset="0"/>
                <a:cs typeface="Trebuchet MS"/>
              </a:rPr>
              <a:t>Gracias</a:t>
            </a:r>
            <a:endParaRPr sz="13800" dirty="0">
              <a:latin typeface="AvantGarde Md BT" panose="020B0602020202020204" pitchFamily="34" charset="0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A77B8B-A424-F216-7938-3821E00EF5FE}"/>
              </a:ext>
            </a:extLst>
          </p:cNvPr>
          <p:cNvSpPr txBox="1"/>
          <p:nvPr/>
        </p:nvSpPr>
        <p:spPr>
          <a:xfrm>
            <a:off x="5928789" y="246934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¨</a:t>
            </a:r>
            <a:r>
              <a:rPr lang="es-CO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prevención de accidentes es responsabilidad de todos, </a:t>
            </a:r>
          </a:p>
          <a:p>
            <a:pPr algn="ctr"/>
            <a:r>
              <a:rPr lang="es-CO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porque la seguridad es un valor que protege la vida y bienestar de cada persona y su entorno</a:t>
            </a:r>
            <a:r>
              <a:rPr lang="es-CO" sz="28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¨</a:t>
            </a:r>
            <a:endParaRPr lang="es-CO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20809" y="-190500"/>
            <a:ext cx="10062842" cy="10286999"/>
            <a:chOff x="9000901" y="1"/>
            <a:chExt cx="10062842" cy="10286999"/>
          </a:xfrm>
        </p:grpSpPr>
        <p:sp>
          <p:nvSpPr>
            <p:cNvPr id="3" name="object 3"/>
            <p:cNvSpPr/>
            <p:nvPr/>
          </p:nvSpPr>
          <p:spPr>
            <a:xfrm>
              <a:off x="16799111" y="2687863"/>
              <a:ext cx="1489075" cy="2581275"/>
            </a:xfrm>
            <a:custGeom>
              <a:avLst/>
              <a:gdLst/>
              <a:ahLst/>
              <a:cxnLst/>
              <a:rect l="l" t="t" r="r" b="b"/>
              <a:pathLst>
                <a:path w="1489075" h="2581275">
                  <a:moveTo>
                    <a:pt x="1488889" y="2581274"/>
                  </a:moveTo>
                  <a:lnTo>
                    <a:pt x="745304" y="2581274"/>
                  </a:lnTo>
                  <a:lnTo>
                    <a:pt x="0" y="1290636"/>
                  </a:lnTo>
                  <a:lnTo>
                    <a:pt x="745303" y="0"/>
                  </a:lnTo>
                  <a:lnTo>
                    <a:pt x="1488889" y="0"/>
                  </a:lnTo>
                  <a:lnTo>
                    <a:pt x="1488889" y="2581274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60116" y="1"/>
              <a:ext cx="4200525" cy="3503295"/>
            </a:xfrm>
            <a:custGeom>
              <a:avLst/>
              <a:gdLst/>
              <a:ahLst/>
              <a:cxnLst/>
              <a:rect l="l" t="t" r="r" b="b"/>
              <a:pathLst>
                <a:path w="4200525" h="3503295">
                  <a:moveTo>
                    <a:pt x="3150390" y="3503267"/>
                  </a:moveTo>
                  <a:lnTo>
                    <a:pt x="1050080" y="3503267"/>
                  </a:lnTo>
                  <a:lnTo>
                    <a:pt x="0" y="1683993"/>
                  </a:lnTo>
                  <a:lnTo>
                    <a:pt x="971996" y="0"/>
                  </a:lnTo>
                  <a:lnTo>
                    <a:pt x="3228338" y="0"/>
                  </a:lnTo>
                  <a:lnTo>
                    <a:pt x="4200471" y="1683993"/>
                  </a:lnTo>
                  <a:lnTo>
                    <a:pt x="3150390" y="3503267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3940" y="1"/>
              <a:ext cx="2486025" cy="1196975"/>
            </a:xfrm>
            <a:custGeom>
              <a:avLst/>
              <a:gdLst/>
              <a:ahLst/>
              <a:cxnLst/>
              <a:rect l="l" t="t" r="r" b="b"/>
              <a:pathLst>
                <a:path w="2486025" h="1196975">
                  <a:moveTo>
                    <a:pt x="1864536" y="1196495"/>
                  </a:moveTo>
                  <a:lnTo>
                    <a:pt x="621483" y="1196495"/>
                  </a:lnTo>
                  <a:lnTo>
                    <a:pt x="0" y="120170"/>
                  </a:lnTo>
                  <a:lnTo>
                    <a:pt x="69388" y="0"/>
                  </a:lnTo>
                  <a:lnTo>
                    <a:pt x="2416621" y="0"/>
                  </a:lnTo>
                  <a:lnTo>
                    <a:pt x="2486019" y="120170"/>
                  </a:lnTo>
                  <a:lnTo>
                    <a:pt x="1864536" y="1196495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901" y="2554137"/>
              <a:ext cx="10062842" cy="77328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19400" y="824790"/>
            <a:ext cx="13690600" cy="1991855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marL="15240">
              <a:spcBef>
                <a:spcPts val="225"/>
              </a:spcBef>
            </a:pPr>
            <a:r>
              <a:rPr lang="es-CO" sz="5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DE SGSST 2024 </a:t>
            </a:r>
            <a:br>
              <a:rPr lang="es-CO" sz="7200" i="1" dirty="0">
                <a:solidFill>
                  <a:schemeClr val="bg1"/>
                </a:solidFill>
                <a:latin typeface="AvantGarde Bk BT" panose="020B0402020202020204" pitchFamily="34" charset="0"/>
              </a:rPr>
            </a:br>
            <a:endParaRPr sz="7200" dirty="0">
              <a:latin typeface="AvantGarde Bk BT" panose="020B0402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690" y="8458200"/>
            <a:ext cx="3076574" cy="16382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B1EEE6E-4292-70FA-F752-B0361FA2CFED}"/>
              </a:ext>
            </a:extLst>
          </p:cNvPr>
          <p:cNvSpPr txBox="1"/>
          <p:nvPr/>
        </p:nvSpPr>
        <p:spPr>
          <a:xfrm>
            <a:off x="1365926" y="1951595"/>
            <a:ext cx="9208358" cy="625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/>
                <a:latin typeface="AvantGarde Bk BT" panose="020B0402020202020204"/>
                <a:ea typeface="Times New Roman" panose="02020603050405020304" pitchFamily="18" charset="0"/>
                <a:cs typeface="Segoe UI" panose="020B0502040204020203" pitchFamily="34" charset="0"/>
              </a:rPr>
              <a:t>“</a:t>
            </a:r>
            <a:r>
              <a:rPr lang="es-ES" sz="2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QUIROFANOS EL TESORO S.A.S, institución especializada en la prestación de servicios de cirugía ambulatoria y hospitalaria de mediana complejidad, se compromete a velar por la salud e integridad física de los empleados directos, aprendices, proveedores, contratistas subcontratistas y visitantes, </a:t>
            </a:r>
            <a:r>
              <a:rPr lang="es-ES" sz="28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cumpliendo los requisitos legales aplicables y destinando los recursos </a:t>
            </a:r>
            <a:r>
              <a:rPr lang="es-ES" sz="2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para la implementación del Sistema de Gestión de Seguridad y Salud en el Trabajo; con base en lo anterior, declara su especial interés en la protección de las partes anteriormente mencionadas, previniendo los accidentes de trabajo y la aparición de enfermedades laborales mediante el mejoramiento continuo de sus procesos”.</a:t>
            </a:r>
            <a:endParaRPr lang="es-CO" sz="2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/>
            <a:r>
              <a:rPr lang="es-ES" sz="1800" dirty="0">
                <a:effectLst/>
                <a:latin typeface="AvantGarde Bk BT" panose="020B0402020202020204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600" y="5444"/>
            <a:ext cx="10062842" cy="10286999"/>
            <a:chOff x="9000901" y="1"/>
            <a:chExt cx="10062842" cy="10286999"/>
          </a:xfrm>
        </p:grpSpPr>
        <p:sp>
          <p:nvSpPr>
            <p:cNvPr id="3" name="object 3"/>
            <p:cNvSpPr/>
            <p:nvPr/>
          </p:nvSpPr>
          <p:spPr>
            <a:xfrm>
              <a:off x="16799111" y="2687863"/>
              <a:ext cx="1489075" cy="2581275"/>
            </a:xfrm>
            <a:custGeom>
              <a:avLst/>
              <a:gdLst/>
              <a:ahLst/>
              <a:cxnLst/>
              <a:rect l="l" t="t" r="r" b="b"/>
              <a:pathLst>
                <a:path w="1489075" h="2581275">
                  <a:moveTo>
                    <a:pt x="1488889" y="2581274"/>
                  </a:moveTo>
                  <a:lnTo>
                    <a:pt x="745304" y="2581274"/>
                  </a:lnTo>
                  <a:lnTo>
                    <a:pt x="0" y="1290636"/>
                  </a:lnTo>
                  <a:lnTo>
                    <a:pt x="745303" y="0"/>
                  </a:lnTo>
                  <a:lnTo>
                    <a:pt x="1488889" y="0"/>
                  </a:lnTo>
                  <a:lnTo>
                    <a:pt x="1488889" y="2581274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60116" y="1"/>
              <a:ext cx="4200525" cy="3503295"/>
            </a:xfrm>
            <a:custGeom>
              <a:avLst/>
              <a:gdLst/>
              <a:ahLst/>
              <a:cxnLst/>
              <a:rect l="l" t="t" r="r" b="b"/>
              <a:pathLst>
                <a:path w="4200525" h="3503295">
                  <a:moveTo>
                    <a:pt x="3150390" y="3503267"/>
                  </a:moveTo>
                  <a:lnTo>
                    <a:pt x="1050080" y="3503267"/>
                  </a:lnTo>
                  <a:lnTo>
                    <a:pt x="0" y="1683993"/>
                  </a:lnTo>
                  <a:lnTo>
                    <a:pt x="971996" y="0"/>
                  </a:lnTo>
                  <a:lnTo>
                    <a:pt x="3228338" y="0"/>
                  </a:lnTo>
                  <a:lnTo>
                    <a:pt x="4200471" y="1683993"/>
                  </a:lnTo>
                  <a:lnTo>
                    <a:pt x="3150390" y="3503267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3940" y="1"/>
              <a:ext cx="2486025" cy="1196975"/>
            </a:xfrm>
            <a:custGeom>
              <a:avLst/>
              <a:gdLst/>
              <a:ahLst/>
              <a:cxnLst/>
              <a:rect l="l" t="t" r="r" b="b"/>
              <a:pathLst>
                <a:path w="2486025" h="1196975">
                  <a:moveTo>
                    <a:pt x="1864536" y="1196495"/>
                  </a:moveTo>
                  <a:lnTo>
                    <a:pt x="621483" y="1196495"/>
                  </a:lnTo>
                  <a:lnTo>
                    <a:pt x="0" y="120170"/>
                  </a:lnTo>
                  <a:lnTo>
                    <a:pt x="69388" y="0"/>
                  </a:lnTo>
                  <a:lnTo>
                    <a:pt x="2416621" y="0"/>
                  </a:lnTo>
                  <a:lnTo>
                    <a:pt x="2486019" y="120170"/>
                  </a:lnTo>
                  <a:lnTo>
                    <a:pt x="1864536" y="1196495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901" y="2554137"/>
              <a:ext cx="10062842" cy="77328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87481"/>
            <a:ext cx="13690600" cy="1622523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marL="15240">
              <a:spcBef>
                <a:spcPts val="225"/>
              </a:spcBef>
            </a:pPr>
            <a:r>
              <a:rPr lang="es-CO" sz="4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DE SGSST 2024 </a:t>
            </a:r>
            <a:br>
              <a:rPr lang="es-CO" sz="5400" i="1" dirty="0">
                <a:solidFill>
                  <a:schemeClr val="bg1"/>
                </a:solidFill>
                <a:latin typeface="AvantGarde Bk BT" panose="020B0402020202020204" pitchFamily="34" charset="0"/>
              </a:rPr>
            </a:br>
            <a:endParaRPr sz="5400" dirty="0">
              <a:latin typeface="AvantGarde Bk BT" panose="020B0402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7620697"/>
            <a:ext cx="3076574" cy="16382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B1EEE6E-4292-70FA-F752-B0361FA2CFED}"/>
              </a:ext>
            </a:extLst>
          </p:cNvPr>
          <p:cNvSpPr txBox="1"/>
          <p:nvPr/>
        </p:nvSpPr>
        <p:spPr>
          <a:xfrm>
            <a:off x="240443" y="1866900"/>
            <a:ext cx="9208358" cy="632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O" sz="18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O" b="1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O" sz="2000" b="1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una atención física y mental en los servicios de cirugía ambulatoria y hospitalaria para velar por la seguridad y salud de los proveedores, contratistas, empleados, visitantes, aprendices, cumplir una normatividad legal vigente en Quirófanos el Tesoro, el suministro de recursos físicos, humanos y financieros para la realización de los programas del SG-SST, acorde con los peligros existentes en cada área</a:t>
            </a: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7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34639" y="5444"/>
            <a:ext cx="5044246" cy="5269137"/>
            <a:chOff x="13243940" y="1"/>
            <a:chExt cx="5044246" cy="5269137"/>
          </a:xfrm>
        </p:grpSpPr>
        <p:sp>
          <p:nvSpPr>
            <p:cNvPr id="3" name="object 3"/>
            <p:cNvSpPr/>
            <p:nvPr/>
          </p:nvSpPr>
          <p:spPr>
            <a:xfrm>
              <a:off x="16799111" y="2687863"/>
              <a:ext cx="1489075" cy="2581275"/>
            </a:xfrm>
            <a:custGeom>
              <a:avLst/>
              <a:gdLst/>
              <a:ahLst/>
              <a:cxnLst/>
              <a:rect l="l" t="t" r="r" b="b"/>
              <a:pathLst>
                <a:path w="1489075" h="2581275">
                  <a:moveTo>
                    <a:pt x="1488889" y="2581274"/>
                  </a:moveTo>
                  <a:lnTo>
                    <a:pt x="745304" y="2581274"/>
                  </a:lnTo>
                  <a:lnTo>
                    <a:pt x="0" y="1290636"/>
                  </a:lnTo>
                  <a:lnTo>
                    <a:pt x="745303" y="0"/>
                  </a:lnTo>
                  <a:lnTo>
                    <a:pt x="1488889" y="0"/>
                  </a:lnTo>
                  <a:lnTo>
                    <a:pt x="1488889" y="2581274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60116" y="1"/>
              <a:ext cx="4200525" cy="3503295"/>
            </a:xfrm>
            <a:custGeom>
              <a:avLst/>
              <a:gdLst/>
              <a:ahLst/>
              <a:cxnLst/>
              <a:rect l="l" t="t" r="r" b="b"/>
              <a:pathLst>
                <a:path w="4200525" h="3503295">
                  <a:moveTo>
                    <a:pt x="3150390" y="3503267"/>
                  </a:moveTo>
                  <a:lnTo>
                    <a:pt x="1050080" y="3503267"/>
                  </a:lnTo>
                  <a:lnTo>
                    <a:pt x="0" y="1683993"/>
                  </a:lnTo>
                  <a:lnTo>
                    <a:pt x="971996" y="0"/>
                  </a:lnTo>
                  <a:lnTo>
                    <a:pt x="3228338" y="0"/>
                  </a:lnTo>
                  <a:lnTo>
                    <a:pt x="4200471" y="1683993"/>
                  </a:lnTo>
                  <a:lnTo>
                    <a:pt x="3150390" y="3503267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3940" y="1"/>
              <a:ext cx="2486025" cy="1196975"/>
            </a:xfrm>
            <a:custGeom>
              <a:avLst/>
              <a:gdLst/>
              <a:ahLst/>
              <a:cxnLst/>
              <a:rect l="l" t="t" r="r" b="b"/>
              <a:pathLst>
                <a:path w="2486025" h="1196975">
                  <a:moveTo>
                    <a:pt x="1864536" y="1196495"/>
                  </a:moveTo>
                  <a:lnTo>
                    <a:pt x="621483" y="1196495"/>
                  </a:lnTo>
                  <a:lnTo>
                    <a:pt x="0" y="120170"/>
                  </a:lnTo>
                  <a:lnTo>
                    <a:pt x="69388" y="0"/>
                  </a:lnTo>
                  <a:lnTo>
                    <a:pt x="2416621" y="0"/>
                  </a:lnTo>
                  <a:lnTo>
                    <a:pt x="2486019" y="120170"/>
                  </a:lnTo>
                  <a:lnTo>
                    <a:pt x="1864536" y="1196495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8700" y="690771"/>
            <a:ext cx="13690600" cy="1437857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marL="15240">
              <a:spcBef>
                <a:spcPts val="225"/>
              </a:spcBef>
            </a:pPr>
            <a:r>
              <a:rPr lang="es-CO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DE SGSST 2024 </a:t>
            </a:r>
            <a:br>
              <a:rPr lang="es-CO" sz="5400" i="1" dirty="0">
                <a:solidFill>
                  <a:schemeClr val="bg1"/>
                </a:solidFill>
                <a:latin typeface="AvantGarde Bk BT" panose="020B0402020202020204" pitchFamily="34" charset="0"/>
              </a:rPr>
            </a:br>
            <a:endParaRPr sz="5400" dirty="0">
              <a:latin typeface="AvantGarde Bk BT" panose="020B0402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19300" y="8294922"/>
            <a:ext cx="3076574" cy="16382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B1EEE6E-4292-70FA-F752-B0361FA2CFED}"/>
              </a:ext>
            </a:extLst>
          </p:cNvPr>
          <p:cNvSpPr txBox="1"/>
          <p:nvPr/>
        </p:nvSpPr>
        <p:spPr>
          <a:xfrm>
            <a:off x="240442" y="1409700"/>
            <a:ext cx="13690600" cy="848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ESPECIFICOS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O" sz="2400" dirty="0">
              <a:effectLst/>
              <a:latin typeface="AvantGarde Bk BT" panose="020B04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.1. Garantizar el control de los peligros y riesgos mediante la identificación en la matriz IPVER implementando los controles requeridos, con el fin de evitar y minimizar los accidentes y enfermedades laborales que puedan surgir de las actividades que se realizan.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2. Revisar y ajustar la matriz de requisitos legales vigentes y otras normas en materia de riesgos laborales aplicables a la organización.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3.Proteger la seguridad y salud de todos los trabajadores, mediante la mejora continua del Sistema de Gestión de la Seguridad y Salud en el Trabajo (SG-SST) en la empresa.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4. Promover, mantener y mejorar las condiciones de salud y de trabajo mediante la implementación del 100% las actividades de promoción, prevención y medicina del trabajo encaminadas a preservar estilos de vida saludables.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5. Garantizar una respuesta pronta y oportuna ante situaciones de emergencia, para evitar poner en riesgo la integridad de los colaboradores mediante la ejecución de simulacro.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6. Mantener el Sistema de Gestión de Seguridad y Salud en el Trabajo SG-SST con el fin de identificar y controlar de manera permanente las condiciones de trabajo que pueden propiciar la ocurrencia de accidentes y enfermedades laborales a los empleados, Manteniendo el resultado de la autoevaluación en 100%.</a:t>
            </a:r>
          </a:p>
          <a:p>
            <a:pPr marL="67310"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2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600" y="5444"/>
            <a:ext cx="10062842" cy="10286999"/>
            <a:chOff x="9000901" y="1"/>
            <a:chExt cx="10062842" cy="10286999"/>
          </a:xfrm>
        </p:grpSpPr>
        <p:sp>
          <p:nvSpPr>
            <p:cNvPr id="3" name="object 3"/>
            <p:cNvSpPr/>
            <p:nvPr/>
          </p:nvSpPr>
          <p:spPr>
            <a:xfrm>
              <a:off x="16799111" y="2687863"/>
              <a:ext cx="1489075" cy="2581275"/>
            </a:xfrm>
            <a:custGeom>
              <a:avLst/>
              <a:gdLst/>
              <a:ahLst/>
              <a:cxnLst/>
              <a:rect l="l" t="t" r="r" b="b"/>
              <a:pathLst>
                <a:path w="1489075" h="2581275">
                  <a:moveTo>
                    <a:pt x="1488889" y="2581274"/>
                  </a:moveTo>
                  <a:lnTo>
                    <a:pt x="745304" y="2581274"/>
                  </a:lnTo>
                  <a:lnTo>
                    <a:pt x="0" y="1290636"/>
                  </a:lnTo>
                  <a:lnTo>
                    <a:pt x="745303" y="0"/>
                  </a:lnTo>
                  <a:lnTo>
                    <a:pt x="1488889" y="0"/>
                  </a:lnTo>
                  <a:lnTo>
                    <a:pt x="1488889" y="2581274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60116" y="1"/>
              <a:ext cx="4200525" cy="3503295"/>
            </a:xfrm>
            <a:custGeom>
              <a:avLst/>
              <a:gdLst/>
              <a:ahLst/>
              <a:cxnLst/>
              <a:rect l="l" t="t" r="r" b="b"/>
              <a:pathLst>
                <a:path w="4200525" h="3503295">
                  <a:moveTo>
                    <a:pt x="3150390" y="3503267"/>
                  </a:moveTo>
                  <a:lnTo>
                    <a:pt x="1050080" y="3503267"/>
                  </a:lnTo>
                  <a:lnTo>
                    <a:pt x="0" y="1683993"/>
                  </a:lnTo>
                  <a:lnTo>
                    <a:pt x="971996" y="0"/>
                  </a:lnTo>
                  <a:lnTo>
                    <a:pt x="3228338" y="0"/>
                  </a:lnTo>
                  <a:lnTo>
                    <a:pt x="4200471" y="1683993"/>
                  </a:lnTo>
                  <a:lnTo>
                    <a:pt x="3150390" y="3503267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3940" y="1"/>
              <a:ext cx="2486025" cy="1196975"/>
            </a:xfrm>
            <a:custGeom>
              <a:avLst/>
              <a:gdLst/>
              <a:ahLst/>
              <a:cxnLst/>
              <a:rect l="l" t="t" r="r" b="b"/>
              <a:pathLst>
                <a:path w="2486025" h="1196975">
                  <a:moveTo>
                    <a:pt x="1864536" y="1196495"/>
                  </a:moveTo>
                  <a:lnTo>
                    <a:pt x="621483" y="1196495"/>
                  </a:lnTo>
                  <a:lnTo>
                    <a:pt x="0" y="120170"/>
                  </a:lnTo>
                  <a:lnTo>
                    <a:pt x="69388" y="0"/>
                  </a:lnTo>
                  <a:lnTo>
                    <a:pt x="2416621" y="0"/>
                  </a:lnTo>
                  <a:lnTo>
                    <a:pt x="2486019" y="120170"/>
                  </a:lnTo>
                  <a:lnTo>
                    <a:pt x="1864536" y="1196495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901" y="2554137"/>
              <a:ext cx="10062842" cy="77328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87481"/>
            <a:ext cx="13690600" cy="1622523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marL="15240">
              <a:spcBef>
                <a:spcPts val="225"/>
              </a:spcBef>
            </a:pPr>
            <a:r>
              <a:rPr lang="es-CO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DE SGSST 2024 </a:t>
            </a:r>
            <a:br>
              <a:rPr lang="es-CO" sz="5400" i="1" dirty="0">
                <a:solidFill>
                  <a:schemeClr val="bg1"/>
                </a:solidFill>
                <a:latin typeface="AvantGarde Bk BT" panose="020B0402020202020204" pitchFamily="34" charset="0"/>
              </a:rPr>
            </a:br>
            <a:endParaRPr sz="5400" dirty="0">
              <a:latin typeface="AvantGarde Bk BT" panose="020B0402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7620697"/>
            <a:ext cx="3076574" cy="16382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AE392C5-DED7-AC3C-8237-D87AC230683D}"/>
              </a:ext>
            </a:extLst>
          </p:cNvPr>
          <p:cNvSpPr txBox="1"/>
          <p:nvPr/>
        </p:nvSpPr>
        <p:spPr>
          <a:xfrm>
            <a:off x="436659" y="2325339"/>
            <a:ext cx="1006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</a:t>
            </a:r>
            <a:br>
              <a:rPr lang="es-CO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20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sz="2800" dirty="0">
                <a:latin typeface="Segoe UI" panose="020B0502040204020203" pitchFamily="34" charset="0"/>
                <a:cs typeface="Segoe UI" panose="020B0502040204020203" pitchFamily="34" charset="0"/>
              </a:rPr>
              <a:t>Esta política tiene un alcance para todos los trabajadores de Quirófanos el Tesoro, internos y externos, aplicando todos los procesos que se realicen en la institución. Plan de Emergencias (BRIGADA DE EMERGENCIA, COPASST Y COMITÉ DE CONVIVENCIA), los cuales son los grupos de apoyo para el SG-SST.</a:t>
            </a:r>
            <a:b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2761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" y="4457699"/>
            <a:ext cx="3531988" cy="5829807"/>
            <a:chOff x="0" y="4001007"/>
            <a:chExt cx="3969385" cy="6286500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01007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4018795" y="1717805"/>
            <a:ext cx="14478000" cy="1837966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/>
            <a:r>
              <a:rPr lang="es-CO" sz="24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y Salud en el trabajo: </a:t>
            </a:r>
            <a:r>
              <a:rPr lang="es-CO" sz="2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de Gestión de Seguridad y Salud en el Trabajo (SG-SST) abarca una disciplina que  trata de prevenir las lesiones y las enfermedades causadas por las condiciones de trabajo, consiste en el desarrollo de un proceso lógico y por etapas, basado en la mejora continua, lo cual incluye la política, la organización.</a:t>
            </a:r>
            <a:br>
              <a:rPr lang="es-CO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000" b="1" spc="-1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4605" y="8282591"/>
            <a:ext cx="3076574" cy="16382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E44349-DD39-3AE4-7EE4-D47BBCDB894F}"/>
              </a:ext>
            </a:extLst>
          </p:cNvPr>
          <p:cNvSpPr txBox="1"/>
          <p:nvPr/>
        </p:nvSpPr>
        <p:spPr>
          <a:xfrm>
            <a:off x="3969384" y="3009900"/>
            <a:ext cx="1409001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000" b="1" dirty="0">
              <a:solidFill>
                <a:srgbClr val="2021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000" b="1" dirty="0">
              <a:solidFill>
                <a:srgbClr val="202124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2400" b="1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Copasst</a:t>
            </a:r>
            <a:r>
              <a:rPr lang="es-CO" sz="24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(Comité Paritario de Seguridad y Salud en el Trabajo) es un comité encargado de la promoción y vigilancia de las normas en temas de seguridad y salud en el trabajo dentro de las empresas públicas y privadas.</a:t>
            </a:r>
          </a:p>
          <a:p>
            <a:pPr algn="just"/>
            <a:endParaRPr lang="es-CO" sz="2400" b="1" dirty="0">
              <a:solidFill>
                <a:srgbClr val="202124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24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 de convivencia: </a:t>
            </a:r>
            <a:r>
              <a:rPr lang="es-ES" sz="24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 grupo de vigilancia de conformación obligatoria por parte de los empleados públicos y privados, cuya finalidad es contribuir a la protección de los trabajadores contra los riesgos psicosociales que puedan afectar su salud, como en el caso del estrés ocupacional y el acoso laboral, según lo reglamentó la normatividad legal vigente.</a:t>
            </a:r>
          </a:p>
          <a:p>
            <a:pPr algn="just"/>
            <a:endParaRPr lang="es-ES" sz="2400" dirty="0">
              <a:solidFill>
                <a:srgbClr val="20212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emergencias</a:t>
            </a:r>
            <a:r>
              <a:rPr lang="es-ES" sz="24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sz="24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planificación y organización para la utilización óptima de los recursos técnicos previstos con la finalidad de reducir al mínimo las posibles consecuencias sobre seres, pérdidas bienes generales y el ambiente, que pudieran derivarse de la situación.</a:t>
            </a:r>
          </a:p>
          <a:p>
            <a:pPr algn="just"/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6A3E0C-9D83-B951-E546-21A3CEF6725B}"/>
              </a:ext>
            </a:extLst>
          </p:cNvPr>
          <p:cNvSpPr txBox="1"/>
          <p:nvPr/>
        </p:nvSpPr>
        <p:spPr>
          <a:xfrm>
            <a:off x="4191000" y="589801"/>
            <a:ext cx="54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DEFINICIONES</a:t>
            </a:r>
            <a:endParaRPr lang="es-CO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3986317"/>
            <a:ext cx="5723910" cy="6300683"/>
            <a:chOff x="-16213" y="4786916"/>
            <a:chExt cx="5723910" cy="6300683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1072" y="7473187"/>
              <a:ext cx="3476625" cy="2814320"/>
            </a:xfrm>
            <a:custGeom>
              <a:avLst/>
              <a:gdLst/>
              <a:ahLst/>
              <a:cxnLst/>
              <a:rect l="l" t="t" r="r" b="b"/>
              <a:pathLst>
                <a:path w="3476625" h="2814320">
                  <a:moveTo>
                    <a:pt x="869125" y="0"/>
                  </a:moveTo>
                  <a:lnTo>
                    <a:pt x="2607499" y="0"/>
                  </a:lnTo>
                  <a:lnTo>
                    <a:pt x="3476624" y="1504924"/>
                  </a:lnTo>
                  <a:lnTo>
                    <a:pt x="2720508" y="2814168"/>
                  </a:lnTo>
                  <a:lnTo>
                    <a:pt x="756222" y="2814168"/>
                  </a:lnTo>
                  <a:lnTo>
                    <a:pt x="0" y="1504924"/>
                  </a:lnTo>
                  <a:lnTo>
                    <a:pt x="869125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6213" y="4801099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6477000" y="599019"/>
            <a:ext cx="9982200" cy="8321344"/>
          </a:xfrm>
          <a:prstGeom prst="rect">
            <a:avLst/>
          </a:prstGeom>
        </p:spPr>
        <p:txBody>
          <a:bodyPr vert="horz" wrap="square" lIns="0" tIns="52351" rIns="0" bIns="0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Peligro:</a:t>
            </a: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define como cualquier fuente, situación o acto con un potencial de producir un daño en términos de una lesión o enfermedad, daño a la propiedad, daño al medio ambiente o una combinación de éstos</a:t>
            </a:r>
            <a:r>
              <a:rPr lang="es-ES" sz="2800" dirty="0">
                <a:solidFill>
                  <a:srgbClr val="202124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Riesgo: </a:t>
            </a:r>
            <a: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trata de la combinación de la probabilidad de que ocurra un evento o una exposición peligrosa y la severidad de la lesión o enfermedad que puede ser causada por el evento o exposición. Evaluación de riesgos, procesos para identificar los peligros derivados de las condiciones de trabajo.</a:t>
            </a:r>
            <a:b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Amenaza: </a:t>
            </a:r>
            <a: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fenómeno o proceso natural o causado por el ser humano que puede poner en peligro a un grupo de personas, sus cosas y su ambiente, cuando no son precavidos. Existen diferentes tipos de amenazas.</a:t>
            </a:r>
            <a:b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28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b="1" spc="-1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0" y="8267700"/>
            <a:ext cx="3076574" cy="16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3986317"/>
            <a:ext cx="5723910" cy="6300683"/>
            <a:chOff x="-16213" y="4786916"/>
            <a:chExt cx="5723910" cy="6300683"/>
          </a:xfrm>
        </p:grpSpPr>
        <p:sp>
          <p:nvSpPr>
            <p:cNvPr id="4" name="object 4"/>
            <p:cNvSpPr/>
            <p:nvPr/>
          </p:nvSpPr>
          <p:spPr>
            <a:xfrm>
              <a:off x="0" y="4786916"/>
              <a:ext cx="3070225" cy="4314825"/>
            </a:xfrm>
            <a:custGeom>
              <a:avLst/>
              <a:gdLst/>
              <a:ahLst/>
              <a:cxnLst/>
              <a:rect l="l" t="t" r="r" b="b"/>
              <a:pathLst>
                <a:path w="3070225" h="4314825">
                  <a:moveTo>
                    <a:pt x="0" y="0"/>
                  </a:moveTo>
                  <a:lnTo>
                    <a:pt x="1824389" y="0"/>
                  </a:lnTo>
                  <a:lnTo>
                    <a:pt x="3069721" y="2157412"/>
                  </a:lnTo>
                  <a:lnTo>
                    <a:pt x="1824389" y="4314824"/>
                  </a:lnTo>
                  <a:lnTo>
                    <a:pt x="0" y="4314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1072" y="7473187"/>
              <a:ext cx="3476625" cy="2814320"/>
            </a:xfrm>
            <a:custGeom>
              <a:avLst/>
              <a:gdLst/>
              <a:ahLst/>
              <a:cxnLst/>
              <a:rect l="l" t="t" r="r" b="b"/>
              <a:pathLst>
                <a:path w="3476625" h="2814320">
                  <a:moveTo>
                    <a:pt x="869125" y="0"/>
                  </a:moveTo>
                  <a:lnTo>
                    <a:pt x="2607499" y="0"/>
                  </a:lnTo>
                  <a:lnTo>
                    <a:pt x="3476624" y="1504924"/>
                  </a:lnTo>
                  <a:lnTo>
                    <a:pt x="2720508" y="2814168"/>
                  </a:lnTo>
                  <a:lnTo>
                    <a:pt x="756222" y="2814168"/>
                  </a:lnTo>
                  <a:lnTo>
                    <a:pt x="0" y="1504924"/>
                  </a:lnTo>
                  <a:lnTo>
                    <a:pt x="869125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6213" y="4801099"/>
              <a:ext cx="3969385" cy="6286500"/>
            </a:xfrm>
            <a:custGeom>
              <a:avLst/>
              <a:gdLst/>
              <a:ahLst/>
              <a:cxnLst/>
              <a:rect l="l" t="t" r="r" b="b"/>
              <a:pathLst>
                <a:path w="3969385" h="6286500">
                  <a:moveTo>
                    <a:pt x="3069628" y="5258028"/>
                  </a:moveTo>
                  <a:lnTo>
                    <a:pt x="2224316" y="3795979"/>
                  </a:lnTo>
                  <a:lnTo>
                    <a:pt x="533565" y="3795979"/>
                  </a:lnTo>
                  <a:lnTo>
                    <a:pt x="0" y="4718837"/>
                  </a:lnTo>
                  <a:lnTo>
                    <a:pt x="0" y="5797131"/>
                  </a:lnTo>
                  <a:lnTo>
                    <a:pt x="282676" y="6285992"/>
                  </a:lnTo>
                  <a:lnTo>
                    <a:pt x="2475280" y="6285992"/>
                  </a:lnTo>
                  <a:lnTo>
                    <a:pt x="3069628" y="5258028"/>
                  </a:lnTo>
                  <a:close/>
                </a:path>
                <a:path w="3969385" h="6286500">
                  <a:moveTo>
                    <a:pt x="3968915" y="781037"/>
                  </a:moveTo>
                  <a:lnTo>
                    <a:pt x="3518878" y="0"/>
                  </a:lnTo>
                  <a:lnTo>
                    <a:pt x="2618740" y="0"/>
                  </a:lnTo>
                  <a:lnTo>
                    <a:pt x="2168690" y="781037"/>
                  </a:lnTo>
                  <a:lnTo>
                    <a:pt x="2618790" y="1562074"/>
                  </a:lnTo>
                  <a:lnTo>
                    <a:pt x="3518878" y="1562074"/>
                  </a:lnTo>
                  <a:lnTo>
                    <a:pt x="3968915" y="781037"/>
                  </a:lnTo>
                  <a:close/>
                </a:path>
              </a:pathLst>
            </a:custGeom>
            <a:solidFill>
              <a:srgbClr val="00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0" y="7734300"/>
            <a:ext cx="3076574" cy="16382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E44349-DD39-3AE4-7EE4-D47BBCDB894F}"/>
              </a:ext>
            </a:extLst>
          </p:cNvPr>
          <p:cNvSpPr txBox="1"/>
          <p:nvPr/>
        </p:nvSpPr>
        <p:spPr>
          <a:xfrm>
            <a:off x="5867400" y="1180029"/>
            <a:ext cx="11087715" cy="692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000" b="1" dirty="0">
              <a:solidFill>
                <a:srgbClr val="2021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000" b="1" dirty="0">
              <a:solidFill>
                <a:srgbClr val="2021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000" b="1" dirty="0">
              <a:solidFill>
                <a:srgbClr val="2021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Quirófanos el Tesoro garantiza mediante el Sistema de Gestión de Seguridad y Salud en el Trabajo, condiciones óptimas para los trabajadores, con los grupos de apoyo con los cuales contamos para las diferentes actividades durante el año. Cada grupo tiene sus responsabilidades y funciones dentro del SG-SST.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sz="2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clínica cuenta con el comité de </a:t>
            </a:r>
            <a:r>
              <a:rPr lang="es-CO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Copasst</a:t>
            </a:r>
            <a:r>
              <a:rPr lang="es-CO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quien es el encargado de velar por la seguridad y salud de cada área, quien vela por el cumplimiento del el Sistema de Gestión de Seguridad y Salud.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73E9FF-FBA2-08C5-F453-8BCC06F27709}"/>
              </a:ext>
            </a:extLst>
          </p:cNvPr>
          <p:cNvSpPr txBox="1"/>
          <p:nvPr/>
        </p:nvSpPr>
        <p:spPr>
          <a:xfrm>
            <a:off x="3581400" y="575076"/>
            <a:ext cx="10363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44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Y/O ASPECTOS DE LA POLITICA</a:t>
            </a:r>
          </a:p>
        </p:txBody>
      </p:sp>
    </p:spTree>
    <p:extLst>
      <p:ext uri="{BB962C8B-B14F-4D97-AF65-F5344CB8AC3E}">
        <p14:creationId xmlns:p14="http://schemas.microsoft.com/office/powerpoint/2010/main" val="157773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vantGarde Md BT"/>
        <a:ea typeface=""/>
        <a:cs typeface=""/>
      </a:majorFont>
      <a:minorFont>
        <a:latin typeface="AvantGarde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2024</Words>
  <Application>Microsoft Office PowerPoint</Application>
  <PresentationFormat>Personalizado</PresentationFormat>
  <Paragraphs>122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AvantGarde Bk BT</vt:lpstr>
      <vt:lpstr>AvantGarde Md BT</vt:lpstr>
      <vt:lpstr>Calibri</vt:lpstr>
      <vt:lpstr>Segoe UI</vt:lpstr>
      <vt:lpstr>Symbol</vt:lpstr>
      <vt:lpstr>Times New Roman</vt:lpstr>
      <vt:lpstr>Trebuchet MS</vt:lpstr>
      <vt:lpstr>Verdana</vt:lpstr>
      <vt:lpstr>Office Theme</vt:lpstr>
      <vt:lpstr>SIS  INDUCCIÓN Y REINDUCCIÓN  SG-SST AL PERSONAL INDEPENDIENTE </vt:lpstr>
      <vt:lpstr>- Política del SG-SST 2024 - Objetivos y Metas del sistema de Gestión de Seguridad y Salud en el trabajo. - Política para la prevención del consumo y la intervención de las adicciones. - Accidente e Incidente de trabajo y enfermedad laboral. - Procedimientos reportes de accidentes e incidentes de trabajo. - Documentación  Personal Independiente. - Reportes de condiciones peligrosas. - Principales peligros a los que se encuentra expuesto en QET. - Uso de los elementos de protección personal. - Emergencias </vt:lpstr>
      <vt:lpstr>POLÍTICA DE SGSST 2024  </vt:lpstr>
      <vt:lpstr>POLÍTICA DE SGSST 2024  </vt:lpstr>
      <vt:lpstr>POLÍTICA DE SGSST 2024  </vt:lpstr>
      <vt:lpstr>POLÍTICA DE SGSST 2024  </vt:lpstr>
      <vt:lpstr>Seguridad y Salud en el trabajo: El Sistema de Gestión de Seguridad y Salud en el Trabajo (SG-SST) abarca una disciplina que  trata de prevenir las lesiones y las enfermedades causadas por las condiciones de trabajo, consiste en el desarrollo de un proceso lógico y por etapas, basado en la mejora continua, lo cual incluye la política, la organización. </vt:lpstr>
      <vt:lpstr>Peligro: Se define como cualquier fuente, situación o acto con un potencial de producir un daño en términos de una lesión o enfermedad, daño a la propiedad, daño al medio ambiente o una combinación de éstos.  Riesgo: Se trata de la combinación de la probabilidad de que ocurra un evento o una exposición peligrosa y la severidad de la lesión o enfermedad que puede ser causada por el evento o exposición. Evaluación de riesgos, procesos para identificar los peligros derivados de las condiciones de trabajo.  Amenaza: Es un fenómeno o proceso natural o causado por el ser humano que puede poner en peligro a un grupo de personas, sus cosas y su ambiente, cuando no son precavidos. Existen diferentes tipos de amenazas.   </vt:lpstr>
      <vt:lpstr>Presentación de PowerPoint</vt:lpstr>
      <vt:lpstr>Presentación de PowerPoint</vt:lpstr>
      <vt:lpstr>La clínica cuenta con programas de promoción y prevención para los trabajadores para mejorar y mantener una buena salud física y mental en la realización de exámenes de ingreso, periódicos el programa de pausas activas, nutrición y salud, programa de control de alcohol y sustancias psicoactivas, mediante prácticas y acciones que propaguen un ambiente laboral sano.  La clínica cuenta con el acompañamiento de la ARL SURA quien realiza un acompañamiento permanente para la gestión diferentes riesgos y capacitan al personal de la clínica en cada uno de los programas del SG-SST.   </vt:lpstr>
      <vt:lpstr>La clínica garantiza la estandarización de procesos y resultados del SG-SST mediante indicadores de estructura, proceso y resultado los cuales son periódicamente evaluados por la organización para medir y analizar el seguimiento del SG-SST.   La clínica cuenta con un comité de convivencia, grupo que lidera el abordaje de problemas y conflictos de presunto acoso laboral, incluidas actividades de acompañamiento a personal mediante actividades como primeros auxilios psicológicos. </vt:lpstr>
      <vt:lpstr>   </vt:lpstr>
      <vt:lpstr> </vt:lpstr>
      <vt:lpstr>       PROCEDIMIENTO REPORTE DE ACCIDENTE E INCIDENTE DE TRABAJO</vt:lpstr>
      <vt:lpstr> DOCUMENTACIÓN  El personal independiente (Médicos Cirujanos Especialistas, Instrumentadores, Médicos generales.)     </vt:lpstr>
      <vt:lpstr> </vt:lpstr>
      <vt:lpstr> </vt:lpstr>
      <vt:lpstr> </vt:lpstr>
      <vt:lpstr>Presentación de PowerPoint</vt:lpstr>
      <vt:lpstr>Presentación de PowerPoint</vt:lpstr>
      <vt:lpstr>RESPUESTA A EMERGENCIAS    Cualquier persona que detecte una emergencia lo notificará a seguridad y salud en el trabajo, o al personal de QET que se encuentre más cerca indicando de ser posible el área precisa o equipo, tipo de emergencia, si existen lesionados y la mayor información sobre el estado de la emergencia. En caso de presentarse una emergencia el personal independiente deberá dirigirse al punto de encuentro de acuerdo a las instrucciones del personal de evacuación.   VER CAPACITACIÓN PLAN HOSPITALARIO DE EMERGENCIAS  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Trayectoria MEGA</dc:title>
  <dc:creator>Comunicaciones</dc:creator>
  <cp:keywords>DAFUkX_EHZo,BAEAp0R9zDs</cp:keywords>
  <cp:lastModifiedBy>Seg. Laboral</cp:lastModifiedBy>
  <cp:revision>29</cp:revision>
  <dcterms:created xsi:type="dcterms:W3CDTF">2022-12-12T19:00:47Z</dcterms:created>
  <dcterms:modified xsi:type="dcterms:W3CDTF">2024-06-05T20:34:13Z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2022-12-12T00:00:00Z</vt:filetime>
  </property>
</Properties>
</file>