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9"/>
  </p:notesMasterIdLst>
  <p:sldIdLst>
    <p:sldId id="256" r:id="rId2"/>
    <p:sldId id="260" r:id="rId3"/>
    <p:sldId id="333" r:id="rId4"/>
    <p:sldId id="258" r:id="rId5"/>
    <p:sldId id="293" r:id="rId6"/>
    <p:sldId id="340" r:id="rId7"/>
    <p:sldId id="257" r:id="rId8"/>
    <p:sldId id="273" r:id="rId9"/>
    <p:sldId id="345" r:id="rId10"/>
    <p:sldId id="337" r:id="rId11"/>
    <p:sldId id="338" r:id="rId12"/>
    <p:sldId id="339" r:id="rId13"/>
    <p:sldId id="314" r:id="rId14"/>
    <p:sldId id="316" r:id="rId15"/>
    <p:sldId id="318" r:id="rId16"/>
    <p:sldId id="329" r:id="rId17"/>
    <p:sldId id="341" r:id="rId18"/>
    <p:sldId id="319" r:id="rId19"/>
    <p:sldId id="315" r:id="rId20"/>
    <p:sldId id="267" r:id="rId21"/>
    <p:sldId id="286" r:id="rId22"/>
    <p:sldId id="346" r:id="rId23"/>
    <p:sldId id="287" r:id="rId24"/>
    <p:sldId id="288" r:id="rId25"/>
    <p:sldId id="289" r:id="rId26"/>
    <p:sldId id="290" r:id="rId27"/>
    <p:sldId id="276" r:id="rId28"/>
    <p:sldId id="277" r:id="rId29"/>
    <p:sldId id="278" r:id="rId30"/>
    <p:sldId id="298" r:id="rId31"/>
    <p:sldId id="296" r:id="rId32"/>
    <p:sldId id="279" r:id="rId33"/>
    <p:sldId id="295" r:id="rId34"/>
    <p:sldId id="313" r:id="rId35"/>
    <p:sldId id="297" r:id="rId36"/>
    <p:sldId id="294" r:id="rId37"/>
    <p:sldId id="292" r:id="rId38"/>
    <p:sldId id="342" r:id="rId39"/>
    <p:sldId id="269" r:id="rId40"/>
    <p:sldId id="309" r:id="rId41"/>
    <p:sldId id="310" r:id="rId42"/>
    <p:sldId id="307" r:id="rId43"/>
    <p:sldId id="336" r:id="rId44"/>
    <p:sldId id="299" r:id="rId45"/>
    <p:sldId id="321" r:id="rId46"/>
    <p:sldId id="311" r:id="rId47"/>
    <p:sldId id="320" r:id="rId48"/>
    <p:sldId id="343" r:id="rId49"/>
    <p:sldId id="349" r:id="rId50"/>
    <p:sldId id="323" r:id="rId51"/>
    <p:sldId id="326" r:id="rId52"/>
    <p:sldId id="334" r:id="rId53"/>
    <p:sldId id="347" r:id="rId54"/>
    <p:sldId id="328" r:id="rId55"/>
    <p:sldId id="327" r:id="rId56"/>
    <p:sldId id="270" r:id="rId57"/>
    <p:sldId id="300" r:id="rId58"/>
    <p:sldId id="301" r:id="rId59"/>
    <p:sldId id="302" r:id="rId60"/>
    <p:sldId id="308" r:id="rId61"/>
    <p:sldId id="303" r:id="rId62"/>
    <p:sldId id="350" r:id="rId63"/>
    <p:sldId id="304" r:id="rId64"/>
    <p:sldId id="305" r:id="rId65"/>
    <p:sldId id="332" r:id="rId66"/>
    <p:sldId id="265" r:id="rId67"/>
    <p:sldId id="344" r:id="rId68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uenta Microsoft" initials="CM" lastIdx="11" clrIdx="0">
    <p:extLst>
      <p:ext uri="{19B8F6BF-5375-455C-9EA6-DF929625EA0E}">
        <p15:presenceInfo xmlns:p15="http://schemas.microsoft.com/office/powerpoint/2012/main" userId="07010ff1230407e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9A"/>
    <a:srgbClr val="00A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89" autoAdjust="0"/>
    <p:restoredTop sz="95064" autoAdjust="0"/>
  </p:normalViewPr>
  <p:slideViewPr>
    <p:cSldViewPr>
      <p:cViewPr varScale="1">
        <p:scale>
          <a:sx n="52" d="100"/>
          <a:sy n="52" d="100"/>
        </p:scale>
        <p:origin x="1338" y="9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1800"/>
    </p:cViewPr>
  </p:outlin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23E56-AC8F-438D-8185-2160F0002201}" type="datetimeFigureOut">
              <a:rPr lang="es-CO" smtClean="0"/>
              <a:t>24/07/2024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33BC5-A88A-4197-BCF1-368A591774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2184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29678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9557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9671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CO" b="0" i="0" dirty="0">
              <a:solidFill>
                <a:srgbClr val="BFBFBF"/>
              </a:solidFill>
              <a:effectLst/>
              <a:latin typeface="Google Sans"/>
            </a:endParaRPr>
          </a:p>
          <a:p>
            <a:pPr marL="171450" indent="-171450">
              <a:buFontTx/>
              <a:buChar char="-"/>
            </a:pPr>
            <a:endParaRPr lang="es-CO" b="0" i="0" dirty="0">
              <a:solidFill>
                <a:srgbClr val="BFBFBF"/>
              </a:solidFill>
              <a:effectLst/>
              <a:latin typeface="Google Sans"/>
            </a:endParaRPr>
          </a:p>
          <a:p>
            <a:pPr marL="171450" indent="-171450">
              <a:buFontTx/>
              <a:buChar char="-"/>
            </a:pPr>
            <a:endParaRPr lang="es-CO" b="0" i="0" dirty="0">
              <a:solidFill>
                <a:srgbClr val="BFBFBF"/>
              </a:solidFill>
              <a:effectLst/>
              <a:latin typeface="Google Sans"/>
            </a:endParaRPr>
          </a:p>
          <a:p>
            <a:pPr marL="171450" indent="-171450">
              <a:buFontTx/>
              <a:buChar char="-"/>
            </a:pPr>
            <a:endParaRPr lang="es-CO" b="0" i="0" dirty="0">
              <a:solidFill>
                <a:srgbClr val="BFBFBF"/>
              </a:solidFill>
              <a:effectLst/>
              <a:latin typeface="Google San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1622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8367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5050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7626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0684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624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9286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7513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  <a:p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4243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8749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8657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6956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75056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7213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4289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3153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69980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  <a:p>
            <a:endParaRPr lang="es-C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Propofol: </a:t>
            </a:r>
            <a:r>
              <a:rPr lang="es-CO" dirty="0" err="1"/>
              <a:t>medicaento</a:t>
            </a:r>
            <a:r>
              <a:rPr lang="es-CO" dirty="0"/>
              <a:t> con propiedades </a:t>
            </a:r>
            <a:r>
              <a:rPr lang="es-CO" dirty="0" err="1"/>
              <a:t>neuroprotectoras</a:t>
            </a:r>
            <a:r>
              <a:rPr lang="es-CO" dirty="0"/>
              <a:t>.  (disminuye consumo </a:t>
            </a:r>
            <a:r>
              <a:rPr lang="es-CO" dirty="0" err="1"/>
              <a:t>metabolico</a:t>
            </a:r>
            <a:r>
              <a:rPr lang="es-CO" dirty="0"/>
              <a:t> de oxigeno, permite disminuir flujo y </a:t>
            </a:r>
            <a:r>
              <a:rPr lang="es-CO" dirty="0" err="1"/>
              <a:t>asi</a:t>
            </a:r>
            <a:r>
              <a:rPr lang="es-CO" dirty="0"/>
              <a:t> disminuir presión </a:t>
            </a:r>
            <a:r>
              <a:rPr lang="es-CO" dirty="0" err="1"/>
              <a:t>intracraneana</a:t>
            </a:r>
            <a:r>
              <a:rPr lang="es-CO" dirty="0"/>
              <a:t>. </a:t>
            </a:r>
            <a:r>
              <a:rPr lang="es-CO" dirty="0" err="1"/>
              <a:t>Ademas</a:t>
            </a:r>
            <a:r>
              <a:rPr lang="es-CO" dirty="0"/>
              <a:t> tiene vida media corta y permite parar la </a:t>
            </a:r>
            <a:r>
              <a:rPr lang="es-CO" dirty="0" err="1"/>
              <a:t>sedaciòn</a:t>
            </a:r>
            <a:r>
              <a:rPr lang="es-CO" dirty="0"/>
              <a:t> </a:t>
            </a:r>
            <a:r>
              <a:rPr lang="es-CO" dirty="0" err="1"/>
              <a:t>oara</a:t>
            </a:r>
            <a:r>
              <a:rPr lang="es-CO" dirty="0"/>
              <a:t> permitir evaluación neurológica y hacer las llamadas ventanas de </a:t>
            </a:r>
            <a:r>
              <a:rPr lang="es-CO" dirty="0" err="1"/>
              <a:t>sedaciòn</a:t>
            </a:r>
            <a:r>
              <a:rPr lang="es-CO" dirty="0"/>
              <a:t> ligera. </a:t>
            </a:r>
          </a:p>
          <a:p>
            <a:endParaRPr lang="es-CO" dirty="0"/>
          </a:p>
          <a:p>
            <a:r>
              <a:rPr lang="es-CO" dirty="0"/>
              <a:t>Propofol es la primera línea en </a:t>
            </a:r>
            <a:r>
              <a:rPr lang="es-CO" dirty="0" err="1"/>
              <a:t>Htendocraneana</a:t>
            </a:r>
            <a:r>
              <a:rPr lang="es-CO" dirty="0"/>
              <a:t>, estatus refractaria. Otras ventajas importante, permite la </a:t>
            </a:r>
            <a:r>
              <a:rPr lang="es-CO" dirty="0" err="1"/>
              <a:t>evaluacipon</a:t>
            </a:r>
            <a:r>
              <a:rPr lang="es-CO" dirty="0"/>
              <a:t> clínica diaria por su vida media corta. </a:t>
            </a:r>
          </a:p>
          <a:p>
            <a:r>
              <a:rPr lang="es-CO" dirty="0"/>
              <a:t>Desventaja inestabilidad  </a:t>
            </a:r>
            <a:r>
              <a:rPr lang="es-CO" dirty="0" err="1"/>
              <a:t>hemodinamica</a:t>
            </a:r>
            <a:r>
              <a:rPr lang="es-CO" dirty="0"/>
              <a:t>, </a:t>
            </a:r>
            <a:r>
              <a:rPr lang="es-CO" dirty="0" err="1"/>
              <a:t>hipertrigliciridemia</a:t>
            </a:r>
            <a:endParaRPr lang="es-CO" dirty="0"/>
          </a:p>
          <a:p>
            <a:r>
              <a:rPr lang="es-CO" dirty="0"/>
              <a:t>Luego es segunda línea sigue:  mida: estabilidad </a:t>
            </a:r>
            <a:r>
              <a:rPr lang="es-CO" dirty="0" err="1"/>
              <a:t>hemodinamica</a:t>
            </a:r>
            <a:r>
              <a:rPr lang="es-CO" dirty="0"/>
              <a:t>, desventaja, acumulación. </a:t>
            </a:r>
          </a:p>
          <a:p>
            <a:endParaRPr lang="es-CO" dirty="0"/>
          </a:p>
          <a:p>
            <a:endParaRPr lang="es-CO" dirty="0"/>
          </a:p>
          <a:p>
            <a:r>
              <a:rPr lang="es-CO" dirty="0"/>
              <a:t>Otros: </a:t>
            </a:r>
            <a:r>
              <a:rPr lang="es-CO" dirty="0" err="1"/>
              <a:t>dexmedeto</a:t>
            </a:r>
            <a:r>
              <a:rPr lang="es-CO" dirty="0"/>
              <a:t>, ketamina, </a:t>
            </a:r>
            <a:r>
              <a:rPr lang="es-CO" dirty="0" err="1"/>
              <a:t>inhaados</a:t>
            </a:r>
            <a:r>
              <a:rPr lang="es-CO" dirty="0"/>
              <a:t>, barbitúricos.</a:t>
            </a:r>
          </a:p>
          <a:p>
            <a:r>
              <a:rPr lang="es-CO" dirty="0" err="1"/>
              <a:t>Barbituricos</a:t>
            </a:r>
            <a:r>
              <a:rPr lang="es-CO" dirty="0"/>
              <a:t>: o como sedante, se usa mas como </a:t>
            </a:r>
            <a:r>
              <a:rPr lang="es-CO" dirty="0" err="1"/>
              <a:t>terapian</a:t>
            </a:r>
            <a:r>
              <a:rPr lang="es-CO" dirty="0"/>
              <a:t> de </a:t>
            </a:r>
            <a:r>
              <a:rPr lang="es-CO" dirty="0" err="1"/>
              <a:t>resctae</a:t>
            </a:r>
            <a:r>
              <a:rPr lang="es-CO" dirty="0"/>
              <a:t> para HEC, muy bueno para disminuir flujo cerebral pero es muy hipotensor. </a:t>
            </a:r>
          </a:p>
          <a:p>
            <a:r>
              <a:rPr lang="es-CO" dirty="0"/>
              <a:t>Ketamina: ventaja: no compromiso </a:t>
            </a:r>
            <a:r>
              <a:rPr lang="es-CO" dirty="0" err="1"/>
              <a:t>respiratorio.pero</a:t>
            </a:r>
            <a:r>
              <a:rPr lang="es-CO" dirty="0"/>
              <a:t> aun sigue sin estar claro su efecto en el aumento de la presión intracraneal. </a:t>
            </a:r>
            <a:r>
              <a:rPr lang="es-CO" dirty="0" err="1"/>
              <a:t>Tambien</a:t>
            </a:r>
            <a:r>
              <a:rPr lang="es-CO" dirty="0"/>
              <a:t> ojo en cardiopatías graves. </a:t>
            </a:r>
          </a:p>
          <a:p>
            <a:endParaRPr lang="es-CO" dirty="0"/>
          </a:p>
          <a:p>
            <a:r>
              <a:rPr lang="es-CO" dirty="0" err="1"/>
              <a:t>Dexmedeto</a:t>
            </a:r>
            <a:r>
              <a:rPr lang="es-CO" dirty="0"/>
              <a:t>: </a:t>
            </a:r>
            <a:r>
              <a:rPr lang="es-CO" dirty="0" err="1"/>
              <a:t>sedaciòn</a:t>
            </a:r>
            <a:r>
              <a:rPr lang="es-CO" dirty="0"/>
              <a:t> y analgesia, ansiolítico, desventaja: como fármaco único no da un nivel adecuado de </a:t>
            </a:r>
            <a:r>
              <a:rPr lang="es-CO" dirty="0" err="1"/>
              <a:t>sedacipon</a:t>
            </a:r>
            <a:r>
              <a:rPr lang="es-CO" dirty="0"/>
              <a:t>. Se usa como adyuvante o como destete. </a:t>
            </a:r>
          </a:p>
          <a:p>
            <a:endParaRPr lang="es-CO" dirty="0"/>
          </a:p>
          <a:p>
            <a:r>
              <a:rPr lang="es-CO" dirty="0" err="1"/>
              <a:t>Opiodes</a:t>
            </a:r>
            <a:r>
              <a:rPr lang="es-CO" dirty="0"/>
              <a:t>: en general generan tolerancia, lo que se manejara después. </a:t>
            </a:r>
          </a:p>
          <a:p>
            <a:r>
              <a:rPr lang="es-CO" dirty="0"/>
              <a:t>Pero su manejo </a:t>
            </a:r>
            <a:r>
              <a:rPr lang="es-CO" dirty="0" err="1"/>
              <a:t>analgesico</a:t>
            </a:r>
            <a:r>
              <a:rPr lang="es-CO" dirty="0"/>
              <a:t> disminuye sus PIC</a:t>
            </a:r>
          </a:p>
          <a:p>
            <a:r>
              <a:rPr lang="es-CO" dirty="0" err="1"/>
              <a:t>Opiodes</a:t>
            </a:r>
            <a:r>
              <a:rPr lang="es-CO" dirty="0"/>
              <a:t> de acumulan: </a:t>
            </a:r>
          </a:p>
          <a:p>
            <a:r>
              <a:rPr lang="es-CO" dirty="0"/>
              <a:t>Opciones </a:t>
            </a:r>
            <a:r>
              <a:rPr lang="es-CO" dirty="0" err="1"/>
              <a:t>fentanyl</a:t>
            </a:r>
            <a:r>
              <a:rPr lang="es-CO" dirty="0"/>
              <a:t> y </a:t>
            </a:r>
            <a:r>
              <a:rPr lang="es-CO" dirty="0" err="1"/>
              <a:t>remifentanil</a:t>
            </a:r>
            <a:r>
              <a:rPr lang="es-CO" dirty="0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21994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4054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31715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73775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32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60957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33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95492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34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82338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35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922405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36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8500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37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33307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38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26665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39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27810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40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7149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43514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41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490681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42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5417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43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09700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44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43136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s-CO" sz="1800" dirty="0">
                <a:effectLst/>
                <a:latin typeface="Candara" panose="020E0502030303020204" pitchFamily="34" charset="0"/>
              </a:rPr>
            </a:br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45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3946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46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3642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47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31400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48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735562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49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26941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50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8815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92030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51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88408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52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69705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53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51949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54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51612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55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76265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57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27014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58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07810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59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74410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60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70221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  <a:p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61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8653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52363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62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41597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63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73784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64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52539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65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833350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66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94351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67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6921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370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6056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33BC5-A88A-4197-BCF1-368A5917749F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4351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A0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078008"/>
            <a:ext cx="2818765" cy="4209415"/>
          </a:xfrm>
          <a:custGeom>
            <a:avLst/>
            <a:gdLst/>
            <a:ahLst/>
            <a:cxnLst/>
            <a:rect l="l" t="t" r="r" b="b"/>
            <a:pathLst>
              <a:path w="2818765" h="4209415">
                <a:moveTo>
                  <a:pt x="1983054" y="4208991"/>
                </a:moveTo>
                <a:lnTo>
                  <a:pt x="0" y="4208991"/>
                </a:lnTo>
                <a:lnTo>
                  <a:pt x="0" y="0"/>
                </a:lnTo>
                <a:lnTo>
                  <a:pt x="1223050" y="0"/>
                </a:lnTo>
                <a:lnTo>
                  <a:pt x="2818656" y="2762235"/>
                </a:lnTo>
                <a:lnTo>
                  <a:pt x="1983054" y="4208991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671665" y="7004493"/>
            <a:ext cx="3038475" cy="2628900"/>
          </a:xfrm>
          <a:custGeom>
            <a:avLst/>
            <a:gdLst/>
            <a:ahLst/>
            <a:cxnLst/>
            <a:rect l="l" t="t" r="r" b="b"/>
            <a:pathLst>
              <a:path w="3038475" h="2628900">
                <a:moveTo>
                  <a:pt x="2278882" y="2628895"/>
                </a:moveTo>
                <a:lnTo>
                  <a:pt x="759592" y="2628895"/>
                </a:lnTo>
                <a:lnTo>
                  <a:pt x="0" y="1314447"/>
                </a:lnTo>
                <a:lnTo>
                  <a:pt x="759592" y="0"/>
                </a:lnTo>
                <a:lnTo>
                  <a:pt x="2278776" y="0"/>
                </a:lnTo>
                <a:lnTo>
                  <a:pt x="3038475" y="1314447"/>
                </a:lnTo>
                <a:lnTo>
                  <a:pt x="2278882" y="2628895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053491" y="8956754"/>
            <a:ext cx="2143125" cy="1330325"/>
          </a:xfrm>
          <a:custGeom>
            <a:avLst/>
            <a:gdLst/>
            <a:ahLst/>
            <a:cxnLst/>
            <a:rect l="l" t="t" r="r" b="b"/>
            <a:pathLst>
              <a:path w="2143125" h="1330325">
                <a:moveTo>
                  <a:pt x="1911461" y="1330245"/>
                </a:moveTo>
                <a:lnTo>
                  <a:pt x="231663" y="1330245"/>
                </a:lnTo>
                <a:lnTo>
                  <a:pt x="0" y="928683"/>
                </a:lnTo>
                <a:lnTo>
                  <a:pt x="535762" y="0"/>
                </a:lnTo>
                <a:lnTo>
                  <a:pt x="1607287" y="0"/>
                </a:lnTo>
                <a:lnTo>
                  <a:pt x="2143124" y="928683"/>
                </a:lnTo>
                <a:lnTo>
                  <a:pt x="1911461" y="1330245"/>
                </a:lnTo>
                <a:close/>
              </a:path>
            </a:pathLst>
          </a:custGeom>
          <a:solidFill>
            <a:srgbClr val="A3E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0367" y="7526195"/>
            <a:ext cx="3257549" cy="17335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78971" y="1916932"/>
            <a:ext cx="11351894" cy="3191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0" i="0">
                <a:solidFill>
                  <a:srgbClr val="53535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0A09A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00" b="0" i="0">
                <a:solidFill>
                  <a:srgbClr val="53535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A09A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00" b="0" i="0">
                <a:solidFill>
                  <a:srgbClr val="53535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328956" y="2317172"/>
            <a:ext cx="3959225" cy="6343650"/>
          </a:xfrm>
          <a:custGeom>
            <a:avLst/>
            <a:gdLst/>
            <a:ahLst/>
            <a:cxnLst/>
            <a:rect l="l" t="t" r="r" b="b"/>
            <a:pathLst>
              <a:path w="3959225" h="6343650">
                <a:moveTo>
                  <a:pt x="3959043" y="6343649"/>
                </a:moveTo>
                <a:lnTo>
                  <a:pt x="1831089" y="6343649"/>
                </a:lnTo>
                <a:lnTo>
                  <a:pt x="0" y="3171824"/>
                </a:lnTo>
                <a:lnTo>
                  <a:pt x="1831089" y="0"/>
                </a:lnTo>
                <a:lnTo>
                  <a:pt x="3959043" y="0"/>
                </a:lnTo>
                <a:lnTo>
                  <a:pt x="3959043" y="6343649"/>
                </a:lnTo>
                <a:close/>
              </a:path>
            </a:pathLst>
          </a:custGeom>
          <a:solidFill>
            <a:srgbClr val="A3E373">
              <a:alpha val="537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2289164" y="6938483"/>
            <a:ext cx="4972050" cy="3348990"/>
          </a:xfrm>
          <a:custGeom>
            <a:avLst/>
            <a:gdLst/>
            <a:ahLst/>
            <a:cxnLst/>
            <a:rect l="l" t="t" r="r" b="b"/>
            <a:pathLst>
              <a:path w="4972050" h="3348990">
                <a:moveTo>
                  <a:pt x="4281507" y="3348515"/>
                </a:moveTo>
                <a:lnTo>
                  <a:pt x="690503" y="3348515"/>
                </a:lnTo>
                <a:lnTo>
                  <a:pt x="0" y="2152650"/>
                </a:lnTo>
                <a:lnTo>
                  <a:pt x="1242959" y="0"/>
                </a:lnTo>
                <a:lnTo>
                  <a:pt x="3728877" y="0"/>
                </a:lnTo>
                <a:lnTo>
                  <a:pt x="4972011" y="2152650"/>
                </a:lnTo>
                <a:lnTo>
                  <a:pt x="4281507" y="3348515"/>
                </a:lnTo>
                <a:close/>
              </a:path>
            </a:pathLst>
          </a:custGeom>
          <a:solidFill>
            <a:srgbClr val="00A0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2336341" y="5954854"/>
            <a:ext cx="2266950" cy="1971675"/>
          </a:xfrm>
          <a:custGeom>
            <a:avLst/>
            <a:gdLst/>
            <a:ahLst/>
            <a:cxnLst/>
            <a:rect l="l" t="t" r="r" b="b"/>
            <a:pathLst>
              <a:path w="2266950" h="1971675">
                <a:moveTo>
                  <a:pt x="1700232" y="1971649"/>
                </a:moveTo>
                <a:lnTo>
                  <a:pt x="566717" y="1971649"/>
                </a:lnTo>
                <a:lnTo>
                  <a:pt x="0" y="985824"/>
                </a:lnTo>
                <a:lnTo>
                  <a:pt x="566717" y="0"/>
                </a:lnTo>
                <a:lnTo>
                  <a:pt x="1700152" y="0"/>
                </a:lnTo>
                <a:lnTo>
                  <a:pt x="2266949" y="985824"/>
                </a:lnTo>
                <a:lnTo>
                  <a:pt x="1700232" y="1971649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3888615" y="373605"/>
            <a:ext cx="3800475" cy="3286125"/>
          </a:xfrm>
          <a:custGeom>
            <a:avLst/>
            <a:gdLst/>
            <a:ahLst/>
            <a:cxnLst/>
            <a:rect l="l" t="t" r="r" b="b"/>
            <a:pathLst>
              <a:path w="3800475" h="3286125">
                <a:moveTo>
                  <a:pt x="2850376" y="3286124"/>
                </a:moveTo>
                <a:lnTo>
                  <a:pt x="950081" y="3286124"/>
                </a:lnTo>
                <a:lnTo>
                  <a:pt x="0" y="1643062"/>
                </a:lnTo>
                <a:lnTo>
                  <a:pt x="950081" y="0"/>
                </a:lnTo>
                <a:lnTo>
                  <a:pt x="2850243" y="0"/>
                </a:lnTo>
                <a:lnTo>
                  <a:pt x="3800457" y="1643062"/>
                </a:lnTo>
                <a:lnTo>
                  <a:pt x="2850376" y="3286124"/>
                </a:lnTo>
                <a:close/>
              </a:path>
            </a:pathLst>
          </a:custGeom>
          <a:solidFill>
            <a:srgbClr val="00A0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812025"/>
            <a:ext cx="3419474" cy="18192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00" b="0" i="0">
                <a:solidFill>
                  <a:srgbClr val="53535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887481"/>
            <a:ext cx="12029440" cy="22729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0" i="0">
                <a:solidFill>
                  <a:srgbClr val="53535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81369" y="2697945"/>
            <a:ext cx="10176510" cy="631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0A09A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4.xml"/><Relationship Id="rId7" Type="http://schemas.openxmlformats.org/officeDocument/2006/relationships/slide" Target="slide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5.m4a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2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3d1073c5-32d5-4d5e-ae18-8890ab6b5f21.filesusr.com/ugd/59f539_6b8cd2de11d44282aff829a6a34b6577.pdf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6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7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hyperlink" Target="https://3d1073c5-32d5-4d5e-ae18-8890ab6b5f21.filesusr.com/ugd/59f539_fde49eb8e6fa492fb06f57688948e67f.pdf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hyperlink" Target="https://3d1073c5-32d5-4d5e-ae18-8890ab6b5f21.filesusr.com/ugd/59f539_732794e88c704701922bec500410218f.pdf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hyperlink" Target="https://3d1073c5-32d5-4d5e-ae18-8890ab6b5f21.filesusr.com/ugd/59f539_083d5aba458949f0930d9ff36161244e.pdf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8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9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sgi.almeraim.com/sgi/lib/pdf/pdfjs3.8/web/viewer.php?archivoid=2616&amp;token=79613d3bc28b3951227124d7598c800b" TargetMode="External"/><Relationship Id="rId3" Type="http://schemas.microsoft.com/office/2007/relationships/media" Target="../media/media41.m4a"/><Relationship Id="rId7" Type="http://schemas.openxmlformats.org/officeDocument/2006/relationships/image" Target="../media/image2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1.m4a"/><Relationship Id="rId9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sgi.almeraim.com/sgi/lib/pdf/pdfjs3.8/web/viewer.php?archivoid=3426&amp;token=979fb344e458b47ba5e0fdd1eff2359c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2.png"/><Relationship Id="rId5" Type="http://schemas.openxmlformats.org/officeDocument/2006/relationships/hyperlink" Target="https://www.ins.gov.co/Direcciones/RedesSaludPublica/DonacionOrganosYTejidos/Paginas/default.aspx" TargetMode="External"/><Relationship Id="rId4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2.png"/><Relationship Id="rId5" Type="http://schemas.openxmlformats.org/officeDocument/2006/relationships/hyperlink" Target="https://sgi.almeraim.com/sgi/lib/pdf/pdfjs3.8/web/viewer.php?archivoid=1541&amp;token=5175e2d6637dad42e38dd7b1ca989e39" TargetMode="External"/><Relationship Id="rId4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hyperlink" Target="https://3d1073c5-32d5-4d5e-ae18-8890ab6b5f21.filesusr.com/ugd/59f539_f8ba3450a9e748a7a7e5d9746243acf9.pdf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6.m4a"/><Relationship Id="rId7" Type="http://schemas.openxmlformats.org/officeDocument/2006/relationships/image" Target="../media/image2.png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notesSlide" Target="../notesSlides/notesSlide5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6.m4a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22.gi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sgi.almeraim.com/sgi/lib/pdf/pdfjs3.8/web/viewer.php?archivoid=2616&amp;token=79613d3bc28b3951227124d7598c800b" TargetMode="Externa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1.m4a"/><Relationship Id="rId7" Type="http://schemas.openxmlformats.org/officeDocument/2006/relationships/image" Target="../media/image2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notesSlide" Target="../notesSlides/notesSlide5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1.m4a"/><Relationship Id="rId9" Type="http://schemas.openxmlformats.org/officeDocument/2006/relationships/hyperlink" Target="https://sgi.almeraim.com/sgi/lib/pdf/pdfjs3.8/web/viewer.php?archivoid=2616&amp;token=79613d3bc28b3951227124d7598c800b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5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2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3162300"/>
            <a:ext cx="10744200" cy="25705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CO" sz="8300" b="1" spc="-145" dirty="0">
                <a:latin typeface="+mj-lt"/>
              </a:rPr>
              <a:t>Cuidado del paciente neuro crítico</a:t>
            </a:r>
            <a:endParaRPr sz="8300" dirty="0">
              <a:latin typeface="+mj-lt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B9C1ABA8-EAEB-1ED2-86B8-ACAFE4258822}"/>
              </a:ext>
            </a:extLst>
          </p:cNvPr>
          <p:cNvSpPr txBox="1">
            <a:spLocks/>
          </p:cNvSpPr>
          <p:nvPr/>
        </p:nvSpPr>
        <p:spPr>
          <a:xfrm>
            <a:off x="3048000" y="5697996"/>
            <a:ext cx="9880600" cy="273728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>
              <a:defRPr sz="8500" b="0" i="0">
                <a:solidFill>
                  <a:srgbClr val="535353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125"/>
              </a:spcBef>
            </a:pPr>
            <a:r>
              <a:rPr lang="es-CO" sz="8800" spc="-145" dirty="0">
                <a:solidFill>
                  <a:srgbClr val="00A09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 Quirófanos </a:t>
            </a:r>
          </a:p>
          <a:p>
            <a:pPr marL="12700" algn="ctr">
              <a:spcBef>
                <a:spcPts val="125"/>
              </a:spcBef>
            </a:pPr>
            <a:r>
              <a:rPr lang="es-CO" sz="8800" spc="-145" dirty="0">
                <a:solidFill>
                  <a:srgbClr val="00A09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 Tesoro</a:t>
            </a:r>
            <a:endParaRPr lang="es-CO" sz="8300" dirty="0">
              <a:latin typeface="+mj-lt"/>
            </a:endParaRPr>
          </a:p>
        </p:txBody>
      </p:sp>
      <p:pic>
        <p:nvPicPr>
          <p:cNvPr id="5" name="Audio Recording 10/06/2024, 5:04:51 p. m.">
            <a:hlinkClick r:id="" action="ppaction://media"/>
            <a:extLst>
              <a:ext uri="{FF2B5EF4-FFF2-40B4-BE49-F238E27FC236}">
                <a16:creationId xmlns:a16="http://schemas.microsoft.com/office/drawing/2014/main" id="{3C513D1C-7AB0-A94D-CE9D-7E0CAD4B2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73200" y="8586373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Vista general de diapositiva 5">
                <a:extLst>
                  <a:ext uri="{FF2B5EF4-FFF2-40B4-BE49-F238E27FC236}">
                    <a16:creationId xmlns:a16="http://schemas.microsoft.com/office/drawing/2014/main" id="{99A12A24-79F6-6809-B0BC-4ED8C9E864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31050621"/>
                  </p:ext>
                </p:extLst>
              </p:nvPr>
            </p:nvGraphicFramePr>
            <p:xfrm>
              <a:off x="-12979400" y="4733925"/>
              <a:ext cx="4572000" cy="2571750"/>
            </p:xfrm>
            <a:graphic>
              <a:graphicData uri="http://schemas.microsoft.com/office/powerpoint/2016/slidezoom">
                <pslz:sldZm>
                  <pslz:sldZmObj sldId="260" cId="0">
                    <pslz:zmPr id="{1F445EC4-84BE-4478-A70B-2A228950D109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72000" cy="25717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Vista general de diapositiva 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99A12A24-79F6-6809-B0BC-4ED8C9E864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2979400" y="4733925"/>
                <a:ext cx="4572000" cy="25717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4" name="Flecha: a la derecha con muesca 3">
            <a:extLst>
              <a:ext uri="{FF2B5EF4-FFF2-40B4-BE49-F238E27FC236}">
                <a16:creationId xmlns:a16="http://schemas.microsoft.com/office/drawing/2014/main" id="{0F97132A-613F-102F-7D1D-2CFD58D56105}"/>
              </a:ext>
            </a:extLst>
          </p:cNvPr>
          <p:cNvSpPr/>
          <p:nvPr/>
        </p:nvSpPr>
        <p:spPr>
          <a:xfrm>
            <a:off x="5181600" y="8618611"/>
            <a:ext cx="8763000" cy="812800"/>
          </a:xfrm>
          <a:prstGeom prst="notchedRightArrow">
            <a:avLst/>
          </a:prstGeom>
          <a:solidFill>
            <a:srgbClr val="00A0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Haga clic aquí en este icono para escuchar los audios en cada diapositiva</a:t>
            </a:r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125200" y="1"/>
            <a:ext cx="7995916" cy="10286999"/>
            <a:chOff x="11067827" y="1"/>
            <a:chExt cx="7995916" cy="10286999"/>
          </a:xfrm>
        </p:grpSpPr>
        <p:sp>
          <p:nvSpPr>
            <p:cNvPr id="3" name="object 3"/>
            <p:cNvSpPr/>
            <p:nvPr/>
          </p:nvSpPr>
          <p:spPr>
            <a:xfrm>
              <a:off x="16799111" y="2687863"/>
              <a:ext cx="1489075" cy="2581275"/>
            </a:xfrm>
            <a:custGeom>
              <a:avLst/>
              <a:gdLst/>
              <a:ahLst/>
              <a:cxnLst/>
              <a:rect l="l" t="t" r="r" b="b"/>
              <a:pathLst>
                <a:path w="1489075" h="2581275">
                  <a:moveTo>
                    <a:pt x="1488889" y="2581274"/>
                  </a:moveTo>
                  <a:lnTo>
                    <a:pt x="745304" y="2581274"/>
                  </a:lnTo>
                  <a:lnTo>
                    <a:pt x="0" y="1290636"/>
                  </a:lnTo>
                  <a:lnTo>
                    <a:pt x="745303" y="0"/>
                  </a:lnTo>
                  <a:lnTo>
                    <a:pt x="1488889" y="0"/>
                  </a:lnTo>
                  <a:lnTo>
                    <a:pt x="1488889" y="2581274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13660116" y="1"/>
              <a:ext cx="4200525" cy="3503295"/>
            </a:xfrm>
            <a:custGeom>
              <a:avLst/>
              <a:gdLst/>
              <a:ahLst/>
              <a:cxnLst/>
              <a:rect l="l" t="t" r="r" b="b"/>
              <a:pathLst>
                <a:path w="4200525" h="3503295">
                  <a:moveTo>
                    <a:pt x="3150390" y="3503267"/>
                  </a:moveTo>
                  <a:lnTo>
                    <a:pt x="1050080" y="3503267"/>
                  </a:lnTo>
                  <a:lnTo>
                    <a:pt x="0" y="1683993"/>
                  </a:lnTo>
                  <a:lnTo>
                    <a:pt x="971996" y="0"/>
                  </a:lnTo>
                  <a:lnTo>
                    <a:pt x="3228338" y="0"/>
                  </a:lnTo>
                  <a:lnTo>
                    <a:pt x="4200471" y="1683993"/>
                  </a:lnTo>
                  <a:lnTo>
                    <a:pt x="3150390" y="3503267"/>
                  </a:lnTo>
                  <a:close/>
                </a:path>
              </a:pathLst>
            </a:custGeom>
            <a:solidFill>
              <a:srgbClr val="00A09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3243940" y="1"/>
              <a:ext cx="2486025" cy="1196975"/>
            </a:xfrm>
            <a:custGeom>
              <a:avLst/>
              <a:gdLst/>
              <a:ahLst/>
              <a:cxnLst/>
              <a:rect l="l" t="t" r="r" b="b"/>
              <a:pathLst>
                <a:path w="2486025" h="1196975">
                  <a:moveTo>
                    <a:pt x="1864536" y="1196495"/>
                  </a:moveTo>
                  <a:lnTo>
                    <a:pt x="621483" y="1196495"/>
                  </a:lnTo>
                  <a:lnTo>
                    <a:pt x="0" y="120170"/>
                  </a:lnTo>
                  <a:lnTo>
                    <a:pt x="69388" y="0"/>
                  </a:lnTo>
                  <a:lnTo>
                    <a:pt x="2416621" y="0"/>
                  </a:lnTo>
                  <a:lnTo>
                    <a:pt x="2486019" y="120170"/>
                  </a:lnTo>
                  <a:lnTo>
                    <a:pt x="1864536" y="1196495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67827" y="3884838"/>
              <a:ext cx="7995916" cy="640216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57400" y="3009900"/>
            <a:ext cx="11452383" cy="2268853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Cultura de la donación de órganos </a:t>
            </a:r>
            <a:endParaRPr sz="5400" dirty="0">
              <a:latin typeface="AvantGarde Bk BT" panose="020B0402020202020204" pitchFamily="34" charset="0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8700" y="7620697"/>
            <a:ext cx="3076574" cy="163829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FE8F19A-8522-F8D2-20E1-C395E3A5F72D}"/>
              </a:ext>
            </a:extLst>
          </p:cNvPr>
          <p:cNvSpPr txBox="1"/>
          <p:nvPr/>
        </p:nvSpPr>
        <p:spPr>
          <a:xfrm>
            <a:off x="4876800" y="6591300"/>
            <a:ext cx="5074104" cy="1815882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800" dirty="0"/>
              <a:t>Recuperar la función de órganos, la calidad y la  esperanza de vida en enfermedades de alto costo </a:t>
            </a:r>
          </a:p>
        </p:txBody>
      </p:sp>
      <p:pic>
        <p:nvPicPr>
          <p:cNvPr id="10" name="Audio Recording 25/06/2024, 9:26:50 p. m.">
            <a:hlinkClick r:id="" action="ppaction://media"/>
            <a:extLst>
              <a:ext uri="{FF2B5EF4-FFF2-40B4-BE49-F238E27FC236}">
                <a16:creationId xmlns:a16="http://schemas.microsoft.com/office/drawing/2014/main" id="{BAD80E60-77A0-9B3B-5656-E549AC18F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11351" y="143600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3">
            <a:extLst>
              <a:ext uri="{FF2B5EF4-FFF2-40B4-BE49-F238E27FC236}">
                <a16:creationId xmlns:a16="http://schemas.microsoft.com/office/drawing/2014/main" id="{531413CD-6854-9791-5075-994E2F08156E}"/>
              </a:ext>
            </a:extLst>
          </p:cNvPr>
          <p:cNvGrpSpPr/>
          <p:nvPr/>
        </p:nvGrpSpPr>
        <p:grpSpPr>
          <a:xfrm flipH="1">
            <a:off x="14864751" y="7048001"/>
            <a:ext cx="3441700" cy="3238999"/>
            <a:chOff x="0" y="4000999"/>
            <a:chExt cx="5932170" cy="6286500"/>
          </a:xfrm>
        </p:grpSpPr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0F13D060-4DE7-DED5-2C85-EBF904964256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94DA2E96-8BB5-7CE1-4BF1-54920A6BE75F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FD40229D-0814-6919-594E-A0F16DDA6C57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4224000" cy="208418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75" dirty="0">
                <a:latin typeface="AvantGarde Bk BT" panose="020B0402020202020204" pitchFamily="34" charset="0"/>
              </a:rPr>
              <a:t>Ruta Crítica de donación y trasplantes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00" y="192156"/>
            <a:ext cx="2559170" cy="139064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CF9CDEF-8A42-1A51-8FA0-1F74E22E8C17}"/>
              </a:ext>
            </a:extLst>
          </p:cNvPr>
          <p:cNvSpPr/>
          <p:nvPr/>
        </p:nvSpPr>
        <p:spPr>
          <a:xfrm>
            <a:off x="962026" y="4457700"/>
            <a:ext cx="5591174" cy="4914899"/>
          </a:xfrm>
          <a:prstGeom prst="rect">
            <a:avLst/>
          </a:prstGeom>
          <a:ln w="13335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A083904-03F3-5CE0-0BC5-CFDDA00D229A}"/>
              </a:ext>
            </a:extLst>
          </p:cNvPr>
          <p:cNvGrpSpPr/>
          <p:nvPr/>
        </p:nvGrpSpPr>
        <p:grpSpPr>
          <a:xfrm>
            <a:off x="1447800" y="3238500"/>
            <a:ext cx="14782800" cy="5410200"/>
            <a:chOff x="1447800" y="2552700"/>
            <a:chExt cx="14782800" cy="5410200"/>
          </a:xfrm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1ED086DB-0B92-5F94-19F2-30DEEF0F9950}"/>
                </a:ext>
              </a:extLst>
            </p:cNvPr>
            <p:cNvGrpSpPr/>
            <p:nvPr/>
          </p:nvGrpSpPr>
          <p:grpSpPr>
            <a:xfrm>
              <a:off x="1447800" y="2552700"/>
              <a:ext cx="14782800" cy="3657600"/>
              <a:chOff x="1447800" y="2628900"/>
              <a:chExt cx="14782800" cy="3657600"/>
            </a:xfrm>
          </p:grpSpPr>
          <p:sp>
            <p:nvSpPr>
              <p:cNvPr id="7" name="Flecha derecha 6">
                <a:extLst>
                  <a:ext uri="{FF2B5EF4-FFF2-40B4-BE49-F238E27FC236}">
                    <a16:creationId xmlns:a16="http://schemas.microsoft.com/office/drawing/2014/main" id="{C6AFD628-7899-D09F-1BF5-FF0679B68B57}"/>
                  </a:ext>
                </a:extLst>
              </p:cNvPr>
              <p:cNvSpPr/>
              <p:nvPr/>
            </p:nvSpPr>
            <p:spPr>
              <a:xfrm>
                <a:off x="2819400" y="2628900"/>
                <a:ext cx="11887200" cy="1219200"/>
              </a:xfrm>
              <a:prstGeom prst="rightArrow">
                <a:avLst/>
              </a:prstGeom>
              <a:solidFill>
                <a:srgbClr val="00A09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3600" dirty="0"/>
                  <a:t>Mantenimiento del donante </a:t>
                </a:r>
                <a:endParaRPr lang="es-CO" dirty="0"/>
              </a:p>
            </p:txBody>
          </p:sp>
          <p:grpSp>
            <p:nvGrpSpPr>
              <p:cNvPr id="17" name="Grupo 16">
                <a:extLst>
                  <a:ext uri="{FF2B5EF4-FFF2-40B4-BE49-F238E27FC236}">
                    <a16:creationId xmlns:a16="http://schemas.microsoft.com/office/drawing/2014/main" id="{1BF1D317-7604-AE12-3561-31902F1EDC14}"/>
                  </a:ext>
                </a:extLst>
              </p:cNvPr>
              <p:cNvGrpSpPr/>
              <p:nvPr/>
            </p:nvGrpSpPr>
            <p:grpSpPr>
              <a:xfrm>
                <a:off x="1447800" y="4152900"/>
                <a:ext cx="14782800" cy="2133600"/>
                <a:chOff x="1295400" y="4076700"/>
                <a:chExt cx="14782800" cy="2133600"/>
              </a:xfrm>
            </p:grpSpPr>
            <p:sp>
              <p:nvSpPr>
                <p:cNvPr id="9" name="Rectángulo redondeado 8">
                  <a:extLst>
                    <a:ext uri="{FF2B5EF4-FFF2-40B4-BE49-F238E27FC236}">
                      <a16:creationId xmlns:a16="http://schemas.microsoft.com/office/drawing/2014/main" id="{50670A14-1C4B-144B-7376-15C44BD92793}"/>
                    </a:ext>
                  </a:extLst>
                </p:cNvPr>
                <p:cNvSpPr/>
                <p:nvPr/>
              </p:nvSpPr>
              <p:spPr>
                <a:xfrm>
                  <a:off x="1295400" y="4076700"/>
                  <a:ext cx="2362200" cy="2133600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3200" dirty="0"/>
                    <a:t>Detección del donante </a:t>
                  </a:r>
                </a:p>
              </p:txBody>
            </p:sp>
            <p:sp>
              <p:nvSpPr>
                <p:cNvPr id="10" name="Rectángulo redondeado 9">
                  <a:extLst>
                    <a:ext uri="{FF2B5EF4-FFF2-40B4-BE49-F238E27FC236}">
                      <a16:creationId xmlns:a16="http://schemas.microsoft.com/office/drawing/2014/main" id="{124078B4-7FDF-4C8D-D870-04241F83D1C3}"/>
                    </a:ext>
                  </a:extLst>
                </p:cNvPr>
                <p:cNvSpPr/>
                <p:nvPr/>
              </p:nvSpPr>
              <p:spPr>
                <a:xfrm>
                  <a:off x="13182600" y="4076700"/>
                  <a:ext cx="2895600" cy="2133600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3200" dirty="0"/>
                    <a:t>Extracción y asignación  </a:t>
                  </a:r>
                </a:p>
              </p:txBody>
            </p:sp>
            <p:sp>
              <p:nvSpPr>
                <p:cNvPr id="14" name="Rectángulo redondeado 13">
                  <a:extLst>
                    <a:ext uri="{FF2B5EF4-FFF2-40B4-BE49-F238E27FC236}">
                      <a16:creationId xmlns:a16="http://schemas.microsoft.com/office/drawing/2014/main" id="{44180589-842A-2BCC-7C56-B9B3320A0FD9}"/>
                    </a:ext>
                  </a:extLst>
                </p:cNvPr>
                <p:cNvSpPr/>
                <p:nvPr/>
              </p:nvSpPr>
              <p:spPr>
                <a:xfrm>
                  <a:off x="9677400" y="4076700"/>
                  <a:ext cx="3200400" cy="2133600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3200" dirty="0"/>
                    <a:t>Presunción legal de donación </a:t>
                  </a:r>
                </a:p>
              </p:txBody>
            </p:sp>
            <p:sp>
              <p:nvSpPr>
                <p:cNvPr id="15" name="Rectángulo redondeado 14">
                  <a:extLst>
                    <a:ext uri="{FF2B5EF4-FFF2-40B4-BE49-F238E27FC236}">
                      <a16:creationId xmlns:a16="http://schemas.microsoft.com/office/drawing/2014/main" id="{2C129B60-6DA9-BB18-5682-81ED96C2C3B7}"/>
                    </a:ext>
                  </a:extLst>
                </p:cNvPr>
                <p:cNvSpPr/>
                <p:nvPr/>
              </p:nvSpPr>
              <p:spPr>
                <a:xfrm>
                  <a:off x="6477000" y="4076700"/>
                  <a:ext cx="2971800" cy="2133600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3200" dirty="0"/>
                    <a:t>Diagnóstico muerte encefálica</a:t>
                  </a:r>
                </a:p>
              </p:txBody>
            </p:sp>
            <p:sp>
              <p:nvSpPr>
                <p:cNvPr id="16" name="Rectángulo redondeado 15">
                  <a:extLst>
                    <a:ext uri="{FF2B5EF4-FFF2-40B4-BE49-F238E27FC236}">
                      <a16:creationId xmlns:a16="http://schemas.microsoft.com/office/drawing/2014/main" id="{AA35DF72-A827-07E5-710F-257E3A8203CC}"/>
                    </a:ext>
                  </a:extLst>
                </p:cNvPr>
                <p:cNvSpPr/>
                <p:nvPr/>
              </p:nvSpPr>
              <p:spPr>
                <a:xfrm>
                  <a:off x="3962400" y="4076700"/>
                  <a:ext cx="2286000" cy="2133600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3200" dirty="0"/>
                    <a:t>Evaluación y manejo </a:t>
                  </a:r>
                </a:p>
                <a:p>
                  <a:pPr algn="ctr"/>
                  <a:endParaRPr lang="es-CO" sz="3200" dirty="0"/>
                </a:p>
              </p:txBody>
            </p:sp>
          </p:grpSp>
        </p:grpSp>
        <p:sp>
          <p:nvSpPr>
            <p:cNvPr id="3" name="Cerrar llave 2">
              <a:extLst>
                <a:ext uri="{FF2B5EF4-FFF2-40B4-BE49-F238E27FC236}">
                  <a16:creationId xmlns:a16="http://schemas.microsoft.com/office/drawing/2014/main" id="{F335C8B4-0615-CE82-5D07-C38ACF7FB065}"/>
                </a:ext>
              </a:extLst>
            </p:cNvPr>
            <p:cNvSpPr/>
            <p:nvPr/>
          </p:nvSpPr>
          <p:spPr>
            <a:xfrm rot="5400000">
              <a:off x="2552700" y="6324600"/>
              <a:ext cx="304800" cy="6858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" name="Rectángulo redondeado 3">
              <a:extLst>
                <a:ext uri="{FF2B5EF4-FFF2-40B4-BE49-F238E27FC236}">
                  <a16:creationId xmlns:a16="http://schemas.microsoft.com/office/drawing/2014/main" id="{B5C81169-4752-A6E3-5B79-626FC7F6DDDA}"/>
                </a:ext>
              </a:extLst>
            </p:cNvPr>
            <p:cNvSpPr/>
            <p:nvPr/>
          </p:nvSpPr>
          <p:spPr>
            <a:xfrm>
              <a:off x="1828800" y="7048500"/>
              <a:ext cx="1752600" cy="9144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3200" dirty="0"/>
                <a:t>Alerta</a:t>
              </a:r>
            </a:p>
          </p:txBody>
        </p:sp>
      </p:grpSp>
      <p:pic>
        <p:nvPicPr>
          <p:cNvPr id="8" name="Audio Recording 25/06/2024, 9:40:51 p. m.">
            <a:hlinkClick r:id="" action="ppaction://media"/>
            <a:extLst>
              <a:ext uri="{FF2B5EF4-FFF2-40B4-BE49-F238E27FC236}">
                <a16:creationId xmlns:a16="http://schemas.microsoft.com/office/drawing/2014/main" id="{D6126582-6C3B-494F-46FA-AEAE7C459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81857" y="90842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7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5592840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br>
              <a:rPr lang="es-ES" sz="7200" b="1" spc="-10" dirty="0">
                <a:latin typeface="AvantGarde Bk BT" panose="020B0402020202020204" pitchFamily="34" charset="0"/>
              </a:rPr>
            </a:br>
            <a:r>
              <a:rPr lang="es-ES" sz="7200" b="1" spc="-10" dirty="0">
                <a:latin typeface="AvantGarde Bk BT" panose="020B0402020202020204" pitchFamily="34" charset="0"/>
              </a:rPr>
              <a:t>Organización de la </a:t>
            </a:r>
            <a:br>
              <a:rPr lang="es-ES" sz="7200" b="1" spc="-10" dirty="0">
                <a:latin typeface="AvantGarde Bk BT" panose="020B0402020202020204" pitchFamily="34" charset="0"/>
              </a:rPr>
            </a:br>
            <a:r>
              <a:rPr lang="es-ES" sz="7200" b="1" spc="-10" dirty="0">
                <a:latin typeface="AvantGarde Bk BT" panose="020B0402020202020204" pitchFamily="34" charset="0"/>
              </a:rPr>
              <a:t>del sistema de Donación y Trasplantes</a:t>
            </a:r>
            <a:br>
              <a:rPr lang="es-ES" sz="7200" b="1" spc="-10" dirty="0">
                <a:latin typeface="AvantGarde Bk BT" panose="020B0402020202020204" pitchFamily="34" charset="0"/>
              </a:rPr>
            </a:br>
            <a:r>
              <a:rPr lang="es-ES" sz="7200" b="1" spc="-10" dirty="0">
                <a:latin typeface="AvantGarde Bk BT" panose="020B0402020202020204" pitchFamily="34" charset="0"/>
              </a:rPr>
              <a:t>y la normatividad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19FD9C86-E024-0434-421B-2E1CFBD0C0B9}"/>
              </a:ext>
            </a:extLst>
          </p:cNvPr>
          <p:cNvGrpSpPr/>
          <p:nvPr/>
        </p:nvGrpSpPr>
        <p:grpSpPr>
          <a:xfrm>
            <a:off x="0" y="7124701"/>
            <a:ext cx="3810000" cy="3162798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5B694D72-8EF5-56A2-0EDC-1C9784DEDD6A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75B53D82-B711-4550-3FED-1346BE3DA660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F2CBE1B9-EFAD-2B17-F5C1-AA170787C108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3" name="Audio Recording 25/06/2024, 9:42:15 p. m.">
            <a:hlinkClick r:id="" action="ppaction://media"/>
            <a:extLst>
              <a:ext uri="{FF2B5EF4-FFF2-40B4-BE49-F238E27FC236}">
                <a16:creationId xmlns:a16="http://schemas.microsoft.com/office/drawing/2014/main" id="{7D5DF4E8-EAD8-F176-6E39-817A3C319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9380" y="91729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0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-10" dirty="0">
                <a:latin typeface="AvantGarde Bk BT" panose="020B0402020202020204" pitchFamily="34" charset="0"/>
              </a:rPr>
              <a:t>Marco legal 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3794348" y="2685620"/>
            <a:ext cx="12774153" cy="667573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rgbClr val="00A09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Ley 9 1979 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4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rgbClr val="00A09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Ley 73 de 1988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Regula obtención, preservación, almacenamiento  y    	disposición de órganos.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Presunción legal  de donación 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Prohíbe retribución y exportación de órganos.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36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3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759065" y="8458105"/>
            <a:ext cx="3076574" cy="16382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56303" y="6515101"/>
            <a:ext cx="4399703" cy="4149958"/>
            <a:chOff x="0" y="4000999"/>
            <a:chExt cx="5932170" cy="6286500"/>
          </a:xfrm>
        </p:grpSpPr>
        <p:sp>
          <p:nvSpPr>
            <p:cNvPr id="4" name="object 4"/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7" name="Audio Recording 18/06/2024, 9:46:16 p. m.">
            <a:hlinkClick r:id="" action="ppaction://media"/>
            <a:extLst>
              <a:ext uri="{FF2B5EF4-FFF2-40B4-BE49-F238E27FC236}">
                <a16:creationId xmlns:a16="http://schemas.microsoft.com/office/drawing/2014/main" id="{C85AB2AD-1A83-6E2D-4005-0BC0E5C88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79777" y="9439238"/>
            <a:ext cx="812800" cy="812800"/>
          </a:xfrm>
          <a:prstGeom prst="rect">
            <a:avLst/>
          </a:prstGeom>
        </p:spPr>
      </p:pic>
      <p:pic>
        <p:nvPicPr>
          <p:cNvPr id="2" name="Audio Recording 18/06/2024, 9:32:13 p. m.">
            <a:hlinkClick r:id="" action="ppaction://media"/>
            <a:extLst>
              <a:ext uri="{FF2B5EF4-FFF2-40B4-BE49-F238E27FC236}">
                <a16:creationId xmlns:a16="http://schemas.microsoft.com/office/drawing/2014/main" id="{46200519-9428-79FE-AF54-15800B538C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65" y="93852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0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7124700"/>
            <a:ext cx="3733800" cy="3162798"/>
            <a:chOff x="0" y="4000999"/>
            <a:chExt cx="5932170" cy="6286500"/>
          </a:xfrm>
        </p:grpSpPr>
        <p:sp>
          <p:nvSpPr>
            <p:cNvPr id="4" name="object 4"/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545283" y="596068"/>
            <a:ext cx="136906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-10" dirty="0">
                <a:latin typeface="AvantGarde Bk BT" panose="020B0402020202020204" pitchFamily="34" charset="0"/>
              </a:rPr>
              <a:t>Marco legal 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1932447" y="2443737"/>
            <a:ext cx="12774153" cy="72066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4400" dirty="0">
                <a:solidFill>
                  <a:srgbClr val="00A09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Ley 919 de 2004 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4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Prohíbe la comercialización de componentes anatómicos y su tráfico constituye un delito.</a:t>
            </a: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Las instituciones habilitadas podrán cobrar los costos derivados de la atención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36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4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3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3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49400" y="7734300"/>
            <a:ext cx="3076574" cy="1638299"/>
          </a:xfrm>
          <a:prstGeom prst="rect">
            <a:avLst/>
          </a:prstGeom>
        </p:spPr>
      </p:pic>
      <p:pic>
        <p:nvPicPr>
          <p:cNvPr id="2" name="Audio Recording 18/06/2024, 9:59:42 p. m.">
            <a:hlinkClick r:id="" action="ppaction://media"/>
            <a:extLst>
              <a:ext uri="{FF2B5EF4-FFF2-40B4-BE49-F238E27FC236}">
                <a16:creationId xmlns:a16="http://schemas.microsoft.com/office/drawing/2014/main" id="{BA6EFD5B-ED5F-1998-6BD6-0D6E1D228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3159" y="919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6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7734300"/>
            <a:ext cx="2590800" cy="2553198"/>
            <a:chOff x="0" y="4000999"/>
            <a:chExt cx="5932170" cy="6286500"/>
          </a:xfrm>
        </p:grpSpPr>
        <p:sp>
          <p:nvSpPr>
            <p:cNvPr id="4" name="object 4"/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831423" y="751400"/>
            <a:ext cx="136906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-10" dirty="0">
                <a:latin typeface="AvantGarde Bk BT" panose="020B0402020202020204" pitchFamily="34" charset="0"/>
              </a:rPr>
              <a:t>Marco legal 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1932447" y="2443737"/>
            <a:ext cx="7668753" cy="63700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3600" dirty="0">
                <a:solidFill>
                  <a:srgbClr val="00A09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Ley 1805 2016 </a:t>
            </a:r>
          </a:p>
          <a:p>
            <a:pPr marL="584200" marR="5080" lvl="1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Presunción legal a la donación.</a:t>
            </a:r>
          </a:p>
          <a:p>
            <a:pPr marL="584200" marR="5080" lvl="1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Manifestación de oposición a la presunción legal</a:t>
            </a:r>
          </a:p>
          <a:p>
            <a:pPr marL="584200" marR="5080" lvl="1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INDTOT</a:t>
            </a:r>
          </a:p>
          <a:p>
            <a:pPr marL="584200" marR="5080" lvl="1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Establece las listas de espera </a:t>
            </a:r>
          </a:p>
          <a:p>
            <a:pPr marL="584200" marR="5080" lvl="1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Situación de los extranjeros 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4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3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3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49400" y="7734300"/>
            <a:ext cx="3076574" cy="163829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51FC672-78B7-3F36-4917-12F9F4B1BBA0}"/>
              </a:ext>
            </a:extLst>
          </p:cNvPr>
          <p:cNvSpPr txBox="1"/>
          <p:nvPr/>
        </p:nvSpPr>
        <p:spPr>
          <a:xfrm>
            <a:off x="10515600" y="2446332"/>
            <a:ext cx="6248400" cy="3235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l">
              <a:lnSpc>
                <a:spcPct val="114599"/>
              </a:lnSpc>
              <a:spcBef>
                <a:spcPts val="100"/>
              </a:spcBef>
            </a:pPr>
            <a:r>
              <a:rPr lang="es-ES" sz="3600" dirty="0">
                <a:solidFill>
                  <a:srgbClr val="00A09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Decreto 076 2024: </a:t>
            </a:r>
          </a:p>
          <a:p>
            <a:pPr marL="12700" marR="5080" algn="l">
              <a:lnSpc>
                <a:spcPct val="114599"/>
              </a:lnSpc>
              <a:spcBef>
                <a:spcPts val="100"/>
              </a:spcBef>
            </a:pPr>
            <a:r>
              <a:rPr lang="es-E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Estructura y funciones del Instituto nacional de trasplante de  órganos y tejidos</a:t>
            </a:r>
          </a:p>
        </p:txBody>
      </p:sp>
      <p:pic>
        <p:nvPicPr>
          <p:cNvPr id="14" name="Audio Recording 24/06/2024, 10:44:53 p. m.">
            <a:hlinkClick r:id="" action="ppaction://media"/>
            <a:extLst>
              <a:ext uri="{FF2B5EF4-FFF2-40B4-BE49-F238E27FC236}">
                <a16:creationId xmlns:a16="http://schemas.microsoft.com/office/drawing/2014/main" id="{8B3C26F4-8CD7-412E-80E5-4F857FF95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319" y="93234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2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7124700"/>
            <a:ext cx="3733800" cy="3162798"/>
            <a:chOff x="0" y="4000999"/>
            <a:chExt cx="5932170" cy="6286500"/>
          </a:xfrm>
        </p:grpSpPr>
        <p:sp>
          <p:nvSpPr>
            <p:cNvPr id="4" name="object 4"/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AC2864D7-85BA-2307-87E2-8C5B7FA7BA7B}"/>
              </a:ext>
            </a:extLst>
          </p:cNvPr>
          <p:cNvGrpSpPr/>
          <p:nvPr/>
        </p:nvGrpSpPr>
        <p:grpSpPr>
          <a:xfrm>
            <a:off x="1545283" y="596068"/>
            <a:ext cx="16016948" cy="8784140"/>
            <a:chOff x="1309026" y="588459"/>
            <a:chExt cx="16016948" cy="8784140"/>
          </a:xfrm>
        </p:grpSpPr>
        <p:sp>
          <p:nvSpPr>
            <p:cNvPr id="12" name="object 8"/>
            <p:cNvSpPr txBox="1"/>
            <p:nvPr/>
          </p:nvSpPr>
          <p:spPr>
            <a:xfrm>
              <a:off x="1932447" y="2443737"/>
              <a:ext cx="12774153" cy="248324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just">
                <a:lnSpc>
                  <a:spcPct val="114599"/>
                </a:lnSpc>
                <a:spcBef>
                  <a:spcPts val="100"/>
                </a:spcBef>
              </a:pPr>
              <a:endParaRPr lang="es-C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12700" marR="5080" algn="just">
                <a:lnSpc>
                  <a:spcPct val="114599"/>
                </a:lnSpc>
                <a:spcBef>
                  <a:spcPts val="100"/>
                </a:spcBef>
              </a:pPr>
              <a:endPara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469900" marR="5080" indent="-457200" algn="just">
                <a:lnSpc>
                  <a:spcPct val="114599"/>
                </a:lnSpc>
                <a:spcBef>
                  <a:spcPts val="100"/>
                </a:spcBef>
                <a:buFont typeface="Arial" panose="020B0604020202020204" pitchFamily="34" charset="0"/>
                <a:buChar char="•"/>
              </a:pPr>
              <a:endParaRPr lang="es-CO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469900" marR="5080" indent="-457200" algn="just">
                <a:lnSpc>
                  <a:spcPct val="114599"/>
                </a:lnSpc>
                <a:spcBef>
                  <a:spcPts val="100"/>
                </a:spcBef>
                <a:buFont typeface="Arial" panose="020B0604020202020204" pitchFamily="34" charset="0"/>
                <a:buChar char="•"/>
              </a:pPr>
              <a:endParaRPr lang="es-CO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3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49400" y="7734300"/>
              <a:ext cx="3076574" cy="1638299"/>
            </a:xfrm>
            <a:prstGeom prst="rect">
              <a:avLst/>
            </a:prstGeom>
          </p:spPr>
        </p:pic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67D93C68-AC5D-8B34-2102-C90668EEDA7D}"/>
                </a:ext>
              </a:extLst>
            </p:cNvPr>
            <p:cNvGrpSpPr/>
            <p:nvPr/>
          </p:nvGrpSpPr>
          <p:grpSpPr>
            <a:xfrm>
              <a:off x="5001604" y="588459"/>
              <a:ext cx="10085996" cy="7145841"/>
              <a:chOff x="5230204" y="442799"/>
              <a:chExt cx="10085996" cy="7145841"/>
            </a:xfrm>
          </p:grpSpPr>
          <p:sp>
            <p:nvSpPr>
              <p:cNvPr id="2" name="Rectángulo redondeado 1">
                <a:extLst>
                  <a:ext uri="{FF2B5EF4-FFF2-40B4-BE49-F238E27FC236}">
                    <a16:creationId xmlns:a16="http://schemas.microsoft.com/office/drawing/2014/main" id="{CE6FEA86-6D65-4DDC-D7ED-35A07D231ACD}"/>
                  </a:ext>
                </a:extLst>
              </p:cNvPr>
              <p:cNvSpPr/>
              <p:nvPr/>
            </p:nvSpPr>
            <p:spPr>
              <a:xfrm>
                <a:off x="5230204" y="442799"/>
                <a:ext cx="7418996" cy="1972951"/>
              </a:xfrm>
              <a:prstGeom prst="round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4000" dirty="0"/>
                  <a:t>Instituto Nacional de donación y trasplantes de órganos y tejidos  INDTOT</a:t>
                </a:r>
              </a:p>
            </p:txBody>
          </p:sp>
          <p:sp>
            <p:nvSpPr>
              <p:cNvPr id="9" name="Rectángulo redondeado 8">
                <a:extLst>
                  <a:ext uri="{FF2B5EF4-FFF2-40B4-BE49-F238E27FC236}">
                    <a16:creationId xmlns:a16="http://schemas.microsoft.com/office/drawing/2014/main" id="{57360924-21D5-F08E-6A5F-2D3838844F90}"/>
                  </a:ext>
                </a:extLst>
              </p:cNvPr>
              <p:cNvSpPr/>
              <p:nvPr/>
            </p:nvSpPr>
            <p:spPr>
              <a:xfrm>
                <a:off x="5257800" y="2643302"/>
                <a:ext cx="7391400" cy="1487568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3200" dirty="0"/>
                  <a:t>Sistema nacional de donación y trasplante de órganos y tejidos en Colombia </a:t>
                </a:r>
                <a:endParaRPr lang="es-CO" sz="3600" dirty="0"/>
              </a:p>
            </p:txBody>
          </p:sp>
          <p:sp>
            <p:nvSpPr>
              <p:cNvPr id="10" name="Rectángulo redondeado 9">
                <a:extLst>
                  <a:ext uri="{FF2B5EF4-FFF2-40B4-BE49-F238E27FC236}">
                    <a16:creationId xmlns:a16="http://schemas.microsoft.com/office/drawing/2014/main" id="{EF3FA5AA-C63B-BC57-ADC6-4089FCB9FAAB}"/>
                  </a:ext>
                </a:extLst>
              </p:cNvPr>
              <p:cNvSpPr/>
              <p:nvPr/>
            </p:nvSpPr>
            <p:spPr>
              <a:xfrm>
                <a:off x="8763000" y="4373128"/>
                <a:ext cx="6553200" cy="1053319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CO" sz="3600" dirty="0"/>
                  <a:t>Centro regulador de urgencias y emergencias </a:t>
                </a:r>
              </a:p>
            </p:txBody>
          </p:sp>
          <p:sp>
            <p:nvSpPr>
              <p:cNvPr id="14" name="Rectángulo redondeado 13">
                <a:extLst>
                  <a:ext uri="{FF2B5EF4-FFF2-40B4-BE49-F238E27FC236}">
                    <a16:creationId xmlns:a16="http://schemas.microsoft.com/office/drawing/2014/main" id="{B3021C19-5376-4040-D4F6-EC191A48448E}"/>
                  </a:ext>
                </a:extLst>
              </p:cNvPr>
              <p:cNvSpPr/>
              <p:nvPr/>
            </p:nvSpPr>
            <p:spPr>
              <a:xfrm>
                <a:off x="8763000" y="5524500"/>
                <a:ext cx="6553200" cy="921141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CO" sz="3600" dirty="0"/>
                  <a:t>Programas de capacitación </a:t>
                </a:r>
              </a:p>
            </p:txBody>
          </p:sp>
          <p:sp>
            <p:nvSpPr>
              <p:cNvPr id="15" name="Rectángulo redondeado 14">
                <a:extLst>
                  <a:ext uri="{FF2B5EF4-FFF2-40B4-BE49-F238E27FC236}">
                    <a16:creationId xmlns:a16="http://schemas.microsoft.com/office/drawing/2014/main" id="{7CC7B93F-AB80-A617-5CC1-02C9195BC2DB}"/>
                  </a:ext>
                </a:extLst>
              </p:cNvPr>
              <p:cNvSpPr/>
              <p:nvPr/>
            </p:nvSpPr>
            <p:spPr>
              <a:xfrm>
                <a:off x="8763000" y="6667500"/>
                <a:ext cx="6553200" cy="92114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CO" sz="3600" dirty="0"/>
                  <a:t>Programas de auditoria </a:t>
                </a:r>
              </a:p>
            </p:txBody>
          </p:sp>
          <p:cxnSp>
            <p:nvCxnSpPr>
              <p:cNvPr id="23" name="Conector angular 22">
                <a:extLst>
                  <a:ext uri="{FF2B5EF4-FFF2-40B4-BE49-F238E27FC236}">
                    <a16:creationId xmlns:a16="http://schemas.microsoft.com/office/drawing/2014/main" id="{1A7973D1-B8AB-EA66-611E-2BA39874D51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329265" y="4651375"/>
                <a:ext cx="3121220" cy="1746250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ctor recto de flecha 25">
                <a:extLst>
                  <a:ext uri="{FF2B5EF4-FFF2-40B4-BE49-F238E27FC236}">
                    <a16:creationId xmlns:a16="http://schemas.microsoft.com/office/drawing/2014/main" id="{A81192DD-15C8-92F0-86D8-5F22CEEB05A1}"/>
                  </a:ext>
                </a:extLst>
              </p:cNvPr>
              <p:cNvCxnSpPr>
                <a:endCxn id="10" idx="1"/>
              </p:cNvCxnSpPr>
              <p:nvPr/>
            </p:nvCxnSpPr>
            <p:spPr>
              <a:xfrm>
                <a:off x="7016750" y="4899788"/>
                <a:ext cx="174625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recto de flecha 26">
                <a:extLst>
                  <a:ext uri="{FF2B5EF4-FFF2-40B4-BE49-F238E27FC236}">
                    <a16:creationId xmlns:a16="http://schemas.microsoft.com/office/drawing/2014/main" id="{0EB203C5-79DE-00FD-FF4F-64BCB2D97B80}"/>
                  </a:ext>
                </a:extLst>
              </p:cNvPr>
              <p:cNvCxnSpPr/>
              <p:nvPr/>
            </p:nvCxnSpPr>
            <p:spPr>
              <a:xfrm>
                <a:off x="7010400" y="5981700"/>
                <a:ext cx="174625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Rectángulo redondeado 28">
              <a:extLst>
                <a:ext uri="{FF2B5EF4-FFF2-40B4-BE49-F238E27FC236}">
                  <a16:creationId xmlns:a16="http://schemas.microsoft.com/office/drawing/2014/main" id="{2197D8DF-1B2F-BA3B-6F33-B45ED77A4A4E}"/>
                </a:ext>
              </a:extLst>
            </p:cNvPr>
            <p:cNvSpPr/>
            <p:nvPr/>
          </p:nvSpPr>
          <p:spPr>
            <a:xfrm>
              <a:off x="1309026" y="4532431"/>
              <a:ext cx="3124200" cy="1745860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3200" dirty="0"/>
                <a:t>Coordinación territorial</a:t>
              </a:r>
            </a:p>
          </p:txBody>
        </p:sp>
        <p:sp>
          <p:nvSpPr>
            <p:cNvPr id="30" name="Flecha doblada hacia arriba 29">
              <a:extLst>
                <a:ext uri="{FF2B5EF4-FFF2-40B4-BE49-F238E27FC236}">
                  <a16:creationId xmlns:a16="http://schemas.microsoft.com/office/drawing/2014/main" id="{1A3AF7B4-DC3C-75C6-CC59-C867BEBA1B8E}"/>
                </a:ext>
              </a:extLst>
            </p:cNvPr>
            <p:cNvSpPr/>
            <p:nvPr/>
          </p:nvSpPr>
          <p:spPr>
            <a:xfrm rot="10800000">
              <a:off x="2639404" y="3440800"/>
              <a:ext cx="2362200" cy="1065331"/>
            </a:xfrm>
            <a:prstGeom prst="bentUpArrow">
              <a:avLst>
                <a:gd name="adj1" fmla="val 4805"/>
                <a:gd name="adj2" fmla="val 25000"/>
                <a:gd name="adj3" fmla="val 1995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11" name="Audio Recording 24/06/2024, 10:53:57 p. m.">
            <a:hlinkClick r:id="" action="ppaction://media"/>
            <a:extLst>
              <a:ext uri="{FF2B5EF4-FFF2-40B4-BE49-F238E27FC236}">
                <a16:creationId xmlns:a16="http://schemas.microsoft.com/office/drawing/2014/main" id="{D42F1614-A939-CF37-A603-9E7D789D0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94583" y="91729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8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Centro regulador </a:t>
            </a:r>
            <a:r>
              <a:rPr lang="es-ES" sz="7200" b="1" spc="75" dirty="0">
                <a:solidFill>
                  <a:srgbClr val="00A09A"/>
                </a:solidFill>
                <a:latin typeface="AvantGarde Bk BT" panose="020B0402020202020204" pitchFamily="34" charset="0"/>
              </a:rPr>
              <a:t>(Crue)</a:t>
            </a:r>
            <a:endParaRPr sz="7200" b="1" spc="-10" dirty="0">
              <a:solidFill>
                <a:srgbClr val="00A09A"/>
              </a:solidFill>
              <a:latin typeface="AvantGarde Bk BT" panose="020B0402020202020204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4A0D5C3E-93DA-FD1A-2506-74FC63FD3BD9}"/>
              </a:ext>
            </a:extLst>
          </p:cNvPr>
          <p:cNvGrpSpPr/>
          <p:nvPr/>
        </p:nvGrpSpPr>
        <p:grpSpPr>
          <a:xfrm>
            <a:off x="0" y="7277101"/>
            <a:ext cx="3352800" cy="3010398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15C13D76-7862-D27D-16F1-32502CFA218F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DD472B33-E4F4-DA36-5C89-F41FFEFC76EB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5F6AF20A-228A-BD7B-6527-048EE3BE8A33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B3D60E67-C1E6-3012-AEB0-9BA3C95AD392}"/>
              </a:ext>
            </a:extLst>
          </p:cNvPr>
          <p:cNvSpPr txBox="1"/>
          <p:nvPr/>
        </p:nvSpPr>
        <p:spPr>
          <a:xfrm>
            <a:off x="2438220" y="3009900"/>
            <a:ext cx="133351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Sistema de referencia y contrarreferencia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44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Alerta a sistema nacional de donación y trasplantes</a:t>
            </a:r>
          </a:p>
          <a:p>
            <a:r>
              <a:rPr lang="es-CO" sz="44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Consulta de registro nacional de donantes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44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Gestión de procesos logísticos  y operativos</a:t>
            </a:r>
          </a:p>
          <a:p>
            <a:endParaRPr lang="es-CO" sz="4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" name="Audio Recording 24/06/2024, 11:05:01 p. m.">
            <a:hlinkClick r:id="" action="ppaction://media"/>
            <a:extLst>
              <a:ext uri="{FF2B5EF4-FFF2-40B4-BE49-F238E27FC236}">
                <a16:creationId xmlns:a16="http://schemas.microsoft.com/office/drawing/2014/main" id="{35DBB1A2-6C84-9F81-9236-915684972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1820" y="90682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7124700"/>
            <a:ext cx="3733800" cy="3162798"/>
            <a:chOff x="0" y="4000999"/>
            <a:chExt cx="5932170" cy="6286500"/>
          </a:xfrm>
        </p:grpSpPr>
        <p:sp>
          <p:nvSpPr>
            <p:cNvPr id="4" name="object 4"/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-10" dirty="0">
                <a:latin typeface="AvantGarde Bk BT" panose="020B0402020202020204" pitchFamily="34" charset="0"/>
              </a:rPr>
              <a:t>Marco legal 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3477730" y="2324100"/>
            <a:ext cx="12774153" cy="68141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 Instituciones Prestadoras de Salud (IPS), deberán contar con recursos </a:t>
            </a:r>
            <a:r>
              <a:rPr lang="es-CO" sz="3600" dirty="0">
                <a:solidFill>
                  <a:srgbClr val="00A09A"/>
                </a:solidFill>
              </a:rPr>
              <a:t>humanos y técnicos idóneos </a:t>
            </a:r>
            <a:r>
              <a:rPr lang="es-CO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fin de detectar en tiempo real a los potenciales donantes. 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36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 IPS de Nivel II (con UCI) y las IPS de nivel III Y IV, deberán contar con los recursos humanos y técnicos idóneos para el diagnóstico de la muerte encefálica, así como para el mantenimiento del donante hasta el momento  del rescate. Estos recursos serán un requisito de habilitación. </a:t>
            </a:r>
            <a:endParaRPr lang="es-CO" sz="36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3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3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49400" y="7734300"/>
            <a:ext cx="3076574" cy="1638299"/>
          </a:xfrm>
          <a:prstGeom prst="rect">
            <a:avLst/>
          </a:prstGeom>
        </p:spPr>
      </p:pic>
      <p:pic>
        <p:nvPicPr>
          <p:cNvPr id="2" name="Audio Recording 18/06/2024, 10:45:15 p. m.">
            <a:hlinkClick r:id="" action="ppaction://media"/>
            <a:extLst>
              <a:ext uri="{FF2B5EF4-FFF2-40B4-BE49-F238E27FC236}">
                <a16:creationId xmlns:a16="http://schemas.microsoft.com/office/drawing/2014/main" id="{E3BBEBD4-6AB8-3C9B-BBCC-6A83905FE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7600" y="4737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4000999"/>
            <a:ext cx="5932170" cy="6286500"/>
            <a:chOff x="0" y="4000999"/>
            <a:chExt cx="5932170" cy="6286500"/>
          </a:xfrm>
        </p:grpSpPr>
        <p:sp>
          <p:nvSpPr>
            <p:cNvPr id="4" name="object 4"/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6600" b="1" spc="75" dirty="0">
                <a:latin typeface="AvantGarde Bk BT" panose="020B0402020202020204" pitchFamily="34" charset="0"/>
              </a:rPr>
              <a:t>En nuestra Institución   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5525334" y="2019300"/>
            <a:ext cx="11407576" cy="7608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4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lang="es-CO" sz="4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Cuidado del paciente neuro crítico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4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4400" dirty="0">
                <a:solidFill>
                  <a:srgbClr val="00A09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Avisar al CRUE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lvl="1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Pacientes con Glasgow menor a 5 </a:t>
            </a:r>
          </a:p>
          <a:p>
            <a:pPr marL="469900" marR="5080" lvl="1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Pacientes con parada cardiorrespiratoria </a:t>
            </a:r>
          </a:p>
          <a:p>
            <a:pPr marL="469900" marR="5080" lvl="1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Pacientes con diagnóstico de muerte* encefálica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3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49400" y="7734300"/>
            <a:ext cx="3076574" cy="1638299"/>
          </a:xfrm>
          <a:prstGeom prst="rect">
            <a:avLst/>
          </a:prstGeom>
        </p:spPr>
      </p:pic>
      <p:pic>
        <p:nvPicPr>
          <p:cNvPr id="7" name="Audio Recording 25/06/2024, 10:21:17 p. m.">
            <a:hlinkClick r:id="" action="ppaction://media"/>
            <a:extLst>
              <a:ext uri="{FF2B5EF4-FFF2-40B4-BE49-F238E27FC236}">
                <a16:creationId xmlns:a16="http://schemas.microsoft.com/office/drawing/2014/main" id="{A8056592-9D6F-1BC1-5D86-4B7A249BF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9385" y="82889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3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4000999"/>
            <a:ext cx="5932170" cy="6286500"/>
            <a:chOff x="0" y="4000999"/>
            <a:chExt cx="5932170" cy="6286500"/>
          </a:xfrm>
        </p:grpSpPr>
        <p:sp>
          <p:nvSpPr>
            <p:cNvPr id="4" name="object 4"/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-1447800" y="725274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Introducción 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5779333" y="2119050"/>
            <a:ext cx="9536867" cy="66152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Trasplante de órganos: alternativa para pacientes con enfermedades crónicas de alto costo.</a:t>
            </a:r>
          </a:p>
          <a:p>
            <a:pPr marL="469900" marR="5080" indent="-45720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3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Consecución de órganos y tejidos: Coordinación operativa de trasplantes.</a:t>
            </a:r>
          </a:p>
          <a:p>
            <a:pPr marL="469900" marR="5080" indent="-45720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3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Actividades de promoción, identificación, detección de donantes potenciales, obtención de consentimiento informado (presunción legal de donación)</a:t>
            </a:r>
          </a:p>
          <a:p>
            <a:pPr marL="469900" marR="5080" indent="-45720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3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Seguimiento de los pacientes con Glasgow &lt; 5. </a:t>
            </a: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316200" y="8430949"/>
            <a:ext cx="2626909" cy="1398849"/>
          </a:xfrm>
          <a:prstGeom prst="rect">
            <a:avLst/>
          </a:prstGeom>
        </p:spPr>
      </p:pic>
      <p:pic>
        <p:nvPicPr>
          <p:cNvPr id="2" name="Audio Recording 24/06/2024, 11:19:52 p. m.">
            <a:hlinkClick r:id="" action="ppaction://media"/>
            <a:extLst>
              <a:ext uri="{FF2B5EF4-FFF2-40B4-BE49-F238E27FC236}">
                <a16:creationId xmlns:a16="http://schemas.microsoft.com/office/drawing/2014/main" id="{6500A3E8-9B49-26E9-BB8D-2DA15AD7D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903" y="887064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A0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57024" y="0"/>
            <a:ext cx="8456801" cy="10279251"/>
            <a:chOff x="0" y="1"/>
            <a:chExt cx="8456801" cy="10279251"/>
          </a:xfrm>
        </p:grpSpPr>
        <p:sp>
          <p:nvSpPr>
            <p:cNvPr id="4" name="object 4"/>
            <p:cNvSpPr/>
            <p:nvPr/>
          </p:nvSpPr>
          <p:spPr>
            <a:xfrm>
              <a:off x="0" y="1"/>
              <a:ext cx="7607300" cy="8692515"/>
            </a:xfrm>
            <a:custGeom>
              <a:avLst/>
              <a:gdLst/>
              <a:ahLst/>
              <a:cxnLst/>
              <a:rect l="l" t="t" r="r" b="b"/>
              <a:pathLst>
                <a:path w="7607300" h="8692515">
                  <a:moveTo>
                    <a:pt x="5073278" y="8692062"/>
                  </a:moveTo>
                  <a:lnTo>
                    <a:pt x="5833" y="8692062"/>
                  </a:lnTo>
                  <a:lnTo>
                    <a:pt x="0" y="8681951"/>
                  </a:lnTo>
                  <a:lnTo>
                    <a:pt x="0" y="0"/>
                  </a:lnTo>
                  <a:lnTo>
                    <a:pt x="5124851" y="0"/>
                  </a:lnTo>
                  <a:lnTo>
                    <a:pt x="7606823" y="4301037"/>
                  </a:lnTo>
                  <a:lnTo>
                    <a:pt x="5073278" y="86920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494151" y="5824727"/>
              <a:ext cx="5962650" cy="4454525"/>
            </a:xfrm>
            <a:custGeom>
              <a:avLst/>
              <a:gdLst/>
              <a:ahLst/>
              <a:cxnLst/>
              <a:rect l="l" t="t" r="r" b="b"/>
              <a:pathLst>
                <a:path w="5962649" h="4454525">
                  <a:moveTo>
                    <a:pt x="4885695" y="4454251"/>
                  </a:moveTo>
                  <a:lnTo>
                    <a:pt x="1076829" y="4454251"/>
                  </a:lnTo>
                  <a:lnTo>
                    <a:pt x="0" y="2586037"/>
                  </a:lnTo>
                  <a:lnTo>
                    <a:pt x="1490578" y="0"/>
                  </a:lnTo>
                  <a:lnTo>
                    <a:pt x="4471737" y="0"/>
                  </a:lnTo>
                  <a:lnTo>
                    <a:pt x="5962525" y="2586037"/>
                  </a:lnTo>
                  <a:lnTo>
                    <a:pt x="4885695" y="4454251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3048000" y="7467601"/>
              <a:ext cx="4800255" cy="1567815"/>
            </a:xfrm>
            <a:custGeom>
              <a:avLst/>
              <a:gdLst/>
              <a:ahLst/>
              <a:cxnLst/>
              <a:rect l="l" t="t" r="r" b="b"/>
              <a:pathLst>
                <a:path w="4876799" h="1943100">
                  <a:moveTo>
                    <a:pt x="4591051" y="1943088"/>
                  </a:moveTo>
                  <a:lnTo>
                    <a:pt x="285748" y="1943088"/>
                  </a:lnTo>
                  <a:lnTo>
                    <a:pt x="240777" y="1939528"/>
                  </a:lnTo>
                  <a:lnTo>
                    <a:pt x="197319" y="1929061"/>
                  </a:lnTo>
                  <a:lnTo>
                    <a:pt x="156140" y="1912004"/>
                  </a:lnTo>
                  <a:lnTo>
                    <a:pt x="118009" y="1888676"/>
                  </a:lnTo>
                  <a:lnTo>
                    <a:pt x="83693" y="1859394"/>
                  </a:lnTo>
                  <a:lnTo>
                    <a:pt x="54411" y="1825078"/>
                  </a:lnTo>
                  <a:lnTo>
                    <a:pt x="31083" y="1786947"/>
                  </a:lnTo>
                  <a:lnTo>
                    <a:pt x="14026" y="1745768"/>
                  </a:lnTo>
                  <a:lnTo>
                    <a:pt x="3559" y="1702310"/>
                  </a:lnTo>
                  <a:lnTo>
                    <a:pt x="0" y="1657339"/>
                  </a:lnTo>
                  <a:lnTo>
                    <a:pt x="0" y="285748"/>
                  </a:lnTo>
                  <a:lnTo>
                    <a:pt x="3559" y="240777"/>
                  </a:lnTo>
                  <a:lnTo>
                    <a:pt x="14026" y="197319"/>
                  </a:lnTo>
                  <a:lnTo>
                    <a:pt x="31083" y="156140"/>
                  </a:lnTo>
                  <a:lnTo>
                    <a:pt x="54411" y="118009"/>
                  </a:lnTo>
                  <a:lnTo>
                    <a:pt x="83693" y="83693"/>
                  </a:lnTo>
                  <a:lnTo>
                    <a:pt x="118009" y="54411"/>
                  </a:lnTo>
                  <a:lnTo>
                    <a:pt x="156140" y="31083"/>
                  </a:lnTo>
                  <a:lnTo>
                    <a:pt x="197319" y="14026"/>
                  </a:lnTo>
                  <a:lnTo>
                    <a:pt x="240777" y="3559"/>
                  </a:lnTo>
                  <a:lnTo>
                    <a:pt x="285748" y="0"/>
                  </a:lnTo>
                  <a:lnTo>
                    <a:pt x="4591051" y="0"/>
                  </a:lnTo>
                  <a:lnTo>
                    <a:pt x="4636022" y="3559"/>
                  </a:lnTo>
                  <a:lnTo>
                    <a:pt x="4679480" y="14026"/>
                  </a:lnTo>
                  <a:lnTo>
                    <a:pt x="4720659" y="31083"/>
                  </a:lnTo>
                  <a:lnTo>
                    <a:pt x="4758790" y="54411"/>
                  </a:lnTo>
                  <a:lnTo>
                    <a:pt x="4793106" y="83693"/>
                  </a:lnTo>
                  <a:lnTo>
                    <a:pt x="4822388" y="118009"/>
                  </a:lnTo>
                  <a:lnTo>
                    <a:pt x="4845716" y="156140"/>
                  </a:lnTo>
                  <a:lnTo>
                    <a:pt x="4862773" y="197319"/>
                  </a:lnTo>
                  <a:lnTo>
                    <a:pt x="4873240" y="240777"/>
                  </a:lnTo>
                  <a:lnTo>
                    <a:pt x="4876800" y="285748"/>
                  </a:lnTo>
                  <a:lnTo>
                    <a:pt x="4876800" y="1657339"/>
                  </a:lnTo>
                  <a:lnTo>
                    <a:pt x="4873240" y="1702310"/>
                  </a:lnTo>
                  <a:lnTo>
                    <a:pt x="4862773" y="1745768"/>
                  </a:lnTo>
                  <a:lnTo>
                    <a:pt x="4845716" y="1786947"/>
                  </a:lnTo>
                  <a:lnTo>
                    <a:pt x="4822388" y="1825078"/>
                  </a:lnTo>
                  <a:lnTo>
                    <a:pt x="4793106" y="1859394"/>
                  </a:lnTo>
                  <a:lnTo>
                    <a:pt x="4758790" y="1888676"/>
                  </a:lnTo>
                  <a:lnTo>
                    <a:pt x="4720659" y="1912004"/>
                  </a:lnTo>
                  <a:lnTo>
                    <a:pt x="4679480" y="1929061"/>
                  </a:lnTo>
                  <a:lnTo>
                    <a:pt x="4636022" y="1939528"/>
                  </a:lnTo>
                  <a:lnTo>
                    <a:pt x="4591051" y="1943088"/>
                  </a:lnTo>
                  <a:close/>
                </a:path>
              </a:pathLst>
            </a:custGeom>
            <a:solidFill>
              <a:srgbClr val="FFFFFF"/>
            </a:solidFill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pPr algn="ctr"/>
              <a:endParaRPr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675453" y="8892093"/>
            <a:ext cx="5181600" cy="3951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26185" marR="5080" indent="-1214120">
              <a:lnSpc>
                <a:spcPct val="115100"/>
              </a:lnSpc>
              <a:spcBef>
                <a:spcPts val="100"/>
              </a:spcBef>
            </a:pPr>
            <a:r>
              <a:rPr lang="es-CO" sz="2400" i="1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. </a:t>
            </a:r>
            <a:endParaRPr lang="es-CO" sz="2400" i="1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669752" y="7881970"/>
            <a:ext cx="2590799" cy="13715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12576" y="2086089"/>
            <a:ext cx="5962650" cy="3336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CO" sz="7200" b="1" spc="250" dirty="0">
                <a:solidFill>
                  <a:srgbClr val="00A09E"/>
                </a:solidFill>
                <a:latin typeface="AvantGarde Bk BT" panose="020B0402020202020204" pitchFamily="34" charset="0"/>
                <a:cs typeface="Trebuchet MS"/>
              </a:rPr>
              <a:t>Cuidado del paciente neuro crítico</a:t>
            </a:r>
            <a:endParaRPr lang="es-CO" sz="7200" b="1" dirty="0">
              <a:solidFill>
                <a:srgbClr val="00A09E"/>
              </a:solidFill>
              <a:latin typeface="AvantGarde Bk BT" panose="020B0402020202020204" pitchFamily="34" charset="0"/>
              <a:cs typeface="Trebuchet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702702" y="3042022"/>
            <a:ext cx="8289898" cy="3244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Fisiopatología de la lesión neurológica/ Muerte encefálica.</a:t>
            </a: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Cuidado del paciente neuro crítico </a:t>
            </a: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Medidas de neuro protección </a:t>
            </a:r>
            <a:endParaRPr lang="es-CO" sz="3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2824647-F5C8-34A5-53EF-68842CE6FF44}"/>
              </a:ext>
            </a:extLst>
          </p:cNvPr>
          <p:cNvSpPr txBox="1"/>
          <p:nvPr/>
        </p:nvSpPr>
        <p:spPr>
          <a:xfrm>
            <a:off x="3293901" y="7817703"/>
            <a:ext cx="4349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solidFill>
                  <a:srgbClr val="37415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Módulo 2</a:t>
            </a:r>
            <a:endParaRPr lang="es-CO" sz="4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47CAACA6-5708-55D8-E951-4B00230C67EE}"/>
              </a:ext>
            </a:extLst>
          </p:cNvPr>
          <p:cNvSpPr/>
          <p:nvPr/>
        </p:nvSpPr>
        <p:spPr>
          <a:xfrm>
            <a:off x="11582400" y="1333500"/>
            <a:ext cx="2590800" cy="862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Contenido</a:t>
            </a:r>
            <a:endParaRPr lang="es-CO" sz="3600" dirty="0">
              <a:solidFill>
                <a:schemeClr val="accent1"/>
              </a:solidFill>
            </a:endParaRPr>
          </a:p>
        </p:txBody>
      </p:sp>
      <p:pic>
        <p:nvPicPr>
          <p:cNvPr id="11" name="Audio Recording 18/06/2024, 10:52:57 p. m.">
            <a:hlinkClick r:id="" action="ppaction://media"/>
            <a:extLst>
              <a:ext uri="{FF2B5EF4-FFF2-40B4-BE49-F238E27FC236}">
                <a16:creationId xmlns:a16="http://schemas.microsoft.com/office/drawing/2014/main" id="{5D8BC0D0-7254-759E-9ACD-0B66AB76B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7250" y="8648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3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180514" y="604830"/>
            <a:ext cx="15888285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6600" b="1" spc="75" dirty="0">
                <a:latin typeface="AvantGarde Bk BT" panose="020B0402020202020204" pitchFamily="34" charset="0"/>
              </a:rPr>
              <a:t>Daño neuronal severo / </a:t>
            </a:r>
            <a:r>
              <a:rPr lang="es-ES" sz="6600" b="1" spc="75" dirty="0">
                <a:solidFill>
                  <a:schemeClr val="tx1">
                    <a:lumMod val="50000"/>
                    <a:lumOff val="50000"/>
                  </a:schemeClr>
                </a:solidFill>
                <a:latin typeface="AvantGarde Bk BT" panose="020B0402020202020204" pitchFamily="34" charset="0"/>
              </a:rPr>
              <a:t>Muerte encefálica</a:t>
            </a:r>
            <a:r>
              <a:rPr lang="es-ES" sz="6600" b="1" spc="75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 Bk BT" panose="020B0402020202020204" pitchFamily="34" charset="0"/>
              </a:rPr>
              <a:t> </a:t>
            </a:r>
            <a:endParaRPr sz="6600" b="1" spc="-10" dirty="0">
              <a:solidFill>
                <a:schemeClr val="tx1">
                  <a:lumMod val="65000"/>
                  <a:lumOff val="35000"/>
                </a:schemeClr>
              </a:solidFill>
              <a:latin typeface="AvantGarde Bk BT" panose="020B0402020202020204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49400" y="7734300"/>
            <a:ext cx="3076574" cy="1638299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07CCFBE1-599C-1386-2FAB-89155764BBE9}"/>
              </a:ext>
            </a:extLst>
          </p:cNvPr>
          <p:cNvGrpSpPr/>
          <p:nvPr/>
        </p:nvGrpSpPr>
        <p:grpSpPr>
          <a:xfrm>
            <a:off x="10179262" y="1854137"/>
            <a:ext cx="4177877" cy="7692041"/>
            <a:chOff x="7099723" y="1409700"/>
            <a:chExt cx="4177877" cy="7692041"/>
          </a:xfrm>
        </p:grpSpPr>
        <p:pic>
          <p:nvPicPr>
            <p:cNvPr id="1028" name="Picture 4" descr="page1image33994976">
              <a:extLst>
                <a:ext uri="{FF2B5EF4-FFF2-40B4-BE49-F238E27FC236}">
                  <a16:creationId xmlns:a16="http://schemas.microsoft.com/office/drawing/2014/main" id="{D781E694-1745-F82F-6DAE-0DF8655FEF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5815" y="1409700"/>
              <a:ext cx="2236370" cy="7692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page1image33995184">
              <a:extLst>
                <a:ext uri="{FF2B5EF4-FFF2-40B4-BE49-F238E27FC236}">
                  <a16:creationId xmlns:a16="http://schemas.microsoft.com/office/drawing/2014/main" id="{F5A333E7-325A-6303-7F4A-33D36B66A1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723" y="2022261"/>
              <a:ext cx="977477" cy="4797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age1image33995392">
              <a:extLst>
                <a:ext uri="{FF2B5EF4-FFF2-40B4-BE49-F238E27FC236}">
                  <a16:creationId xmlns:a16="http://schemas.microsoft.com/office/drawing/2014/main" id="{0149BB05-1B32-8586-7264-89E36C427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5632" y="2098461"/>
              <a:ext cx="1001968" cy="4340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1EE4862-E607-12E2-00B4-3FF08738DD57}"/>
              </a:ext>
            </a:extLst>
          </p:cNvPr>
          <p:cNvSpPr txBox="1"/>
          <p:nvPr/>
        </p:nvSpPr>
        <p:spPr>
          <a:xfrm>
            <a:off x="2133600" y="2933700"/>
            <a:ext cx="8153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4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Etiología: Encefalopatía anóxica. </a:t>
            </a:r>
          </a:p>
          <a:p>
            <a:endParaRPr lang="es-CO" sz="4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Compromiso multisistémico</a:t>
            </a:r>
          </a:p>
          <a:p>
            <a:endParaRPr lang="es-CO" sz="4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Primera fase : liberación de catecolaminas </a:t>
            </a:r>
          </a:p>
          <a:p>
            <a:endParaRPr lang="es-CO" sz="4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Pérdida del tono simpático</a:t>
            </a:r>
          </a:p>
          <a:p>
            <a:endParaRPr lang="es-CO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object 3">
            <a:extLst>
              <a:ext uri="{FF2B5EF4-FFF2-40B4-BE49-F238E27FC236}">
                <a16:creationId xmlns:a16="http://schemas.microsoft.com/office/drawing/2014/main" id="{6C2A612E-EA08-FB5D-E0F5-9F356ACF0042}"/>
              </a:ext>
            </a:extLst>
          </p:cNvPr>
          <p:cNvGrpSpPr/>
          <p:nvPr/>
        </p:nvGrpSpPr>
        <p:grpSpPr>
          <a:xfrm>
            <a:off x="0" y="6976459"/>
            <a:ext cx="3076574" cy="3311040"/>
            <a:chOff x="0" y="4000999"/>
            <a:chExt cx="5932170" cy="6286500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47A671DA-5B7B-6D65-F872-90B76AB0737F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2201B096-96E9-F188-93BE-71761B5E4550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88B1487D-5EBE-35D7-3E5A-7695753FCBC4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3" name="Audio Recording 18/06/2024, 10:59:42 p. m.">
            <a:hlinkClick r:id="" action="ppaction://media"/>
            <a:extLst>
              <a:ext uri="{FF2B5EF4-FFF2-40B4-BE49-F238E27FC236}">
                <a16:creationId xmlns:a16="http://schemas.microsoft.com/office/drawing/2014/main" id="{D35566A1-6C37-2CAA-2A36-F7E342040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3871" y="91397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4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-10" dirty="0">
                <a:latin typeface="AvantGarde Bk BT" panose="020B0402020202020204" pitchFamily="34" charset="0"/>
              </a:rPr>
              <a:t>Lesión SNC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ED2EC93-549F-99D9-1840-046A080D4E89}"/>
              </a:ext>
            </a:extLst>
          </p:cNvPr>
          <p:cNvSpPr txBox="1"/>
          <p:nvPr/>
        </p:nvSpPr>
        <p:spPr>
          <a:xfrm>
            <a:off x="3124200" y="2781300"/>
            <a:ext cx="11887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Isquemia de tejido nervioso </a:t>
            </a:r>
          </a:p>
          <a:p>
            <a:endParaRPr lang="es-CO" sz="4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s-CO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Hipertensión Endo craneana</a:t>
            </a:r>
          </a:p>
          <a:p>
            <a:r>
              <a:rPr lang="es-CO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Presión intracerebral &gt; 15 </a:t>
            </a:r>
            <a:r>
              <a:rPr lang="es-CO" sz="44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mmHg</a:t>
            </a:r>
            <a:r>
              <a:rPr lang="es-CO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por mas de   	10 minutos </a:t>
            </a:r>
          </a:p>
          <a:p>
            <a:endParaRPr lang="es-CO" sz="4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s-CO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Presión de perfusión cerebral </a:t>
            </a:r>
          </a:p>
          <a:p>
            <a:r>
              <a:rPr lang="es-CO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PAM- PIC : 70 </a:t>
            </a:r>
            <a:r>
              <a:rPr lang="es-CO" sz="44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mmHg</a:t>
            </a:r>
            <a:endParaRPr lang="es-CO" sz="4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s-CO" sz="4000" dirty="0"/>
          </a:p>
        </p:txBody>
      </p:sp>
      <p:grpSp>
        <p:nvGrpSpPr>
          <p:cNvPr id="14" name="object 3">
            <a:extLst>
              <a:ext uri="{FF2B5EF4-FFF2-40B4-BE49-F238E27FC236}">
                <a16:creationId xmlns:a16="http://schemas.microsoft.com/office/drawing/2014/main" id="{EAA8C9B6-F850-4376-A3F4-8571AA432697}"/>
              </a:ext>
            </a:extLst>
          </p:cNvPr>
          <p:cNvGrpSpPr/>
          <p:nvPr/>
        </p:nvGrpSpPr>
        <p:grpSpPr>
          <a:xfrm>
            <a:off x="0" y="7734299"/>
            <a:ext cx="2438400" cy="2553199"/>
            <a:chOff x="0" y="4000999"/>
            <a:chExt cx="5932170" cy="6286500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D75CABA1-B17A-D881-9B64-D465A937900C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94CDBD5F-6B56-7714-3D76-AB12FD370ED6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E5A7A676-665A-069A-C626-74A7FC9E7182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" name="AutoShape 4" descr="Todo lo que necesitas saber sobre la isquemia cerebral">
            <a:extLst>
              <a:ext uri="{FF2B5EF4-FFF2-40B4-BE49-F238E27FC236}">
                <a16:creationId xmlns:a16="http://schemas.microsoft.com/office/drawing/2014/main" id="{CB477A0E-728A-DC68-F106-7B9CB4BA49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5130" name="Picture 10" descr="FISIOPATOLOGIA ICTUS ISQUÉMICO - YouTube">
            <a:extLst>
              <a:ext uri="{FF2B5EF4-FFF2-40B4-BE49-F238E27FC236}">
                <a16:creationId xmlns:a16="http://schemas.microsoft.com/office/drawing/2014/main" id="{8BF2CBAD-5F9D-10B0-9C38-075B3012D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t="11665" r="33640" b="32025"/>
          <a:stretch/>
        </p:blipFill>
        <p:spPr bwMode="auto">
          <a:xfrm>
            <a:off x="11277599" y="1104740"/>
            <a:ext cx="3290887" cy="23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cording 26/06/2024, 10:28:24 p. m.">
            <a:hlinkClick r:id="" action="ppaction://media"/>
            <a:extLst>
              <a:ext uri="{FF2B5EF4-FFF2-40B4-BE49-F238E27FC236}">
                <a16:creationId xmlns:a16="http://schemas.microsoft.com/office/drawing/2014/main" id="{B8CE3C3D-DF92-873F-F948-8F408FBCC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9170" y="92927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8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7734299"/>
            <a:ext cx="2438400" cy="2553199"/>
            <a:chOff x="0" y="4000999"/>
            <a:chExt cx="5932170" cy="6286500"/>
          </a:xfrm>
        </p:grpSpPr>
        <p:sp>
          <p:nvSpPr>
            <p:cNvPr id="4" name="object 4"/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-1025872" y="801777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75" dirty="0">
                <a:latin typeface="AvantGarde Bk BT" panose="020B0402020202020204" pitchFamily="34" charset="0"/>
              </a:rPr>
              <a:t>Cardiovascular</a:t>
            </a:r>
            <a:r>
              <a:rPr lang="es-ES" sz="7200" b="1" spc="75" dirty="0">
                <a:latin typeface="AvantGarde Bk BT" panose="020B0402020202020204" pitchFamily="34" charset="0"/>
              </a:rPr>
              <a:t> 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2509806" y="2614807"/>
            <a:ext cx="8839200" cy="70566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Isquemia miocárdica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Disfunción ventricular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Arritmias 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Reflejo de Cushing (bradicardia)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Vasoplejía</a:t>
            </a:r>
            <a:endParaRPr lang="es-CO" sz="4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49400" y="7734300"/>
            <a:ext cx="3076574" cy="1638299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E88FA987-9C16-8D06-8F97-6E5AB6EB590F}"/>
              </a:ext>
            </a:extLst>
          </p:cNvPr>
          <p:cNvSpPr/>
          <p:nvPr/>
        </p:nvSpPr>
        <p:spPr>
          <a:xfrm>
            <a:off x="10847294" y="3637526"/>
            <a:ext cx="5764306" cy="1353574"/>
          </a:xfrm>
          <a:custGeom>
            <a:avLst/>
            <a:gdLst/>
            <a:ahLst/>
            <a:cxnLst/>
            <a:rect l="l" t="t" r="r" b="b"/>
            <a:pathLst>
              <a:path w="2933700" h="1104900">
                <a:moveTo>
                  <a:pt x="2381043" y="1104899"/>
                </a:moveTo>
                <a:lnTo>
                  <a:pt x="552622" y="1104899"/>
                </a:lnTo>
                <a:lnTo>
                  <a:pt x="504934" y="1102871"/>
                </a:lnTo>
                <a:lnTo>
                  <a:pt x="458374" y="1096898"/>
                </a:lnTo>
                <a:lnTo>
                  <a:pt x="413107" y="1087144"/>
                </a:lnTo>
                <a:lnTo>
                  <a:pt x="369299" y="1073777"/>
                </a:lnTo>
                <a:lnTo>
                  <a:pt x="327116" y="1056963"/>
                </a:lnTo>
                <a:lnTo>
                  <a:pt x="286723" y="1036866"/>
                </a:lnTo>
                <a:lnTo>
                  <a:pt x="248287" y="1013653"/>
                </a:lnTo>
                <a:lnTo>
                  <a:pt x="211973" y="987490"/>
                </a:lnTo>
                <a:lnTo>
                  <a:pt x="177947" y="958543"/>
                </a:lnTo>
                <a:lnTo>
                  <a:pt x="146375" y="926978"/>
                </a:lnTo>
                <a:lnTo>
                  <a:pt x="117423" y="892961"/>
                </a:lnTo>
                <a:lnTo>
                  <a:pt x="91256" y="856657"/>
                </a:lnTo>
                <a:lnTo>
                  <a:pt x="68039" y="818233"/>
                </a:lnTo>
                <a:lnTo>
                  <a:pt x="47940" y="777854"/>
                </a:lnTo>
                <a:lnTo>
                  <a:pt x="31124" y="735687"/>
                </a:lnTo>
                <a:lnTo>
                  <a:pt x="17755" y="691897"/>
                </a:lnTo>
                <a:lnTo>
                  <a:pt x="8002" y="646650"/>
                </a:lnTo>
                <a:lnTo>
                  <a:pt x="2028" y="600112"/>
                </a:lnTo>
                <a:lnTo>
                  <a:pt x="0" y="552449"/>
                </a:lnTo>
                <a:lnTo>
                  <a:pt x="2028" y="504776"/>
                </a:lnTo>
                <a:lnTo>
                  <a:pt x="8002" y="458231"/>
                </a:lnTo>
                <a:lnTo>
                  <a:pt x="17755" y="412978"/>
                </a:lnTo>
                <a:lnTo>
                  <a:pt x="31124" y="369183"/>
                </a:lnTo>
                <a:lnTo>
                  <a:pt x="47940" y="327013"/>
                </a:lnTo>
                <a:lnTo>
                  <a:pt x="68039" y="286634"/>
                </a:lnTo>
                <a:lnTo>
                  <a:pt x="91256" y="248209"/>
                </a:lnTo>
                <a:lnTo>
                  <a:pt x="117423" y="211907"/>
                </a:lnTo>
                <a:lnTo>
                  <a:pt x="146375" y="177892"/>
                </a:lnTo>
                <a:lnTo>
                  <a:pt x="177947" y="146330"/>
                </a:lnTo>
                <a:lnTo>
                  <a:pt x="211973" y="117386"/>
                </a:lnTo>
                <a:lnTo>
                  <a:pt x="248287" y="91227"/>
                </a:lnTo>
                <a:lnTo>
                  <a:pt x="286723" y="68018"/>
                </a:lnTo>
                <a:lnTo>
                  <a:pt x="327116" y="47925"/>
                </a:lnTo>
                <a:lnTo>
                  <a:pt x="369299" y="31114"/>
                </a:lnTo>
                <a:lnTo>
                  <a:pt x="413107" y="17750"/>
                </a:lnTo>
                <a:lnTo>
                  <a:pt x="458374" y="7999"/>
                </a:lnTo>
                <a:lnTo>
                  <a:pt x="504934" y="2027"/>
                </a:lnTo>
                <a:lnTo>
                  <a:pt x="552622" y="0"/>
                </a:lnTo>
                <a:lnTo>
                  <a:pt x="2381043" y="0"/>
                </a:lnTo>
                <a:lnTo>
                  <a:pt x="2428721" y="2027"/>
                </a:lnTo>
                <a:lnTo>
                  <a:pt x="2475273" y="7999"/>
                </a:lnTo>
                <a:lnTo>
                  <a:pt x="2520534" y="17750"/>
                </a:lnTo>
                <a:lnTo>
                  <a:pt x="2564338" y="31114"/>
                </a:lnTo>
                <a:lnTo>
                  <a:pt x="2606519" y="47925"/>
                </a:lnTo>
                <a:lnTo>
                  <a:pt x="2646910" y="68018"/>
                </a:lnTo>
                <a:lnTo>
                  <a:pt x="2685346" y="91227"/>
                </a:lnTo>
                <a:lnTo>
                  <a:pt x="2721661" y="117386"/>
                </a:lnTo>
                <a:lnTo>
                  <a:pt x="2755689" y="146330"/>
                </a:lnTo>
                <a:lnTo>
                  <a:pt x="2787264" y="177892"/>
                </a:lnTo>
                <a:lnTo>
                  <a:pt x="2816220" y="211907"/>
                </a:lnTo>
                <a:lnTo>
                  <a:pt x="2842391" y="248209"/>
                </a:lnTo>
                <a:lnTo>
                  <a:pt x="2865611" y="286634"/>
                </a:lnTo>
                <a:lnTo>
                  <a:pt x="2885714" y="327013"/>
                </a:lnTo>
                <a:lnTo>
                  <a:pt x="2902534" y="369183"/>
                </a:lnTo>
                <a:lnTo>
                  <a:pt x="2915905" y="412978"/>
                </a:lnTo>
                <a:lnTo>
                  <a:pt x="2925662" y="458231"/>
                </a:lnTo>
                <a:lnTo>
                  <a:pt x="2931637" y="504776"/>
                </a:lnTo>
                <a:lnTo>
                  <a:pt x="2933666" y="552449"/>
                </a:lnTo>
                <a:lnTo>
                  <a:pt x="2931638" y="600112"/>
                </a:lnTo>
                <a:lnTo>
                  <a:pt x="2925664" y="646650"/>
                </a:lnTo>
                <a:lnTo>
                  <a:pt x="2915910" y="691897"/>
                </a:lnTo>
                <a:lnTo>
                  <a:pt x="2902542" y="735687"/>
                </a:lnTo>
                <a:lnTo>
                  <a:pt x="2885725" y="777854"/>
                </a:lnTo>
                <a:lnTo>
                  <a:pt x="2865626" y="818233"/>
                </a:lnTo>
                <a:lnTo>
                  <a:pt x="2842410" y="856657"/>
                </a:lnTo>
                <a:lnTo>
                  <a:pt x="2816243" y="892961"/>
                </a:lnTo>
                <a:lnTo>
                  <a:pt x="2787290" y="926978"/>
                </a:lnTo>
                <a:lnTo>
                  <a:pt x="2755718" y="958543"/>
                </a:lnTo>
                <a:lnTo>
                  <a:pt x="2721692" y="987490"/>
                </a:lnTo>
                <a:lnTo>
                  <a:pt x="2685379" y="1013653"/>
                </a:lnTo>
                <a:lnTo>
                  <a:pt x="2646942" y="1036866"/>
                </a:lnTo>
                <a:lnTo>
                  <a:pt x="2606550" y="1056963"/>
                </a:lnTo>
                <a:lnTo>
                  <a:pt x="2564367" y="1073777"/>
                </a:lnTo>
                <a:lnTo>
                  <a:pt x="2520559" y="1087144"/>
                </a:lnTo>
                <a:lnTo>
                  <a:pt x="2475292" y="1096898"/>
                </a:lnTo>
                <a:lnTo>
                  <a:pt x="2428731" y="1102871"/>
                </a:lnTo>
                <a:lnTo>
                  <a:pt x="2381043" y="1104899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>
            <a:r>
              <a:rPr lang="es-ES" dirty="0"/>
              <a:t>   </a:t>
            </a:r>
          </a:p>
          <a:p>
            <a:r>
              <a:rPr lang="es-ES" sz="4400" dirty="0">
                <a:solidFill>
                  <a:schemeClr val="bg1"/>
                </a:solidFill>
                <a:latin typeface="+mn-lt"/>
              </a:rPr>
              <a:t>   </a:t>
            </a:r>
            <a:r>
              <a:rPr lang="es-ES" sz="4000" dirty="0">
                <a:solidFill>
                  <a:schemeClr val="bg1"/>
                </a:solidFill>
                <a:latin typeface="+mn-lt"/>
              </a:rPr>
              <a:t>Reanimación hídrica</a:t>
            </a:r>
            <a:endParaRPr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76E1A995-4AB9-5CDD-17BF-9E65F5FA2645}"/>
              </a:ext>
            </a:extLst>
          </p:cNvPr>
          <p:cNvSpPr/>
          <p:nvPr/>
        </p:nvSpPr>
        <p:spPr>
          <a:xfrm>
            <a:off x="11125201" y="5466326"/>
            <a:ext cx="5410199" cy="1353574"/>
          </a:xfrm>
          <a:custGeom>
            <a:avLst/>
            <a:gdLst/>
            <a:ahLst/>
            <a:cxnLst/>
            <a:rect l="l" t="t" r="r" b="b"/>
            <a:pathLst>
              <a:path w="2933700" h="1104900">
                <a:moveTo>
                  <a:pt x="2381043" y="1104899"/>
                </a:moveTo>
                <a:lnTo>
                  <a:pt x="552622" y="1104899"/>
                </a:lnTo>
                <a:lnTo>
                  <a:pt x="504934" y="1102871"/>
                </a:lnTo>
                <a:lnTo>
                  <a:pt x="458374" y="1096898"/>
                </a:lnTo>
                <a:lnTo>
                  <a:pt x="413107" y="1087144"/>
                </a:lnTo>
                <a:lnTo>
                  <a:pt x="369299" y="1073777"/>
                </a:lnTo>
                <a:lnTo>
                  <a:pt x="327116" y="1056963"/>
                </a:lnTo>
                <a:lnTo>
                  <a:pt x="286723" y="1036866"/>
                </a:lnTo>
                <a:lnTo>
                  <a:pt x="248287" y="1013653"/>
                </a:lnTo>
                <a:lnTo>
                  <a:pt x="211973" y="987490"/>
                </a:lnTo>
                <a:lnTo>
                  <a:pt x="177947" y="958543"/>
                </a:lnTo>
                <a:lnTo>
                  <a:pt x="146375" y="926978"/>
                </a:lnTo>
                <a:lnTo>
                  <a:pt x="117423" y="892961"/>
                </a:lnTo>
                <a:lnTo>
                  <a:pt x="91256" y="856657"/>
                </a:lnTo>
                <a:lnTo>
                  <a:pt x="68039" y="818233"/>
                </a:lnTo>
                <a:lnTo>
                  <a:pt x="47940" y="777854"/>
                </a:lnTo>
                <a:lnTo>
                  <a:pt x="31124" y="735687"/>
                </a:lnTo>
                <a:lnTo>
                  <a:pt x="17755" y="691897"/>
                </a:lnTo>
                <a:lnTo>
                  <a:pt x="8002" y="646650"/>
                </a:lnTo>
                <a:lnTo>
                  <a:pt x="2028" y="600112"/>
                </a:lnTo>
                <a:lnTo>
                  <a:pt x="0" y="552449"/>
                </a:lnTo>
                <a:lnTo>
                  <a:pt x="2028" y="504776"/>
                </a:lnTo>
                <a:lnTo>
                  <a:pt x="8002" y="458231"/>
                </a:lnTo>
                <a:lnTo>
                  <a:pt x="17755" y="412978"/>
                </a:lnTo>
                <a:lnTo>
                  <a:pt x="31124" y="369183"/>
                </a:lnTo>
                <a:lnTo>
                  <a:pt x="47940" y="327013"/>
                </a:lnTo>
                <a:lnTo>
                  <a:pt x="68039" y="286634"/>
                </a:lnTo>
                <a:lnTo>
                  <a:pt x="91256" y="248209"/>
                </a:lnTo>
                <a:lnTo>
                  <a:pt x="117423" y="211907"/>
                </a:lnTo>
                <a:lnTo>
                  <a:pt x="146375" y="177892"/>
                </a:lnTo>
                <a:lnTo>
                  <a:pt x="177947" y="146330"/>
                </a:lnTo>
                <a:lnTo>
                  <a:pt x="211973" y="117386"/>
                </a:lnTo>
                <a:lnTo>
                  <a:pt x="248287" y="91227"/>
                </a:lnTo>
                <a:lnTo>
                  <a:pt x="286723" y="68018"/>
                </a:lnTo>
                <a:lnTo>
                  <a:pt x="327116" y="47925"/>
                </a:lnTo>
                <a:lnTo>
                  <a:pt x="369299" y="31114"/>
                </a:lnTo>
                <a:lnTo>
                  <a:pt x="413107" y="17750"/>
                </a:lnTo>
                <a:lnTo>
                  <a:pt x="458374" y="7999"/>
                </a:lnTo>
                <a:lnTo>
                  <a:pt x="504934" y="2027"/>
                </a:lnTo>
                <a:lnTo>
                  <a:pt x="552622" y="0"/>
                </a:lnTo>
                <a:lnTo>
                  <a:pt x="2381043" y="0"/>
                </a:lnTo>
                <a:lnTo>
                  <a:pt x="2428721" y="2027"/>
                </a:lnTo>
                <a:lnTo>
                  <a:pt x="2475273" y="7999"/>
                </a:lnTo>
                <a:lnTo>
                  <a:pt x="2520534" y="17750"/>
                </a:lnTo>
                <a:lnTo>
                  <a:pt x="2564338" y="31114"/>
                </a:lnTo>
                <a:lnTo>
                  <a:pt x="2606519" y="47925"/>
                </a:lnTo>
                <a:lnTo>
                  <a:pt x="2646910" y="68018"/>
                </a:lnTo>
                <a:lnTo>
                  <a:pt x="2685346" y="91227"/>
                </a:lnTo>
                <a:lnTo>
                  <a:pt x="2721661" y="117386"/>
                </a:lnTo>
                <a:lnTo>
                  <a:pt x="2755689" y="146330"/>
                </a:lnTo>
                <a:lnTo>
                  <a:pt x="2787264" y="177892"/>
                </a:lnTo>
                <a:lnTo>
                  <a:pt x="2816220" y="211907"/>
                </a:lnTo>
                <a:lnTo>
                  <a:pt x="2842391" y="248209"/>
                </a:lnTo>
                <a:lnTo>
                  <a:pt x="2865611" y="286634"/>
                </a:lnTo>
                <a:lnTo>
                  <a:pt x="2885714" y="327013"/>
                </a:lnTo>
                <a:lnTo>
                  <a:pt x="2902534" y="369183"/>
                </a:lnTo>
                <a:lnTo>
                  <a:pt x="2915905" y="412978"/>
                </a:lnTo>
                <a:lnTo>
                  <a:pt x="2925662" y="458231"/>
                </a:lnTo>
                <a:lnTo>
                  <a:pt x="2931637" y="504776"/>
                </a:lnTo>
                <a:lnTo>
                  <a:pt x="2933666" y="552449"/>
                </a:lnTo>
                <a:lnTo>
                  <a:pt x="2931638" y="600112"/>
                </a:lnTo>
                <a:lnTo>
                  <a:pt x="2925664" y="646650"/>
                </a:lnTo>
                <a:lnTo>
                  <a:pt x="2915910" y="691897"/>
                </a:lnTo>
                <a:lnTo>
                  <a:pt x="2902542" y="735687"/>
                </a:lnTo>
                <a:lnTo>
                  <a:pt x="2885725" y="777854"/>
                </a:lnTo>
                <a:lnTo>
                  <a:pt x="2865626" y="818233"/>
                </a:lnTo>
                <a:lnTo>
                  <a:pt x="2842410" y="856657"/>
                </a:lnTo>
                <a:lnTo>
                  <a:pt x="2816243" y="892961"/>
                </a:lnTo>
                <a:lnTo>
                  <a:pt x="2787290" y="926978"/>
                </a:lnTo>
                <a:lnTo>
                  <a:pt x="2755718" y="958543"/>
                </a:lnTo>
                <a:lnTo>
                  <a:pt x="2721692" y="987490"/>
                </a:lnTo>
                <a:lnTo>
                  <a:pt x="2685379" y="1013653"/>
                </a:lnTo>
                <a:lnTo>
                  <a:pt x="2646942" y="1036866"/>
                </a:lnTo>
                <a:lnTo>
                  <a:pt x="2606550" y="1056963"/>
                </a:lnTo>
                <a:lnTo>
                  <a:pt x="2564367" y="1073777"/>
                </a:lnTo>
                <a:lnTo>
                  <a:pt x="2520559" y="1087144"/>
                </a:lnTo>
                <a:lnTo>
                  <a:pt x="2475292" y="1096898"/>
                </a:lnTo>
                <a:lnTo>
                  <a:pt x="2428731" y="1102871"/>
                </a:lnTo>
                <a:lnTo>
                  <a:pt x="2381043" y="1104899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>
            <a:pPr algn="ctr"/>
            <a:r>
              <a:rPr lang="es-ES" sz="4000" dirty="0">
                <a:solidFill>
                  <a:schemeClr val="bg1"/>
                </a:solidFill>
                <a:latin typeface="+mn-lt"/>
              </a:rPr>
              <a:t>Vasopresores/</a:t>
            </a:r>
          </a:p>
          <a:p>
            <a:pPr algn="ctr"/>
            <a:r>
              <a:rPr lang="es-ES" sz="4000" dirty="0">
                <a:solidFill>
                  <a:schemeClr val="bg1"/>
                </a:solidFill>
                <a:latin typeface="+mn-lt"/>
              </a:rPr>
              <a:t>inotrópicos</a:t>
            </a:r>
            <a:endParaRPr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338" name="Picture 2" descr="Los 7 tipos de enfermedades cardiovasculares más comunes">
            <a:extLst>
              <a:ext uri="{FF2B5EF4-FFF2-40B4-BE49-F238E27FC236}">
                <a16:creationId xmlns:a16="http://schemas.microsoft.com/office/drawing/2014/main" id="{E1DF36DD-E725-B765-00DF-FF823DB27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056" y="644375"/>
            <a:ext cx="3372544" cy="189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Recording 18/06/2024, 11:06:16 p. m.">
            <a:hlinkClick r:id="" action="ppaction://media"/>
            <a:extLst>
              <a:ext uri="{FF2B5EF4-FFF2-40B4-BE49-F238E27FC236}">
                <a16:creationId xmlns:a16="http://schemas.microsoft.com/office/drawing/2014/main" id="{D849E233-6170-E6CC-BD5C-5B61FB49B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3201" y="93614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9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7117759"/>
            <a:ext cx="3543300" cy="3169740"/>
            <a:chOff x="0" y="4000999"/>
            <a:chExt cx="5932170" cy="6286500"/>
          </a:xfrm>
        </p:grpSpPr>
        <p:sp>
          <p:nvSpPr>
            <p:cNvPr id="4" name="object 4"/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-10" dirty="0">
                <a:latin typeface="AvantGarde Bk BT" panose="020B0402020202020204" pitchFamily="34" charset="0"/>
              </a:rPr>
              <a:t>Pulmonar</a:t>
            </a:r>
            <a:r>
              <a:rPr lang="es-ES" sz="7200" b="1" spc="-10" dirty="0">
                <a:latin typeface="AvantGarde Bk BT" panose="020B0402020202020204" pitchFamily="34" charset="0"/>
              </a:rPr>
              <a:t>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2243925" y="2890507"/>
            <a:ext cx="10779124" cy="3890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Edema pulmonar Neurogénico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Alteración oxigenación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Alteración relación ventilación/ perfusión </a:t>
            </a: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49400" y="7734300"/>
            <a:ext cx="3076574" cy="1638299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C284F1F9-D983-6460-C1E7-F73957DE3DE6}"/>
              </a:ext>
            </a:extLst>
          </p:cNvPr>
          <p:cNvSpPr/>
          <p:nvPr/>
        </p:nvSpPr>
        <p:spPr>
          <a:xfrm>
            <a:off x="6629400" y="7117758"/>
            <a:ext cx="4533900" cy="1638300"/>
          </a:xfrm>
          <a:custGeom>
            <a:avLst/>
            <a:gdLst/>
            <a:ahLst/>
            <a:cxnLst/>
            <a:rect l="l" t="t" r="r" b="b"/>
            <a:pathLst>
              <a:path w="2933700" h="1104900">
                <a:moveTo>
                  <a:pt x="2381043" y="1104899"/>
                </a:moveTo>
                <a:lnTo>
                  <a:pt x="552622" y="1104899"/>
                </a:lnTo>
                <a:lnTo>
                  <a:pt x="504934" y="1102871"/>
                </a:lnTo>
                <a:lnTo>
                  <a:pt x="458374" y="1096898"/>
                </a:lnTo>
                <a:lnTo>
                  <a:pt x="413107" y="1087144"/>
                </a:lnTo>
                <a:lnTo>
                  <a:pt x="369299" y="1073777"/>
                </a:lnTo>
                <a:lnTo>
                  <a:pt x="327116" y="1056963"/>
                </a:lnTo>
                <a:lnTo>
                  <a:pt x="286723" y="1036866"/>
                </a:lnTo>
                <a:lnTo>
                  <a:pt x="248287" y="1013653"/>
                </a:lnTo>
                <a:lnTo>
                  <a:pt x="211973" y="987490"/>
                </a:lnTo>
                <a:lnTo>
                  <a:pt x="177947" y="958543"/>
                </a:lnTo>
                <a:lnTo>
                  <a:pt x="146375" y="926978"/>
                </a:lnTo>
                <a:lnTo>
                  <a:pt x="117423" y="892961"/>
                </a:lnTo>
                <a:lnTo>
                  <a:pt x="91256" y="856657"/>
                </a:lnTo>
                <a:lnTo>
                  <a:pt x="68039" y="818233"/>
                </a:lnTo>
                <a:lnTo>
                  <a:pt x="47940" y="777854"/>
                </a:lnTo>
                <a:lnTo>
                  <a:pt x="31124" y="735687"/>
                </a:lnTo>
                <a:lnTo>
                  <a:pt x="17755" y="691897"/>
                </a:lnTo>
                <a:lnTo>
                  <a:pt x="8002" y="646650"/>
                </a:lnTo>
                <a:lnTo>
                  <a:pt x="2028" y="600112"/>
                </a:lnTo>
                <a:lnTo>
                  <a:pt x="0" y="552449"/>
                </a:lnTo>
                <a:lnTo>
                  <a:pt x="2028" y="504776"/>
                </a:lnTo>
                <a:lnTo>
                  <a:pt x="8002" y="458231"/>
                </a:lnTo>
                <a:lnTo>
                  <a:pt x="17755" y="412978"/>
                </a:lnTo>
                <a:lnTo>
                  <a:pt x="31124" y="369183"/>
                </a:lnTo>
                <a:lnTo>
                  <a:pt x="47940" y="327013"/>
                </a:lnTo>
                <a:lnTo>
                  <a:pt x="68039" y="286634"/>
                </a:lnTo>
                <a:lnTo>
                  <a:pt x="91256" y="248209"/>
                </a:lnTo>
                <a:lnTo>
                  <a:pt x="117423" y="211907"/>
                </a:lnTo>
                <a:lnTo>
                  <a:pt x="146375" y="177892"/>
                </a:lnTo>
                <a:lnTo>
                  <a:pt x="177947" y="146330"/>
                </a:lnTo>
                <a:lnTo>
                  <a:pt x="211973" y="117386"/>
                </a:lnTo>
                <a:lnTo>
                  <a:pt x="248287" y="91227"/>
                </a:lnTo>
                <a:lnTo>
                  <a:pt x="286723" y="68018"/>
                </a:lnTo>
                <a:lnTo>
                  <a:pt x="327116" y="47925"/>
                </a:lnTo>
                <a:lnTo>
                  <a:pt x="369299" y="31114"/>
                </a:lnTo>
                <a:lnTo>
                  <a:pt x="413107" y="17750"/>
                </a:lnTo>
                <a:lnTo>
                  <a:pt x="458374" y="7999"/>
                </a:lnTo>
                <a:lnTo>
                  <a:pt x="504934" y="2027"/>
                </a:lnTo>
                <a:lnTo>
                  <a:pt x="552622" y="0"/>
                </a:lnTo>
                <a:lnTo>
                  <a:pt x="2381043" y="0"/>
                </a:lnTo>
                <a:lnTo>
                  <a:pt x="2428721" y="2027"/>
                </a:lnTo>
                <a:lnTo>
                  <a:pt x="2475273" y="7999"/>
                </a:lnTo>
                <a:lnTo>
                  <a:pt x="2520534" y="17750"/>
                </a:lnTo>
                <a:lnTo>
                  <a:pt x="2564338" y="31114"/>
                </a:lnTo>
                <a:lnTo>
                  <a:pt x="2606519" y="47925"/>
                </a:lnTo>
                <a:lnTo>
                  <a:pt x="2646910" y="68018"/>
                </a:lnTo>
                <a:lnTo>
                  <a:pt x="2685346" y="91227"/>
                </a:lnTo>
                <a:lnTo>
                  <a:pt x="2721661" y="117386"/>
                </a:lnTo>
                <a:lnTo>
                  <a:pt x="2755689" y="146330"/>
                </a:lnTo>
                <a:lnTo>
                  <a:pt x="2787264" y="177892"/>
                </a:lnTo>
                <a:lnTo>
                  <a:pt x="2816220" y="211907"/>
                </a:lnTo>
                <a:lnTo>
                  <a:pt x="2842391" y="248209"/>
                </a:lnTo>
                <a:lnTo>
                  <a:pt x="2865611" y="286634"/>
                </a:lnTo>
                <a:lnTo>
                  <a:pt x="2885714" y="327013"/>
                </a:lnTo>
                <a:lnTo>
                  <a:pt x="2902534" y="369183"/>
                </a:lnTo>
                <a:lnTo>
                  <a:pt x="2915905" y="412978"/>
                </a:lnTo>
                <a:lnTo>
                  <a:pt x="2925662" y="458231"/>
                </a:lnTo>
                <a:lnTo>
                  <a:pt x="2931637" y="504776"/>
                </a:lnTo>
                <a:lnTo>
                  <a:pt x="2933666" y="552449"/>
                </a:lnTo>
                <a:lnTo>
                  <a:pt x="2931638" y="600112"/>
                </a:lnTo>
                <a:lnTo>
                  <a:pt x="2925664" y="646650"/>
                </a:lnTo>
                <a:lnTo>
                  <a:pt x="2915910" y="691897"/>
                </a:lnTo>
                <a:lnTo>
                  <a:pt x="2902542" y="735687"/>
                </a:lnTo>
                <a:lnTo>
                  <a:pt x="2885725" y="777854"/>
                </a:lnTo>
                <a:lnTo>
                  <a:pt x="2865626" y="818233"/>
                </a:lnTo>
                <a:lnTo>
                  <a:pt x="2842410" y="856657"/>
                </a:lnTo>
                <a:lnTo>
                  <a:pt x="2816243" y="892961"/>
                </a:lnTo>
                <a:lnTo>
                  <a:pt x="2787290" y="926978"/>
                </a:lnTo>
                <a:lnTo>
                  <a:pt x="2755718" y="958543"/>
                </a:lnTo>
                <a:lnTo>
                  <a:pt x="2721692" y="987490"/>
                </a:lnTo>
                <a:lnTo>
                  <a:pt x="2685379" y="1013653"/>
                </a:lnTo>
                <a:lnTo>
                  <a:pt x="2646942" y="1036866"/>
                </a:lnTo>
                <a:lnTo>
                  <a:pt x="2606550" y="1056963"/>
                </a:lnTo>
                <a:lnTo>
                  <a:pt x="2564367" y="1073777"/>
                </a:lnTo>
                <a:lnTo>
                  <a:pt x="2520559" y="1087144"/>
                </a:lnTo>
                <a:lnTo>
                  <a:pt x="2475292" y="1096898"/>
                </a:lnTo>
                <a:lnTo>
                  <a:pt x="2428731" y="1102871"/>
                </a:lnTo>
                <a:lnTo>
                  <a:pt x="2381043" y="1104899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>
            <a:pPr algn="ctr"/>
            <a:endParaRPr lang="es-ES" sz="16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+mn-lt"/>
              </a:rPr>
              <a:t>Ventilación</a:t>
            </a: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+mn-lt"/>
              </a:rPr>
              <a:t> mecánica</a:t>
            </a:r>
            <a:endParaRPr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362" name="Picture 2" descr="Cómo vivir con hipertensión pulmonar? Recomendaciones Generales">
            <a:extLst>
              <a:ext uri="{FF2B5EF4-FFF2-40B4-BE49-F238E27FC236}">
                <a16:creationId xmlns:a16="http://schemas.microsoft.com/office/drawing/2014/main" id="{719E9D2A-BD8A-FA5F-6DA2-D0B162B25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075" y="930429"/>
            <a:ext cx="2432050" cy="188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Recording 18/06/2024, 11:07:54 p. m.">
            <a:hlinkClick r:id="" action="ppaction://media"/>
            <a:extLst>
              <a:ext uri="{FF2B5EF4-FFF2-40B4-BE49-F238E27FC236}">
                <a16:creationId xmlns:a16="http://schemas.microsoft.com/office/drawing/2014/main" id="{183C64C8-4E22-8F18-7332-178334FF5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5524" y="92079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6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7048501"/>
            <a:ext cx="3505200" cy="3238998"/>
            <a:chOff x="0" y="4000999"/>
            <a:chExt cx="5932170" cy="6286500"/>
          </a:xfrm>
        </p:grpSpPr>
        <p:sp>
          <p:nvSpPr>
            <p:cNvPr id="4" name="object 4"/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-10" dirty="0">
                <a:latin typeface="AvantGarde Bk BT" panose="020B0402020202020204" pitchFamily="34" charset="0"/>
              </a:rPr>
              <a:t>Endocrino</a:t>
            </a:r>
            <a:r>
              <a:rPr lang="es-ES" sz="7200" b="1" spc="-10" dirty="0">
                <a:latin typeface="AvantGarde Bk BT" panose="020B0402020202020204" pitchFamily="34" charset="0"/>
              </a:rPr>
              <a:t>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2412743" y="2529244"/>
            <a:ext cx="9829799" cy="5460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Disfunción eje hipotálamo- Hipófisis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4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Disfunción tiroidea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Hiperglicemia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Insuficiencia adrenal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Diabetes insípida </a:t>
            </a: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49400" y="7734300"/>
            <a:ext cx="3076574" cy="1638299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C284F1F9-D983-6460-C1E7-F73957DE3DE6}"/>
              </a:ext>
            </a:extLst>
          </p:cNvPr>
          <p:cNvSpPr/>
          <p:nvPr/>
        </p:nvSpPr>
        <p:spPr>
          <a:xfrm>
            <a:off x="11734800" y="3911600"/>
            <a:ext cx="4533900" cy="1638300"/>
          </a:xfrm>
          <a:custGeom>
            <a:avLst/>
            <a:gdLst/>
            <a:ahLst/>
            <a:cxnLst/>
            <a:rect l="l" t="t" r="r" b="b"/>
            <a:pathLst>
              <a:path w="2933700" h="1104900">
                <a:moveTo>
                  <a:pt x="2381043" y="1104899"/>
                </a:moveTo>
                <a:lnTo>
                  <a:pt x="552622" y="1104899"/>
                </a:lnTo>
                <a:lnTo>
                  <a:pt x="504934" y="1102871"/>
                </a:lnTo>
                <a:lnTo>
                  <a:pt x="458374" y="1096898"/>
                </a:lnTo>
                <a:lnTo>
                  <a:pt x="413107" y="1087144"/>
                </a:lnTo>
                <a:lnTo>
                  <a:pt x="369299" y="1073777"/>
                </a:lnTo>
                <a:lnTo>
                  <a:pt x="327116" y="1056963"/>
                </a:lnTo>
                <a:lnTo>
                  <a:pt x="286723" y="1036866"/>
                </a:lnTo>
                <a:lnTo>
                  <a:pt x="248287" y="1013653"/>
                </a:lnTo>
                <a:lnTo>
                  <a:pt x="211973" y="987490"/>
                </a:lnTo>
                <a:lnTo>
                  <a:pt x="177947" y="958543"/>
                </a:lnTo>
                <a:lnTo>
                  <a:pt x="146375" y="926978"/>
                </a:lnTo>
                <a:lnTo>
                  <a:pt x="117423" y="892961"/>
                </a:lnTo>
                <a:lnTo>
                  <a:pt x="91256" y="856657"/>
                </a:lnTo>
                <a:lnTo>
                  <a:pt x="68039" y="818233"/>
                </a:lnTo>
                <a:lnTo>
                  <a:pt x="47940" y="777854"/>
                </a:lnTo>
                <a:lnTo>
                  <a:pt x="31124" y="735687"/>
                </a:lnTo>
                <a:lnTo>
                  <a:pt x="17755" y="691897"/>
                </a:lnTo>
                <a:lnTo>
                  <a:pt x="8002" y="646650"/>
                </a:lnTo>
                <a:lnTo>
                  <a:pt x="2028" y="600112"/>
                </a:lnTo>
                <a:lnTo>
                  <a:pt x="0" y="552449"/>
                </a:lnTo>
                <a:lnTo>
                  <a:pt x="2028" y="504776"/>
                </a:lnTo>
                <a:lnTo>
                  <a:pt x="8002" y="458231"/>
                </a:lnTo>
                <a:lnTo>
                  <a:pt x="17755" y="412978"/>
                </a:lnTo>
                <a:lnTo>
                  <a:pt x="31124" y="369183"/>
                </a:lnTo>
                <a:lnTo>
                  <a:pt x="47940" y="327013"/>
                </a:lnTo>
                <a:lnTo>
                  <a:pt x="68039" y="286634"/>
                </a:lnTo>
                <a:lnTo>
                  <a:pt x="91256" y="248209"/>
                </a:lnTo>
                <a:lnTo>
                  <a:pt x="117423" y="211907"/>
                </a:lnTo>
                <a:lnTo>
                  <a:pt x="146375" y="177892"/>
                </a:lnTo>
                <a:lnTo>
                  <a:pt x="177947" y="146330"/>
                </a:lnTo>
                <a:lnTo>
                  <a:pt x="211973" y="117386"/>
                </a:lnTo>
                <a:lnTo>
                  <a:pt x="248287" y="91227"/>
                </a:lnTo>
                <a:lnTo>
                  <a:pt x="286723" y="68018"/>
                </a:lnTo>
                <a:lnTo>
                  <a:pt x="327116" y="47925"/>
                </a:lnTo>
                <a:lnTo>
                  <a:pt x="369299" y="31114"/>
                </a:lnTo>
                <a:lnTo>
                  <a:pt x="413107" y="17750"/>
                </a:lnTo>
                <a:lnTo>
                  <a:pt x="458374" y="7999"/>
                </a:lnTo>
                <a:lnTo>
                  <a:pt x="504934" y="2027"/>
                </a:lnTo>
                <a:lnTo>
                  <a:pt x="552622" y="0"/>
                </a:lnTo>
                <a:lnTo>
                  <a:pt x="2381043" y="0"/>
                </a:lnTo>
                <a:lnTo>
                  <a:pt x="2428721" y="2027"/>
                </a:lnTo>
                <a:lnTo>
                  <a:pt x="2475273" y="7999"/>
                </a:lnTo>
                <a:lnTo>
                  <a:pt x="2520534" y="17750"/>
                </a:lnTo>
                <a:lnTo>
                  <a:pt x="2564338" y="31114"/>
                </a:lnTo>
                <a:lnTo>
                  <a:pt x="2606519" y="47925"/>
                </a:lnTo>
                <a:lnTo>
                  <a:pt x="2646910" y="68018"/>
                </a:lnTo>
                <a:lnTo>
                  <a:pt x="2685346" y="91227"/>
                </a:lnTo>
                <a:lnTo>
                  <a:pt x="2721661" y="117386"/>
                </a:lnTo>
                <a:lnTo>
                  <a:pt x="2755689" y="146330"/>
                </a:lnTo>
                <a:lnTo>
                  <a:pt x="2787264" y="177892"/>
                </a:lnTo>
                <a:lnTo>
                  <a:pt x="2816220" y="211907"/>
                </a:lnTo>
                <a:lnTo>
                  <a:pt x="2842391" y="248209"/>
                </a:lnTo>
                <a:lnTo>
                  <a:pt x="2865611" y="286634"/>
                </a:lnTo>
                <a:lnTo>
                  <a:pt x="2885714" y="327013"/>
                </a:lnTo>
                <a:lnTo>
                  <a:pt x="2902534" y="369183"/>
                </a:lnTo>
                <a:lnTo>
                  <a:pt x="2915905" y="412978"/>
                </a:lnTo>
                <a:lnTo>
                  <a:pt x="2925662" y="458231"/>
                </a:lnTo>
                <a:lnTo>
                  <a:pt x="2931637" y="504776"/>
                </a:lnTo>
                <a:lnTo>
                  <a:pt x="2933666" y="552449"/>
                </a:lnTo>
                <a:lnTo>
                  <a:pt x="2931638" y="600112"/>
                </a:lnTo>
                <a:lnTo>
                  <a:pt x="2925664" y="646650"/>
                </a:lnTo>
                <a:lnTo>
                  <a:pt x="2915910" y="691897"/>
                </a:lnTo>
                <a:lnTo>
                  <a:pt x="2902542" y="735687"/>
                </a:lnTo>
                <a:lnTo>
                  <a:pt x="2885725" y="777854"/>
                </a:lnTo>
                <a:lnTo>
                  <a:pt x="2865626" y="818233"/>
                </a:lnTo>
                <a:lnTo>
                  <a:pt x="2842410" y="856657"/>
                </a:lnTo>
                <a:lnTo>
                  <a:pt x="2816243" y="892961"/>
                </a:lnTo>
                <a:lnTo>
                  <a:pt x="2787290" y="926978"/>
                </a:lnTo>
                <a:lnTo>
                  <a:pt x="2755718" y="958543"/>
                </a:lnTo>
                <a:lnTo>
                  <a:pt x="2721692" y="987490"/>
                </a:lnTo>
                <a:lnTo>
                  <a:pt x="2685379" y="1013653"/>
                </a:lnTo>
                <a:lnTo>
                  <a:pt x="2646942" y="1036866"/>
                </a:lnTo>
                <a:lnTo>
                  <a:pt x="2606550" y="1056963"/>
                </a:lnTo>
                <a:lnTo>
                  <a:pt x="2564367" y="1073777"/>
                </a:lnTo>
                <a:lnTo>
                  <a:pt x="2520559" y="1087144"/>
                </a:lnTo>
                <a:lnTo>
                  <a:pt x="2475292" y="1096898"/>
                </a:lnTo>
                <a:lnTo>
                  <a:pt x="2428731" y="1102871"/>
                </a:lnTo>
                <a:lnTo>
                  <a:pt x="2381043" y="1104899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>
            <a:pPr algn="ctr"/>
            <a:endParaRPr lang="es-ES" sz="14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sz="3200" dirty="0">
                <a:solidFill>
                  <a:schemeClr val="bg1"/>
                </a:solidFill>
                <a:latin typeface="+mn-lt"/>
              </a:rPr>
              <a:t>Reposición hormonal</a:t>
            </a:r>
          </a:p>
          <a:p>
            <a:pPr algn="ctr"/>
            <a:r>
              <a:rPr lang="es-ES" sz="3200" dirty="0">
                <a:solidFill>
                  <a:schemeClr val="bg1"/>
                </a:solidFill>
                <a:latin typeface="+mn-lt"/>
              </a:rPr>
              <a:t>Control metabólico </a:t>
            </a:r>
            <a:endParaRPr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CFA707D2-1EED-F257-42CC-775E9BACC629}"/>
              </a:ext>
            </a:extLst>
          </p:cNvPr>
          <p:cNvSpPr/>
          <p:nvPr/>
        </p:nvSpPr>
        <p:spPr>
          <a:xfrm>
            <a:off x="8376170" y="6476292"/>
            <a:ext cx="5341934" cy="2896098"/>
          </a:xfrm>
          <a:custGeom>
            <a:avLst/>
            <a:gdLst/>
            <a:ahLst/>
            <a:cxnLst/>
            <a:rect l="l" t="t" r="r" b="b"/>
            <a:pathLst>
              <a:path w="1866900" h="1866900">
                <a:moveTo>
                  <a:pt x="1866899" y="1866899"/>
                </a:moveTo>
                <a:lnTo>
                  <a:pt x="510570" y="1866899"/>
                </a:lnTo>
                <a:lnTo>
                  <a:pt x="461402" y="1864562"/>
                </a:lnTo>
                <a:lnTo>
                  <a:pt x="413555" y="1857692"/>
                </a:lnTo>
                <a:lnTo>
                  <a:pt x="367245" y="1846504"/>
                </a:lnTo>
                <a:lnTo>
                  <a:pt x="322684" y="1831212"/>
                </a:lnTo>
                <a:lnTo>
                  <a:pt x="280086" y="1812030"/>
                </a:lnTo>
                <a:lnTo>
                  <a:pt x="239667" y="1789172"/>
                </a:lnTo>
                <a:lnTo>
                  <a:pt x="201639" y="1762852"/>
                </a:lnTo>
                <a:lnTo>
                  <a:pt x="166217" y="1733284"/>
                </a:lnTo>
                <a:lnTo>
                  <a:pt x="133615" y="1700682"/>
                </a:lnTo>
                <a:lnTo>
                  <a:pt x="104047" y="1665260"/>
                </a:lnTo>
                <a:lnTo>
                  <a:pt x="77727" y="1627232"/>
                </a:lnTo>
                <a:lnTo>
                  <a:pt x="54869" y="1586813"/>
                </a:lnTo>
                <a:lnTo>
                  <a:pt x="35686" y="1544215"/>
                </a:lnTo>
                <a:lnTo>
                  <a:pt x="20394" y="1499654"/>
                </a:lnTo>
                <a:lnTo>
                  <a:pt x="9207" y="1453343"/>
                </a:lnTo>
                <a:lnTo>
                  <a:pt x="2337" y="1405497"/>
                </a:lnTo>
                <a:lnTo>
                  <a:pt x="0" y="1356329"/>
                </a:lnTo>
                <a:lnTo>
                  <a:pt x="0" y="0"/>
                </a:lnTo>
                <a:lnTo>
                  <a:pt x="1356329" y="0"/>
                </a:lnTo>
                <a:lnTo>
                  <a:pt x="1405506" y="2337"/>
                </a:lnTo>
                <a:lnTo>
                  <a:pt x="1453359" y="9207"/>
                </a:lnTo>
                <a:lnTo>
                  <a:pt x="1499675" y="20394"/>
                </a:lnTo>
                <a:lnTo>
                  <a:pt x="1544239" y="35686"/>
                </a:lnTo>
                <a:lnTo>
                  <a:pt x="1586838" y="54869"/>
                </a:lnTo>
                <a:lnTo>
                  <a:pt x="1627258" y="77727"/>
                </a:lnTo>
                <a:lnTo>
                  <a:pt x="1665284" y="104047"/>
                </a:lnTo>
                <a:lnTo>
                  <a:pt x="1700705" y="133615"/>
                </a:lnTo>
                <a:lnTo>
                  <a:pt x="1733304" y="166217"/>
                </a:lnTo>
                <a:lnTo>
                  <a:pt x="1762869" y="201639"/>
                </a:lnTo>
                <a:lnTo>
                  <a:pt x="1789186" y="239667"/>
                </a:lnTo>
                <a:lnTo>
                  <a:pt x="1812041" y="280086"/>
                </a:lnTo>
                <a:lnTo>
                  <a:pt x="1831220" y="322684"/>
                </a:lnTo>
                <a:lnTo>
                  <a:pt x="1846509" y="367245"/>
                </a:lnTo>
                <a:lnTo>
                  <a:pt x="1857694" y="413555"/>
                </a:lnTo>
                <a:lnTo>
                  <a:pt x="1864562" y="461402"/>
                </a:lnTo>
                <a:lnTo>
                  <a:pt x="1866899" y="510570"/>
                </a:lnTo>
                <a:lnTo>
                  <a:pt x="1866899" y="1866899"/>
                </a:lnTo>
                <a:close/>
              </a:path>
            </a:pathLst>
          </a:cu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endParaRPr lang="es-ES" sz="1600" dirty="0">
              <a:latin typeface="+mn-lt"/>
            </a:endParaRPr>
          </a:p>
          <a:p>
            <a:pPr algn="ctr"/>
            <a:r>
              <a:rPr lang="es-ES" sz="2800" dirty="0">
                <a:latin typeface="+mn-lt"/>
              </a:rPr>
              <a:t>Poliuria &gt; 300 ml/hora</a:t>
            </a:r>
          </a:p>
          <a:p>
            <a:pPr algn="ctr"/>
            <a:r>
              <a:rPr lang="es-ES" sz="2800" dirty="0">
                <a:latin typeface="+mn-lt"/>
              </a:rPr>
              <a:t>↑Osmolaridad sérica &gt; 300 </a:t>
            </a:r>
          </a:p>
          <a:p>
            <a:pPr algn="ctr"/>
            <a:r>
              <a:rPr lang="es-ES" sz="2800" dirty="0">
                <a:latin typeface="+mn-lt"/>
              </a:rPr>
              <a:t>↓Osmolaridad urinaria &lt; 300 </a:t>
            </a:r>
          </a:p>
          <a:p>
            <a:pPr algn="ctr"/>
            <a:r>
              <a:rPr lang="es-ES" sz="2800" dirty="0">
                <a:latin typeface="+mn-lt"/>
              </a:rPr>
              <a:t>Hipovolemia</a:t>
            </a:r>
          </a:p>
          <a:p>
            <a:pPr algn="ctr"/>
            <a:r>
              <a:rPr lang="es-ES" sz="2800" dirty="0" err="1">
                <a:latin typeface="+mn-lt"/>
              </a:rPr>
              <a:t>Na</a:t>
            </a:r>
            <a:r>
              <a:rPr lang="es-ES" sz="2800" dirty="0">
                <a:latin typeface="+mn-lt"/>
              </a:rPr>
              <a:t>&gt; 150</a:t>
            </a:r>
            <a:endParaRPr sz="2800" dirty="0">
              <a:latin typeface="+mn-lt"/>
            </a:endParaRPr>
          </a:p>
        </p:txBody>
      </p:sp>
      <p:pic>
        <p:nvPicPr>
          <p:cNvPr id="16388" name="Picture 4" descr="Fichas de aprendizaje Hipotiroidismo | Quizlet">
            <a:extLst>
              <a:ext uri="{FF2B5EF4-FFF2-40B4-BE49-F238E27FC236}">
                <a16:creationId xmlns:a16="http://schemas.microsoft.com/office/drawing/2014/main" id="{21426E90-3476-D125-B790-82E1AC150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899" b="6851"/>
          <a:stretch/>
        </p:blipFill>
        <p:spPr bwMode="auto">
          <a:xfrm>
            <a:off x="12115800" y="406576"/>
            <a:ext cx="2214309" cy="25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Recording 18/06/2024, 11:16:21 p. m.">
            <a:hlinkClick r:id="" action="ppaction://media"/>
            <a:extLst>
              <a:ext uri="{FF2B5EF4-FFF2-40B4-BE49-F238E27FC236}">
                <a16:creationId xmlns:a16="http://schemas.microsoft.com/office/drawing/2014/main" id="{11338C82-CFFB-DD6E-AD7B-0C5E67BB4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1408" y="92701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6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6919025"/>
            <a:ext cx="3657600" cy="3368474"/>
            <a:chOff x="0" y="4000999"/>
            <a:chExt cx="5932170" cy="6286500"/>
          </a:xfrm>
        </p:grpSpPr>
        <p:sp>
          <p:nvSpPr>
            <p:cNvPr id="4" name="object 4"/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-10" dirty="0">
                <a:latin typeface="AvantGarde Bk BT" panose="020B0402020202020204" pitchFamily="34" charset="0"/>
              </a:rPr>
              <a:t>Otros </a:t>
            </a:r>
            <a:r>
              <a:rPr lang="es-ES" sz="7200" b="1" spc="-10" dirty="0">
                <a:latin typeface="AvantGarde Bk BT" panose="020B0402020202020204" pitchFamily="34" charset="0"/>
              </a:rPr>
              <a:t>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1723693" y="3214263"/>
            <a:ext cx="5972508" cy="25388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lang="es-CO" sz="4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Hematológico</a:t>
            </a:r>
          </a:p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endParaRPr lang="es-CO" sz="2400" u="sng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Coagulopatía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Anemia </a:t>
            </a: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49400" y="8229601"/>
            <a:ext cx="3076574" cy="1638299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C284F1F9-D983-6460-C1E7-F73957DE3DE6}"/>
              </a:ext>
            </a:extLst>
          </p:cNvPr>
          <p:cNvSpPr/>
          <p:nvPr/>
        </p:nvSpPr>
        <p:spPr>
          <a:xfrm>
            <a:off x="2469596" y="6477000"/>
            <a:ext cx="4533900" cy="1638300"/>
          </a:xfrm>
          <a:custGeom>
            <a:avLst/>
            <a:gdLst/>
            <a:ahLst/>
            <a:cxnLst/>
            <a:rect l="l" t="t" r="r" b="b"/>
            <a:pathLst>
              <a:path w="2933700" h="1104900">
                <a:moveTo>
                  <a:pt x="2381043" y="1104899"/>
                </a:moveTo>
                <a:lnTo>
                  <a:pt x="552622" y="1104899"/>
                </a:lnTo>
                <a:lnTo>
                  <a:pt x="504934" y="1102871"/>
                </a:lnTo>
                <a:lnTo>
                  <a:pt x="458374" y="1096898"/>
                </a:lnTo>
                <a:lnTo>
                  <a:pt x="413107" y="1087144"/>
                </a:lnTo>
                <a:lnTo>
                  <a:pt x="369299" y="1073777"/>
                </a:lnTo>
                <a:lnTo>
                  <a:pt x="327116" y="1056963"/>
                </a:lnTo>
                <a:lnTo>
                  <a:pt x="286723" y="1036866"/>
                </a:lnTo>
                <a:lnTo>
                  <a:pt x="248287" y="1013653"/>
                </a:lnTo>
                <a:lnTo>
                  <a:pt x="211973" y="987490"/>
                </a:lnTo>
                <a:lnTo>
                  <a:pt x="177947" y="958543"/>
                </a:lnTo>
                <a:lnTo>
                  <a:pt x="146375" y="926978"/>
                </a:lnTo>
                <a:lnTo>
                  <a:pt x="117423" y="892961"/>
                </a:lnTo>
                <a:lnTo>
                  <a:pt x="91256" y="856657"/>
                </a:lnTo>
                <a:lnTo>
                  <a:pt x="68039" y="818233"/>
                </a:lnTo>
                <a:lnTo>
                  <a:pt x="47940" y="777854"/>
                </a:lnTo>
                <a:lnTo>
                  <a:pt x="31124" y="735687"/>
                </a:lnTo>
                <a:lnTo>
                  <a:pt x="17755" y="691897"/>
                </a:lnTo>
                <a:lnTo>
                  <a:pt x="8002" y="646650"/>
                </a:lnTo>
                <a:lnTo>
                  <a:pt x="2028" y="600112"/>
                </a:lnTo>
                <a:lnTo>
                  <a:pt x="0" y="552449"/>
                </a:lnTo>
                <a:lnTo>
                  <a:pt x="2028" y="504776"/>
                </a:lnTo>
                <a:lnTo>
                  <a:pt x="8002" y="458231"/>
                </a:lnTo>
                <a:lnTo>
                  <a:pt x="17755" y="412978"/>
                </a:lnTo>
                <a:lnTo>
                  <a:pt x="31124" y="369183"/>
                </a:lnTo>
                <a:lnTo>
                  <a:pt x="47940" y="327013"/>
                </a:lnTo>
                <a:lnTo>
                  <a:pt x="68039" y="286634"/>
                </a:lnTo>
                <a:lnTo>
                  <a:pt x="91256" y="248209"/>
                </a:lnTo>
                <a:lnTo>
                  <a:pt x="117423" y="211907"/>
                </a:lnTo>
                <a:lnTo>
                  <a:pt x="146375" y="177892"/>
                </a:lnTo>
                <a:lnTo>
                  <a:pt x="177947" y="146330"/>
                </a:lnTo>
                <a:lnTo>
                  <a:pt x="211973" y="117386"/>
                </a:lnTo>
                <a:lnTo>
                  <a:pt x="248287" y="91227"/>
                </a:lnTo>
                <a:lnTo>
                  <a:pt x="286723" y="68018"/>
                </a:lnTo>
                <a:lnTo>
                  <a:pt x="327116" y="47925"/>
                </a:lnTo>
                <a:lnTo>
                  <a:pt x="369299" y="31114"/>
                </a:lnTo>
                <a:lnTo>
                  <a:pt x="413107" y="17750"/>
                </a:lnTo>
                <a:lnTo>
                  <a:pt x="458374" y="7999"/>
                </a:lnTo>
                <a:lnTo>
                  <a:pt x="504934" y="2027"/>
                </a:lnTo>
                <a:lnTo>
                  <a:pt x="552622" y="0"/>
                </a:lnTo>
                <a:lnTo>
                  <a:pt x="2381043" y="0"/>
                </a:lnTo>
                <a:lnTo>
                  <a:pt x="2428721" y="2027"/>
                </a:lnTo>
                <a:lnTo>
                  <a:pt x="2475273" y="7999"/>
                </a:lnTo>
                <a:lnTo>
                  <a:pt x="2520534" y="17750"/>
                </a:lnTo>
                <a:lnTo>
                  <a:pt x="2564338" y="31114"/>
                </a:lnTo>
                <a:lnTo>
                  <a:pt x="2606519" y="47925"/>
                </a:lnTo>
                <a:lnTo>
                  <a:pt x="2646910" y="68018"/>
                </a:lnTo>
                <a:lnTo>
                  <a:pt x="2685346" y="91227"/>
                </a:lnTo>
                <a:lnTo>
                  <a:pt x="2721661" y="117386"/>
                </a:lnTo>
                <a:lnTo>
                  <a:pt x="2755689" y="146330"/>
                </a:lnTo>
                <a:lnTo>
                  <a:pt x="2787264" y="177892"/>
                </a:lnTo>
                <a:lnTo>
                  <a:pt x="2816220" y="211907"/>
                </a:lnTo>
                <a:lnTo>
                  <a:pt x="2842391" y="248209"/>
                </a:lnTo>
                <a:lnTo>
                  <a:pt x="2865611" y="286634"/>
                </a:lnTo>
                <a:lnTo>
                  <a:pt x="2885714" y="327013"/>
                </a:lnTo>
                <a:lnTo>
                  <a:pt x="2902534" y="369183"/>
                </a:lnTo>
                <a:lnTo>
                  <a:pt x="2915905" y="412978"/>
                </a:lnTo>
                <a:lnTo>
                  <a:pt x="2925662" y="458231"/>
                </a:lnTo>
                <a:lnTo>
                  <a:pt x="2931637" y="504776"/>
                </a:lnTo>
                <a:lnTo>
                  <a:pt x="2933666" y="552449"/>
                </a:lnTo>
                <a:lnTo>
                  <a:pt x="2931638" y="600112"/>
                </a:lnTo>
                <a:lnTo>
                  <a:pt x="2925664" y="646650"/>
                </a:lnTo>
                <a:lnTo>
                  <a:pt x="2915910" y="691897"/>
                </a:lnTo>
                <a:lnTo>
                  <a:pt x="2902542" y="735687"/>
                </a:lnTo>
                <a:lnTo>
                  <a:pt x="2885725" y="777854"/>
                </a:lnTo>
                <a:lnTo>
                  <a:pt x="2865626" y="818233"/>
                </a:lnTo>
                <a:lnTo>
                  <a:pt x="2842410" y="856657"/>
                </a:lnTo>
                <a:lnTo>
                  <a:pt x="2816243" y="892961"/>
                </a:lnTo>
                <a:lnTo>
                  <a:pt x="2787290" y="926978"/>
                </a:lnTo>
                <a:lnTo>
                  <a:pt x="2755718" y="958543"/>
                </a:lnTo>
                <a:lnTo>
                  <a:pt x="2721692" y="987490"/>
                </a:lnTo>
                <a:lnTo>
                  <a:pt x="2685379" y="1013653"/>
                </a:lnTo>
                <a:lnTo>
                  <a:pt x="2646942" y="1036866"/>
                </a:lnTo>
                <a:lnTo>
                  <a:pt x="2606550" y="1056963"/>
                </a:lnTo>
                <a:lnTo>
                  <a:pt x="2564367" y="1073777"/>
                </a:lnTo>
                <a:lnTo>
                  <a:pt x="2520559" y="1087144"/>
                </a:lnTo>
                <a:lnTo>
                  <a:pt x="2475292" y="1096898"/>
                </a:lnTo>
                <a:lnTo>
                  <a:pt x="2428731" y="1102871"/>
                </a:lnTo>
                <a:lnTo>
                  <a:pt x="2381043" y="1104899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>
            <a:pPr algn="ctr"/>
            <a:endParaRPr lang="es-ES" sz="16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s-ES" sz="16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+mn-lt"/>
              </a:rPr>
              <a:t>Terapia transfusional </a:t>
            </a:r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FBDD2C8D-BD9E-35AF-C2E3-2E2A8B265692}"/>
              </a:ext>
            </a:extLst>
          </p:cNvPr>
          <p:cNvSpPr txBox="1"/>
          <p:nvPr/>
        </p:nvSpPr>
        <p:spPr>
          <a:xfrm>
            <a:off x="10943892" y="3214263"/>
            <a:ext cx="5972508" cy="25388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lang="es-CO" sz="4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Termorregulación</a:t>
            </a:r>
          </a:p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endParaRPr lang="es-CO" sz="2400" b="1" u="sng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Hipotermia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Hipertermia </a:t>
            </a:r>
          </a:p>
        </p:txBody>
      </p:sp>
      <p:sp>
        <p:nvSpPr>
          <p:cNvPr id="9" name="AutoShape 2" descr="Coagulopatia na infecção por coronavírus: um fator de mau prognóstico –  PEBMED">
            <a:extLst>
              <a:ext uri="{FF2B5EF4-FFF2-40B4-BE49-F238E27FC236}">
                <a16:creationId xmlns:a16="http://schemas.microsoft.com/office/drawing/2014/main" id="{1C3AF7E4-DF32-AEA5-93C3-2F722C704C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0" name="AutoShape 4" descr="Coagulopatia na infecção por coronavírus: um fator de mau prognóstico –  PEBMED">
            <a:extLst>
              <a:ext uri="{FF2B5EF4-FFF2-40B4-BE49-F238E27FC236}">
                <a16:creationId xmlns:a16="http://schemas.microsoft.com/office/drawing/2014/main" id="{1263C5D3-F00C-3D63-A991-DE68BEC585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7414" name="Picture 6" descr="ilustraciones, imágenes clip art, dibujos animados e iconos de stock de vaso sanguíneos - vena humana">
            <a:extLst>
              <a:ext uri="{FF2B5EF4-FFF2-40B4-BE49-F238E27FC236}">
                <a16:creationId xmlns:a16="http://schemas.microsoft.com/office/drawing/2014/main" id="{5B3060E9-A92F-F6B5-6D30-D1C109320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1" y="793376"/>
            <a:ext cx="2743200" cy="18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udio Recording 1/07/2024, 11:21:17 p. m.">
            <a:hlinkClick r:id="" action="ppaction://media"/>
            <a:extLst>
              <a:ext uri="{FF2B5EF4-FFF2-40B4-BE49-F238E27FC236}">
                <a16:creationId xmlns:a16="http://schemas.microsoft.com/office/drawing/2014/main" id="{413568B8-E6BD-C1CC-017D-4ED8AA6CC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13697" y="9162796"/>
            <a:ext cx="812800" cy="8128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E07C1E8-DCBA-8D49-47D2-70A6DE761B9E}"/>
              </a:ext>
            </a:extLst>
          </p:cNvPr>
          <p:cNvSpPr txBox="1"/>
          <p:nvPr/>
        </p:nvSpPr>
        <p:spPr>
          <a:xfrm>
            <a:off x="6629400" y="9683234"/>
            <a:ext cx="793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hlinkClick r:id="rId8"/>
              </a:rPr>
              <a:t>Documento de apoyo </a:t>
            </a:r>
            <a:r>
              <a:rPr lang="es-ES" dirty="0">
                <a:hlinkClick r:id="rId8"/>
              </a:rPr>
              <a:t>A-2.3.4-01 Transfusión Sangre y Hemoderivados V2</a:t>
            </a:r>
            <a:endParaRPr lang="es-CO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8EE9E4C-6EA2-693A-7F47-165E2E3CE07A}"/>
              </a:ext>
            </a:extLst>
          </p:cNvPr>
          <p:cNvSpPr txBox="1"/>
          <p:nvPr/>
        </p:nvSpPr>
        <p:spPr>
          <a:xfrm>
            <a:off x="8242685" y="9278998"/>
            <a:ext cx="470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Oprima </a:t>
            </a:r>
            <a:r>
              <a:rPr lang="es-ES" b="1" dirty="0" err="1"/>
              <a:t>Ctrl</a:t>
            </a:r>
            <a:r>
              <a:rPr lang="es-ES" b="1" dirty="0"/>
              <a:t> + clic para ver el documento: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392681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-914400" y="887481"/>
            <a:ext cx="136906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75" dirty="0">
                <a:latin typeface="AvantGarde Bk BT" panose="020B0402020202020204" pitchFamily="34" charset="0"/>
              </a:rPr>
              <a:t>Neuro protección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3242311" y="4288766"/>
            <a:ext cx="10549890" cy="28469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Medidas destinadas a proteger el tejido cerebral de los daños causados por la isquemia.</a:t>
            </a:r>
          </a:p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endParaRPr sz="3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630400" y="8060841"/>
            <a:ext cx="3076574" cy="1638299"/>
          </a:xfrm>
          <a:prstGeom prst="rect">
            <a:avLst/>
          </a:prstGeom>
        </p:spPr>
      </p:pic>
      <p:grpSp>
        <p:nvGrpSpPr>
          <p:cNvPr id="2" name="object 3">
            <a:extLst>
              <a:ext uri="{FF2B5EF4-FFF2-40B4-BE49-F238E27FC236}">
                <a16:creationId xmlns:a16="http://schemas.microsoft.com/office/drawing/2014/main" id="{AE107852-A527-1869-955C-21B430EE4882}"/>
              </a:ext>
            </a:extLst>
          </p:cNvPr>
          <p:cNvGrpSpPr/>
          <p:nvPr/>
        </p:nvGrpSpPr>
        <p:grpSpPr>
          <a:xfrm>
            <a:off x="0" y="6667500"/>
            <a:ext cx="4114800" cy="3619999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22F883E6-3394-1605-7BD1-BF4D26675479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7705FF23-3FFA-6DF8-6302-4979467C37AF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D4E17E5B-1345-CA35-2083-2B9640EEB222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9218" name="Picture 2" descr="Para qué sirven los pliegues del cerebro">
            <a:extLst>
              <a:ext uri="{FF2B5EF4-FFF2-40B4-BE49-F238E27FC236}">
                <a16:creationId xmlns:a16="http://schemas.microsoft.com/office/drawing/2014/main" id="{5E3586D0-C433-9BE7-317B-163D97E07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870" y="435439"/>
            <a:ext cx="5730039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cording 18/06/2024, 11:19:59 p. m.">
            <a:hlinkClick r:id="" action="ppaction://media"/>
            <a:extLst>
              <a:ext uri="{FF2B5EF4-FFF2-40B4-BE49-F238E27FC236}">
                <a16:creationId xmlns:a16="http://schemas.microsoft.com/office/drawing/2014/main" id="{0BAE99A2-ABE5-4C5D-B974-589D305B9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1421" y="90706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8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2705100" y="479384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Medidas generales de </a:t>
            </a:r>
            <a:r>
              <a:rPr lang="es-ES" sz="6600" b="1" spc="75" dirty="0">
                <a:latin typeface="AvantGarde Bk BT" panose="020B0402020202020204" pitchFamily="34" charset="0"/>
              </a:rPr>
              <a:t>cuidado</a:t>
            </a:r>
            <a:r>
              <a:rPr lang="es-ES" sz="7200" b="1" spc="75" dirty="0">
                <a:latin typeface="AvantGarde Bk BT" panose="020B0402020202020204" pitchFamily="34" charset="0"/>
              </a:rPr>
              <a:t>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3581136" y="2049727"/>
            <a:ext cx="11023599" cy="7770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Posición de la cabeza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Sedo/analgesia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Ventilación mecánica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 metabólico/glicémico </a:t>
            </a:r>
          </a:p>
          <a:p>
            <a:pPr marL="469900" marR="5080" indent="-457200" algn="l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Administración de fluidos y hemoderivados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 de la temperatura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 actividad epiléptica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Reanimación cardio cerebro pulmonar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2" name="object 3">
            <a:extLst>
              <a:ext uri="{FF2B5EF4-FFF2-40B4-BE49-F238E27FC236}">
                <a16:creationId xmlns:a16="http://schemas.microsoft.com/office/drawing/2014/main" id="{EEEFD0A1-29A4-CD00-5AA2-91E5EA11FEA9}"/>
              </a:ext>
            </a:extLst>
          </p:cNvPr>
          <p:cNvGrpSpPr/>
          <p:nvPr/>
        </p:nvGrpSpPr>
        <p:grpSpPr>
          <a:xfrm>
            <a:off x="0" y="7200901"/>
            <a:ext cx="3581400" cy="3086598"/>
            <a:chOff x="0" y="4000999"/>
            <a:chExt cx="5932170" cy="6286500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F2CF844E-1755-1FD3-4E6D-8EF1523FFC32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FC17EF2D-2D6A-821D-5DB7-DCDF6CD9EF8A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03284D0E-D486-DC77-E913-1E9C0764B568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10EB811A-7D59-4E8A-A2F4-090CCB5294FA}"/>
              </a:ext>
            </a:extLst>
          </p:cNvPr>
          <p:cNvSpPr txBox="1"/>
          <p:nvPr/>
        </p:nvSpPr>
        <p:spPr>
          <a:xfrm>
            <a:off x="8575854" y="9791082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hlinkClick r:id="rId6"/>
              </a:rPr>
              <a:t>PCG-2.13-03 Reanimación Cardio Cerebro Pulmonar V5-</a:t>
            </a:r>
            <a:endParaRPr lang="es-CO" dirty="0"/>
          </a:p>
        </p:txBody>
      </p:sp>
      <p:pic>
        <p:nvPicPr>
          <p:cNvPr id="3" name="Audio Recording 18/06/2024, 11:22:02 p. m.">
            <a:hlinkClick r:id="" action="ppaction://media"/>
            <a:extLst>
              <a:ext uri="{FF2B5EF4-FFF2-40B4-BE49-F238E27FC236}">
                <a16:creationId xmlns:a16="http://schemas.microsoft.com/office/drawing/2014/main" id="{DB439389-8D4F-EE15-75E7-0687634E7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96417" y="9168031"/>
            <a:ext cx="812800" cy="8128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D5B3F5C-D8FD-C56B-D119-E9A91C3765D1}"/>
              </a:ext>
            </a:extLst>
          </p:cNvPr>
          <p:cNvSpPr txBox="1"/>
          <p:nvPr/>
        </p:nvSpPr>
        <p:spPr>
          <a:xfrm>
            <a:off x="9296400" y="9416822"/>
            <a:ext cx="470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Oprima </a:t>
            </a:r>
            <a:r>
              <a:rPr lang="es-ES" b="1" dirty="0" err="1"/>
              <a:t>Ctrl</a:t>
            </a:r>
            <a:r>
              <a:rPr lang="es-ES" b="1" dirty="0"/>
              <a:t> + clic para ver el documento: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419627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-10" dirty="0">
                <a:latin typeface="AvantGarde Bk BT" panose="020B0402020202020204" pitchFamily="34" charset="0"/>
              </a:rPr>
              <a:t>Sedo analgesia 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ED2EC93-549F-99D9-1840-046A080D4E89}"/>
              </a:ext>
            </a:extLst>
          </p:cNvPr>
          <p:cNvSpPr txBox="1"/>
          <p:nvPr/>
        </p:nvSpPr>
        <p:spPr>
          <a:xfrm>
            <a:off x="3124200" y="2781300"/>
            <a:ext cx="914661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Pilar fundamental del manejo </a:t>
            </a:r>
          </a:p>
          <a:p>
            <a:r>
              <a:rPr lang="es-CO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Permite reducir: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Ansiedad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Consumo de oxígeno </a:t>
            </a:r>
          </a:p>
          <a:p>
            <a:r>
              <a:rPr lang="es-CO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Lograr adaptación con ventilación mecánica </a:t>
            </a:r>
          </a:p>
          <a:p>
            <a:r>
              <a:rPr lang="es-CO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Ventajas de sedación ligera </a:t>
            </a:r>
          </a:p>
          <a:p>
            <a:endParaRPr lang="es-CO" sz="4000" dirty="0"/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6EDC5DD2-C948-66C8-6088-5B2D504385A6}"/>
              </a:ext>
            </a:extLst>
          </p:cNvPr>
          <p:cNvSpPr/>
          <p:nvPr/>
        </p:nvSpPr>
        <p:spPr>
          <a:xfrm>
            <a:off x="11506200" y="3176419"/>
            <a:ext cx="5105400" cy="2834115"/>
          </a:xfrm>
          <a:custGeom>
            <a:avLst/>
            <a:gdLst/>
            <a:ahLst/>
            <a:cxnLst/>
            <a:rect l="l" t="t" r="r" b="b"/>
            <a:pathLst>
              <a:path w="2571750" h="1066800">
                <a:moveTo>
                  <a:pt x="2571750" y="1066780"/>
                </a:moveTo>
                <a:lnTo>
                  <a:pt x="533653" y="1066780"/>
                </a:lnTo>
                <a:lnTo>
                  <a:pt x="485108" y="1064600"/>
                </a:lnTo>
                <a:lnTo>
                  <a:pt x="437779" y="1058185"/>
                </a:lnTo>
                <a:lnTo>
                  <a:pt x="391854" y="1047722"/>
                </a:lnTo>
                <a:lnTo>
                  <a:pt x="347521" y="1033401"/>
                </a:lnTo>
                <a:lnTo>
                  <a:pt x="304972" y="1015409"/>
                </a:lnTo>
                <a:lnTo>
                  <a:pt x="264393" y="993934"/>
                </a:lnTo>
                <a:lnTo>
                  <a:pt x="225975" y="969165"/>
                </a:lnTo>
                <a:lnTo>
                  <a:pt x="189906" y="941289"/>
                </a:lnTo>
                <a:lnTo>
                  <a:pt x="156375" y="910496"/>
                </a:lnTo>
                <a:lnTo>
                  <a:pt x="125571" y="876972"/>
                </a:lnTo>
                <a:lnTo>
                  <a:pt x="97684" y="840906"/>
                </a:lnTo>
                <a:lnTo>
                  <a:pt x="72902" y="802487"/>
                </a:lnTo>
                <a:lnTo>
                  <a:pt x="51413" y="761902"/>
                </a:lnTo>
                <a:lnTo>
                  <a:pt x="33408" y="719340"/>
                </a:lnTo>
                <a:lnTo>
                  <a:pt x="19075" y="674988"/>
                </a:lnTo>
                <a:lnTo>
                  <a:pt x="8604" y="629035"/>
                </a:lnTo>
                <a:lnTo>
                  <a:pt x="2182" y="581670"/>
                </a:lnTo>
                <a:lnTo>
                  <a:pt x="0" y="533079"/>
                </a:lnTo>
                <a:lnTo>
                  <a:pt x="2182" y="484586"/>
                </a:lnTo>
                <a:lnTo>
                  <a:pt x="8604" y="437308"/>
                </a:lnTo>
                <a:lnTo>
                  <a:pt x="19075" y="391432"/>
                </a:lnTo>
                <a:lnTo>
                  <a:pt x="33408" y="347148"/>
                </a:lnTo>
                <a:lnTo>
                  <a:pt x="51413" y="304644"/>
                </a:lnTo>
                <a:lnTo>
                  <a:pt x="72902" y="264109"/>
                </a:lnTo>
                <a:lnTo>
                  <a:pt x="97684" y="225732"/>
                </a:lnTo>
                <a:lnTo>
                  <a:pt x="125571" y="189702"/>
                </a:lnTo>
                <a:lnTo>
                  <a:pt x="156375" y="156207"/>
                </a:lnTo>
                <a:lnTo>
                  <a:pt x="189906" y="125436"/>
                </a:lnTo>
                <a:lnTo>
                  <a:pt x="225975" y="97579"/>
                </a:lnTo>
                <a:lnTo>
                  <a:pt x="264393" y="72823"/>
                </a:lnTo>
                <a:lnTo>
                  <a:pt x="304972" y="51358"/>
                </a:lnTo>
                <a:lnTo>
                  <a:pt x="347521" y="33372"/>
                </a:lnTo>
                <a:lnTo>
                  <a:pt x="391854" y="19055"/>
                </a:lnTo>
                <a:lnTo>
                  <a:pt x="437779" y="8594"/>
                </a:lnTo>
                <a:lnTo>
                  <a:pt x="485108" y="2180"/>
                </a:lnTo>
                <a:lnTo>
                  <a:pt x="533653" y="0"/>
                </a:lnTo>
                <a:lnTo>
                  <a:pt x="2571750" y="0"/>
                </a:lnTo>
                <a:lnTo>
                  <a:pt x="2571750" y="1066780"/>
                </a:lnTo>
                <a:close/>
              </a:path>
            </a:pathLst>
          </a:custGeom>
          <a:solidFill>
            <a:srgbClr val="00A09E"/>
          </a:solidFill>
        </p:spPr>
        <p:txBody>
          <a:bodyPr wrap="square" lIns="0" tIns="0" rIns="0" bIns="0" rtlCol="0"/>
          <a:lstStyle/>
          <a:p>
            <a:pPr algn="ctr"/>
            <a:endParaRPr lang="es-ES" sz="32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sz="4000" dirty="0">
                <a:solidFill>
                  <a:schemeClr val="bg1"/>
                </a:solidFill>
                <a:latin typeface="+mn-lt"/>
              </a:rPr>
              <a:t>Hipnótico + opioide</a:t>
            </a:r>
          </a:p>
          <a:p>
            <a:pPr algn="ctr"/>
            <a:endParaRPr lang="es-ES" sz="40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sz="4000" dirty="0">
                <a:solidFill>
                  <a:schemeClr val="bg1"/>
                </a:solidFill>
                <a:latin typeface="+mn-lt"/>
              </a:rPr>
              <a:t>Propofol </a:t>
            </a:r>
            <a:endParaRPr sz="40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4" name="object 3">
            <a:extLst>
              <a:ext uri="{FF2B5EF4-FFF2-40B4-BE49-F238E27FC236}">
                <a16:creationId xmlns:a16="http://schemas.microsoft.com/office/drawing/2014/main" id="{EAA8C9B6-F850-4376-A3F4-8571AA432697}"/>
              </a:ext>
            </a:extLst>
          </p:cNvPr>
          <p:cNvGrpSpPr/>
          <p:nvPr/>
        </p:nvGrpSpPr>
        <p:grpSpPr>
          <a:xfrm>
            <a:off x="0" y="6972301"/>
            <a:ext cx="3581400" cy="3315198"/>
            <a:chOff x="0" y="4000999"/>
            <a:chExt cx="5932170" cy="6286500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D75CABA1-B17A-D881-9B64-D465A937900C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94CDBD5F-6B56-7714-3D76-AB12FD370ED6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E5A7A676-665A-069A-C626-74A7FC9E7182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102CAD3-6194-61FF-59F0-482F55715040}"/>
              </a:ext>
            </a:extLst>
          </p:cNvPr>
          <p:cNvSpPr txBox="1"/>
          <p:nvPr/>
        </p:nvSpPr>
        <p:spPr>
          <a:xfrm>
            <a:off x="6172200" y="9587593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6"/>
              </a:rPr>
              <a:t>PCMA-2.13-02 Protocolo Manejo de Sedación Anestesia y Recuperación V2</a:t>
            </a:r>
            <a:r>
              <a:rPr lang="es-CO" dirty="0">
                <a:hlinkClick r:id="rId6"/>
              </a:rPr>
              <a:t>. </a:t>
            </a:r>
            <a:endParaRPr lang="es-CO" dirty="0"/>
          </a:p>
        </p:txBody>
      </p:sp>
      <p:pic>
        <p:nvPicPr>
          <p:cNvPr id="2" name="Audio Recording 1/07/2024, 10:04:37 p. m.">
            <a:hlinkClick r:id="" action="ppaction://media"/>
            <a:extLst>
              <a:ext uri="{FF2B5EF4-FFF2-40B4-BE49-F238E27FC236}">
                <a16:creationId xmlns:a16="http://schemas.microsoft.com/office/drawing/2014/main" id="{7B17EFA6-AD38-4553-9B3A-686351EF5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5273" y="9138846"/>
            <a:ext cx="812800" cy="8128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D5189D5-CCBE-9203-D139-CB183264480D}"/>
              </a:ext>
            </a:extLst>
          </p:cNvPr>
          <p:cNvSpPr txBox="1"/>
          <p:nvPr/>
        </p:nvSpPr>
        <p:spPr>
          <a:xfrm>
            <a:off x="8131400" y="9272329"/>
            <a:ext cx="470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Oprima </a:t>
            </a:r>
            <a:r>
              <a:rPr lang="es-ES" b="1" dirty="0" err="1"/>
              <a:t>Ctrl</a:t>
            </a:r>
            <a:r>
              <a:rPr lang="es-ES" b="1" dirty="0"/>
              <a:t> + clic para ver el documento: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7884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3">
            <a:extLst>
              <a:ext uri="{FF2B5EF4-FFF2-40B4-BE49-F238E27FC236}">
                <a16:creationId xmlns:a16="http://schemas.microsoft.com/office/drawing/2014/main" id="{B1845D76-5A27-05E7-29A7-DA0759D17775}"/>
              </a:ext>
            </a:extLst>
          </p:cNvPr>
          <p:cNvGrpSpPr/>
          <p:nvPr/>
        </p:nvGrpSpPr>
        <p:grpSpPr>
          <a:xfrm>
            <a:off x="0" y="7048499"/>
            <a:ext cx="3581400" cy="3238999"/>
            <a:chOff x="0" y="4000999"/>
            <a:chExt cx="5932170" cy="6286500"/>
          </a:xfrm>
        </p:grpSpPr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6BBB3C45-BA78-F281-8365-E96B05A0385E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9457767D-045F-4D4D-F491-9ECC1B754237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DE15C38C-BDA7-675C-661E-2DFF8228C1B7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Trasplante de órganos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249400" y="7734300"/>
            <a:ext cx="3076574" cy="1638299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1ED086DB-0B92-5F94-19F2-30DEEF0F9950}"/>
              </a:ext>
            </a:extLst>
          </p:cNvPr>
          <p:cNvGrpSpPr/>
          <p:nvPr/>
        </p:nvGrpSpPr>
        <p:grpSpPr>
          <a:xfrm>
            <a:off x="1447800" y="2628900"/>
            <a:ext cx="14782800" cy="3733800"/>
            <a:chOff x="1447800" y="2628900"/>
            <a:chExt cx="14782800" cy="3733800"/>
          </a:xfrm>
        </p:grpSpPr>
        <p:sp>
          <p:nvSpPr>
            <p:cNvPr id="7" name="Flecha derecha 6">
              <a:extLst>
                <a:ext uri="{FF2B5EF4-FFF2-40B4-BE49-F238E27FC236}">
                  <a16:creationId xmlns:a16="http://schemas.microsoft.com/office/drawing/2014/main" id="{C6AFD628-7899-D09F-1BF5-FF0679B68B57}"/>
                </a:ext>
              </a:extLst>
            </p:cNvPr>
            <p:cNvSpPr/>
            <p:nvPr/>
          </p:nvSpPr>
          <p:spPr>
            <a:xfrm>
              <a:off x="2819400" y="2628900"/>
              <a:ext cx="11887200" cy="1219200"/>
            </a:xfrm>
            <a:prstGeom prst="rightArrow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3600" dirty="0"/>
                <a:t>Mantenimiento del donante </a:t>
              </a:r>
              <a:endParaRPr lang="es-CO" dirty="0"/>
            </a:p>
          </p:txBody>
        </p: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1BF1D317-7604-AE12-3561-31902F1EDC14}"/>
                </a:ext>
              </a:extLst>
            </p:cNvPr>
            <p:cNvGrpSpPr/>
            <p:nvPr/>
          </p:nvGrpSpPr>
          <p:grpSpPr>
            <a:xfrm>
              <a:off x="1447800" y="4152900"/>
              <a:ext cx="14782800" cy="2209800"/>
              <a:chOff x="1295400" y="4076700"/>
              <a:chExt cx="14782800" cy="2209800"/>
            </a:xfrm>
          </p:grpSpPr>
          <p:sp>
            <p:nvSpPr>
              <p:cNvPr id="9" name="Rectángulo redondeado 8">
                <a:extLst>
                  <a:ext uri="{FF2B5EF4-FFF2-40B4-BE49-F238E27FC236}">
                    <a16:creationId xmlns:a16="http://schemas.microsoft.com/office/drawing/2014/main" id="{50670A14-1C4B-144B-7376-15C44BD92793}"/>
                  </a:ext>
                </a:extLst>
              </p:cNvPr>
              <p:cNvSpPr/>
              <p:nvPr/>
            </p:nvSpPr>
            <p:spPr>
              <a:xfrm>
                <a:off x="1295400" y="4076700"/>
                <a:ext cx="2362200" cy="2133600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3200" dirty="0"/>
                  <a:t>Detección del donante </a:t>
                </a:r>
              </a:p>
            </p:txBody>
          </p:sp>
          <p:sp>
            <p:nvSpPr>
              <p:cNvPr id="10" name="Rectángulo redondeado 9">
                <a:extLst>
                  <a:ext uri="{FF2B5EF4-FFF2-40B4-BE49-F238E27FC236}">
                    <a16:creationId xmlns:a16="http://schemas.microsoft.com/office/drawing/2014/main" id="{124078B4-7FDF-4C8D-D870-04241F83D1C3}"/>
                  </a:ext>
                </a:extLst>
              </p:cNvPr>
              <p:cNvSpPr/>
              <p:nvPr/>
            </p:nvSpPr>
            <p:spPr>
              <a:xfrm>
                <a:off x="13182600" y="4152900"/>
                <a:ext cx="2895600" cy="2133600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3200" dirty="0"/>
                  <a:t>Extracción y asignación </a:t>
                </a:r>
              </a:p>
            </p:txBody>
          </p:sp>
          <p:sp>
            <p:nvSpPr>
              <p:cNvPr id="14" name="Rectángulo redondeado 13">
                <a:extLst>
                  <a:ext uri="{FF2B5EF4-FFF2-40B4-BE49-F238E27FC236}">
                    <a16:creationId xmlns:a16="http://schemas.microsoft.com/office/drawing/2014/main" id="{44180589-842A-2BCC-7C56-B9B3320A0FD9}"/>
                  </a:ext>
                </a:extLst>
              </p:cNvPr>
              <p:cNvSpPr/>
              <p:nvPr/>
            </p:nvSpPr>
            <p:spPr>
              <a:xfrm>
                <a:off x="9677400" y="4152900"/>
                <a:ext cx="3200400" cy="2133600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3200" dirty="0"/>
                  <a:t>Presunción </a:t>
                </a:r>
              </a:p>
              <a:p>
                <a:pPr algn="ctr"/>
                <a:r>
                  <a:rPr lang="es-CO" sz="3200" dirty="0"/>
                  <a:t>Legal de donación. </a:t>
                </a:r>
              </a:p>
            </p:txBody>
          </p:sp>
          <p:sp>
            <p:nvSpPr>
              <p:cNvPr id="15" name="Rectángulo redondeado 14">
                <a:extLst>
                  <a:ext uri="{FF2B5EF4-FFF2-40B4-BE49-F238E27FC236}">
                    <a16:creationId xmlns:a16="http://schemas.microsoft.com/office/drawing/2014/main" id="{2C129B60-6DA9-BB18-5682-81ED96C2C3B7}"/>
                  </a:ext>
                </a:extLst>
              </p:cNvPr>
              <p:cNvSpPr/>
              <p:nvPr/>
            </p:nvSpPr>
            <p:spPr>
              <a:xfrm>
                <a:off x="6477000" y="4076700"/>
                <a:ext cx="2971800" cy="2133600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3200" dirty="0"/>
                  <a:t>Diagnóstico muerte Encefálica </a:t>
                </a:r>
              </a:p>
            </p:txBody>
          </p:sp>
          <p:sp>
            <p:nvSpPr>
              <p:cNvPr id="16" name="Rectángulo redondeado 15">
                <a:extLst>
                  <a:ext uri="{FF2B5EF4-FFF2-40B4-BE49-F238E27FC236}">
                    <a16:creationId xmlns:a16="http://schemas.microsoft.com/office/drawing/2014/main" id="{AA35DF72-A827-07E5-710F-257E3A8203CC}"/>
                  </a:ext>
                </a:extLst>
              </p:cNvPr>
              <p:cNvSpPr/>
              <p:nvPr/>
            </p:nvSpPr>
            <p:spPr>
              <a:xfrm>
                <a:off x="3962400" y="4076700"/>
                <a:ext cx="2286000" cy="2133600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3200" dirty="0"/>
                  <a:t>Evaluación y manejo </a:t>
                </a:r>
              </a:p>
              <a:p>
                <a:pPr algn="ctr"/>
                <a:endParaRPr lang="es-CO" sz="3200" dirty="0"/>
              </a:p>
            </p:txBody>
          </p:sp>
        </p:grpSp>
      </p:grp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35C1F35C-89C7-55D1-ED55-20D6840D19FC}"/>
              </a:ext>
            </a:extLst>
          </p:cNvPr>
          <p:cNvSpPr/>
          <p:nvPr/>
        </p:nvSpPr>
        <p:spPr>
          <a:xfrm>
            <a:off x="5486400" y="7277100"/>
            <a:ext cx="5867400" cy="1066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dirty="0"/>
              <a:t>Ruta crítica de trasplantes </a:t>
            </a:r>
            <a:endParaRPr lang="es-CO" dirty="0"/>
          </a:p>
        </p:txBody>
      </p:sp>
      <p:sp>
        <p:nvSpPr>
          <p:cNvPr id="3" name="Cerrar llave 2">
            <a:extLst>
              <a:ext uri="{FF2B5EF4-FFF2-40B4-BE49-F238E27FC236}">
                <a16:creationId xmlns:a16="http://schemas.microsoft.com/office/drawing/2014/main" id="{F335C8B4-0615-CE82-5D07-C38ACF7FB065}"/>
              </a:ext>
            </a:extLst>
          </p:cNvPr>
          <p:cNvSpPr/>
          <p:nvPr/>
        </p:nvSpPr>
        <p:spPr>
          <a:xfrm rot="5400000">
            <a:off x="2552700" y="6324600"/>
            <a:ext cx="304800" cy="685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B5C81169-4752-A6E3-5B79-626FC7F6DDDA}"/>
              </a:ext>
            </a:extLst>
          </p:cNvPr>
          <p:cNvSpPr/>
          <p:nvPr/>
        </p:nvSpPr>
        <p:spPr>
          <a:xfrm>
            <a:off x="1219200" y="6896100"/>
            <a:ext cx="2895600" cy="1066800"/>
          </a:xfrm>
          <a:prstGeom prst="roundRect">
            <a:avLst/>
          </a:prstGeom>
          <a:solidFill>
            <a:srgbClr val="00A09A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/>
              <a:t>Alerta</a:t>
            </a:r>
          </a:p>
        </p:txBody>
      </p:sp>
      <p:pic>
        <p:nvPicPr>
          <p:cNvPr id="5" name="Audio Recording 24/06/2024, 10:13:33 p. m.">
            <a:hlinkClick r:id="" action="ppaction://media"/>
            <a:extLst>
              <a:ext uri="{FF2B5EF4-FFF2-40B4-BE49-F238E27FC236}">
                <a16:creationId xmlns:a16="http://schemas.microsoft.com/office/drawing/2014/main" id="{FD02A47B-E503-BF65-EC93-45A241C9A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88400" y="4889500"/>
            <a:ext cx="812800" cy="812800"/>
          </a:xfrm>
          <a:prstGeom prst="rect">
            <a:avLst/>
          </a:prstGeom>
        </p:spPr>
      </p:pic>
      <p:pic>
        <p:nvPicPr>
          <p:cNvPr id="6" name="Audio Recording 24/06/2024, 10:17:05 p. m.">
            <a:hlinkClick r:id="" action="ppaction://media"/>
            <a:extLst>
              <a:ext uri="{FF2B5EF4-FFF2-40B4-BE49-F238E27FC236}">
                <a16:creationId xmlns:a16="http://schemas.microsoft.com/office/drawing/2014/main" id="{0CCCC66D-A89A-DC43-99D1-0CA89633CC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75976" y="91559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9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-10" dirty="0">
                <a:latin typeface="AvantGarde Bk BT" panose="020B0402020202020204" pitchFamily="34" charset="0"/>
              </a:rPr>
              <a:t>Ventilación mecánica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sp>
        <p:nvSpPr>
          <p:cNvPr id="10" name="object 16">
            <a:extLst>
              <a:ext uri="{FF2B5EF4-FFF2-40B4-BE49-F238E27FC236}">
                <a16:creationId xmlns:a16="http://schemas.microsoft.com/office/drawing/2014/main" id="{6EDC5DD2-C948-66C8-6088-5B2D504385A6}"/>
              </a:ext>
            </a:extLst>
          </p:cNvPr>
          <p:cNvSpPr/>
          <p:nvPr/>
        </p:nvSpPr>
        <p:spPr>
          <a:xfrm>
            <a:off x="8191500" y="5753100"/>
            <a:ext cx="5105400" cy="2834115"/>
          </a:xfrm>
          <a:custGeom>
            <a:avLst/>
            <a:gdLst/>
            <a:ahLst/>
            <a:cxnLst/>
            <a:rect l="l" t="t" r="r" b="b"/>
            <a:pathLst>
              <a:path w="2571750" h="1066800">
                <a:moveTo>
                  <a:pt x="2571750" y="1066780"/>
                </a:moveTo>
                <a:lnTo>
                  <a:pt x="533653" y="1066780"/>
                </a:lnTo>
                <a:lnTo>
                  <a:pt x="485108" y="1064600"/>
                </a:lnTo>
                <a:lnTo>
                  <a:pt x="437779" y="1058185"/>
                </a:lnTo>
                <a:lnTo>
                  <a:pt x="391854" y="1047722"/>
                </a:lnTo>
                <a:lnTo>
                  <a:pt x="347521" y="1033401"/>
                </a:lnTo>
                <a:lnTo>
                  <a:pt x="304972" y="1015409"/>
                </a:lnTo>
                <a:lnTo>
                  <a:pt x="264393" y="993934"/>
                </a:lnTo>
                <a:lnTo>
                  <a:pt x="225975" y="969165"/>
                </a:lnTo>
                <a:lnTo>
                  <a:pt x="189906" y="941289"/>
                </a:lnTo>
                <a:lnTo>
                  <a:pt x="156375" y="910496"/>
                </a:lnTo>
                <a:lnTo>
                  <a:pt x="125571" y="876972"/>
                </a:lnTo>
                <a:lnTo>
                  <a:pt x="97684" y="840906"/>
                </a:lnTo>
                <a:lnTo>
                  <a:pt x="72902" y="802487"/>
                </a:lnTo>
                <a:lnTo>
                  <a:pt x="51413" y="761902"/>
                </a:lnTo>
                <a:lnTo>
                  <a:pt x="33408" y="719340"/>
                </a:lnTo>
                <a:lnTo>
                  <a:pt x="19075" y="674988"/>
                </a:lnTo>
                <a:lnTo>
                  <a:pt x="8604" y="629035"/>
                </a:lnTo>
                <a:lnTo>
                  <a:pt x="2182" y="581670"/>
                </a:lnTo>
                <a:lnTo>
                  <a:pt x="0" y="533079"/>
                </a:lnTo>
                <a:lnTo>
                  <a:pt x="2182" y="484586"/>
                </a:lnTo>
                <a:lnTo>
                  <a:pt x="8604" y="437308"/>
                </a:lnTo>
                <a:lnTo>
                  <a:pt x="19075" y="391432"/>
                </a:lnTo>
                <a:lnTo>
                  <a:pt x="33408" y="347148"/>
                </a:lnTo>
                <a:lnTo>
                  <a:pt x="51413" y="304644"/>
                </a:lnTo>
                <a:lnTo>
                  <a:pt x="72902" y="264109"/>
                </a:lnTo>
                <a:lnTo>
                  <a:pt x="97684" y="225732"/>
                </a:lnTo>
                <a:lnTo>
                  <a:pt x="125571" y="189702"/>
                </a:lnTo>
                <a:lnTo>
                  <a:pt x="156375" y="156207"/>
                </a:lnTo>
                <a:lnTo>
                  <a:pt x="189906" y="125436"/>
                </a:lnTo>
                <a:lnTo>
                  <a:pt x="225975" y="97579"/>
                </a:lnTo>
                <a:lnTo>
                  <a:pt x="264393" y="72823"/>
                </a:lnTo>
                <a:lnTo>
                  <a:pt x="304972" y="51358"/>
                </a:lnTo>
                <a:lnTo>
                  <a:pt x="347521" y="33372"/>
                </a:lnTo>
                <a:lnTo>
                  <a:pt x="391854" y="19055"/>
                </a:lnTo>
                <a:lnTo>
                  <a:pt x="437779" y="8594"/>
                </a:lnTo>
                <a:lnTo>
                  <a:pt x="485108" y="2180"/>
                </a:lnTo>
                <a:lnTo>
                  <a:pt x="533653" y="0"/>
                </a:lnTo>
                <a:lnTo>
                  <a:pt x="2571750" y="0"/>
                </a:lnTo>
                <a:lnTo>
                  <a:pt x="2571750" y="1066780"/>
                </a:lnTo>
                <a:close/>
              </a:path>
            </a:pathLst>
          </a:custGeom>
          <a:solidFill>
            <a:srgbClr val="00A09E"/>
          </a:solidFill>
        </p:spPr>
        <p:txBody>
          <a:bodyPr wrap="square" lIns="0" tIns="0" rIns="0" bIns="0" rtlCol="0"/>
          <a:lstStyle/>
          <a:p>
            <a:pPr algn="ctr"/>
            <a:endParaRPr lang="es-E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sz="3200" dirty="0">
                <a:solidFill>
                  <a:schemeClr val="bg1"/>
                </a:solidFill>
                <a:latin typeface="+mn-lt"/>
              </a:rPr>
              <a:t>Metas:</a:t>
            </a:r>
          </a:p>
          <a:p>
            <a:pPr algn="ctr"/>
            <a:endParaRPr lang="es-ES" sz="16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CO" sz="3200" dirty="0">
                <a:solidFill>
                  <a:schemeClr val="bg1"/>
                </a:solidFill>
              </a:rPr>
              <a:t>Saturación de O2 &gt; 95%</a:t>
            </a:r>
          </a:p>
          <a:p>
            <a:pPr algn="ctr"/>
            <a:r>
              <a:rPr lang="es-CO" sz="3200" dirty="0">
                <a:solidFill>
                  <a:schemeClr val="bg1"/>
                </a:solidFill>
              </a:rPr>
              <a:t>PaO2 &gt; 80 -90</a:t>
            </a:r>
          </a:p>
          <a:p>
            <a:pPr algn="ctr"/>
            <a:r>
              <a:rPr lang="es-CO" sz="3200" dirty="0">
                <a:solidFill>
                  <a:schemeClr val="bg1"/>
                </a:solidFill>
              </a:rPr>
              <a:t>pCO2 35 – 40 </a:t>
            </a:r>
            <a:r>
              <a:rPr lang="es-CO" sz="3200" dirty="0" err="1">
                <a:solidFill>
                  <a:schemeClr val="bg1"/>
                </a:solidFill>
              </a:rPr>
              <a:t>mmHg</a:t>
            </a:r>
            <a:endParaRPr lang="es-CO" sz="3200" dirty="0">
              <a:solidFill>
                <a:schemeClr val="bg1"/>
              </a:solidFill>
            </a:endParaRPr>
          </a:p>
          <a:p>
            <a:pPr algn="ctr"/>
            <a:endParaRPr lang="es-ES" sz="32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" name="object 3">
            <a:extLst>
              <a:ext uri="{FF2B5EF4-FFF2-40B4-BE49-F238E27FC236}">
                <a16:creationId xmlns:a16="http://schemas.microsoft.com/office/drawing/2014/main" id="{EE9BBDE6-A0B6-6772-4F8C-E9E7590C709A}"/>
              </a:ext>
            </a:extLst>
          </p:cNvPr>
          <p:cNvGrpSpPr/>
          <p:nvPr/>
        </p:nvGrpSpPr>
        <p:grpSpPr>
          <a:xfrm>
            <a:off x="0" y="6743701"/>
            <a:ext cx="3657600" cy="3543798"/>
            <a:chOff x="0" y="4000999"/>
            <a:chExt cx="5932170" cy="6286500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2B7904E3-55AA-31CD-4768-59E2BB56154C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4B2E4E25-85C7-A588-24E4-3AE0CE6824F6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E29F0792-C026-B133-E599-9B04C4186159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ABB6338-AD97-B853-629E-C159F24985E2}"/>
              </a:ext>
            </a:extLst>
          </p:cNvPr>
          <p:cNvSpPr txBox="1"/>
          <p:nvPr/>
        </p:nvSpPr>
        <p:spPr>
          <a:xfrm>
            <a:off x="2209800" y="2781300"/>
            <a:ext cx="1226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u="sng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Garantizar adecuada oxigenación de los tejidos </a:t>
            </a:r>
          </a:p>
          <a:p>
            <a:pPr algn="ctr"/>
            <a:endParaRPr lang="es-CO" sz="4000" u="sng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Estrategias de ventilación protectora </a:t>
            </a:r>
          </a:p>
          <a:p>
            <a:pPr marL="457200" lvl="1" indent="-457200" algn="l"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FiO2 baja /PEEP baja*</a:t>
            </a:r>
          </a:p>
          <a:p>
            <a:pPr marL="457200" lvl="1" indent="-457200" algn="l"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VT 6 -8 ml/k</a:t>
            </a:r>
          </a:p>
          <a:p>
            <a:pPr marL="457200" lvl="1" indent="-457200" algn="l">
              <a:buFont typeface="Arial" panose="020B0604020202020204" pitchFamily="34" charset="0"/>
              <a:buChar char="•"/>
            </a:pPr>
            <a:r>
              <a:rPr lang="es-CO" sz="40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Ppl</a:t>
            </a:r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&lt; 30 cmH2O</a:t>
            </a:r>
          </a:p>
        </p:txBody>
      </p:sp>
      <p:pic>
        <p:nvPicPr>
          <p:cNvPr id="14" name="Audio Recording 10/06/2024, 10:53:50 p. m.">
            <a:hlinkClick r:id="" action="ppaction://media"/>
            <a:extLst>
              <a:ext uri="{FF2B5EF4-FFF2-40B4-BE49-F238E27FC236}">
                <a16:creationId xmlns:a16="http://schemas.microsoft.com/office/drawing/2014/main" id="{E3C2D77F-84BA-80E0-9D9B-FCB12A1D0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9568" y="90876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9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75" dirty="0">
                <a:latin typeface="AvantGarde Bk BT" panose="020B0402020202020204" pitchFamily="34" charset="0"/>
              </a:rPr>
              <a:t>Estabilidad hemodinámica 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4114800" y="2857500"/>
            <a:ext cx="12954000" cy="6425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Normo volemia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 </a:t>
            </a:r>
            <a:r>
              <a:rPr lang="es-CO" sz="3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LEV isotónicos o hipertónicos. (Solución salina 0.9% o Hartman)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Soluciones hipotónicas ↑ edema cerebral y la PIC</a:t>
            </a:r>
            <a:endParaRPr lang="es-CO" sz="2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Albumina: mayor mortalidad.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Dopamina</a:t>
            </a: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Noradrenalina/ adrenalina</a:t>
            </a: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Vasopresina </a:t>
            </a: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*Dobutamina</a:t>
            </a: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DE2EFD82-9457-559B-E83C-E0EAFAD1AB64}"/>
              </a:ext>
            </a:extLst>
          </p:cNvPr>
          <p:cNvGrpSpPr/>
          <p:nvPr/>
        </p:nvGrpSpPr>
        <p:grpSpPr>
          <a:xfrm>
            <a:off x="0" y="7734299"/>
            <a:ext cx="2438400" cy="2553199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F38A53F8-2F68-C42A-3E9D-6D5C2AA08384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B46B11E1-5D96-9967-DAB6-6A07A736ED21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A42F4A8C-6D88-8DDE-E400-6EB60E8940FB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" name="object 16">
            <a:extLst>
              <a:ext uri="{FF2B5EF4-FFF2-40B4-BE49-F238E27FC236}">
                <a16:creationId xmlns:a16="http://schemas.microsoft.com/office/drawing/2014/main" id="{C7B5B4B1-5F8A-2EAF-D89E-DBADD5E9DEE4}"/>
              </a:ext>
            </a:extLst>
          </p:cNvPr>
          <p:cNvSpPr/>
          <p:nvPr/>
        </p:nvSpPr>
        <p:spPr>
          <a:xfrm>
            <a:off x="140461" y="2937701"/>
            <a:ext cx="3542540" cy="1672399"/>
          </a:xfrm>
          <a:custGeom>
            <a:avLst/>
            <a:gdLst/>
            <a:ahLst/>
            <a:cxnLst/>
            <a:rect l="l" t="t" r="r" b="b"/>
            <a:pathLst>
              <a:path w="2571750" h="1066800">
                <a:moveTo>
                  <a:pt x="2571750" y="1066780"/>
                </a:moveTo>
                <a:lnTo>
                  <a:pt x="533653" y="1066780"/>
                </a:lnTo>
                <a:lnTo>
                  <a:pt x="485108" y="1064600"/>
                </a:lnTo>
                <a:lnTo>
                  <a:pt x="437779" y="1058185"/>
                </a:lnTo>
                <a:lnTo>
                  <a:pt x="391854" y="1047722"/>
                </a:lnTo>
                <a:lnTo>
                  <a:pt x="347521" y="1033401"/>
                </a:lnTo>
                <a:lnTo>
                  <a:pt x="304972" y="1015409"/>
                </a:lnTo>
                <a:lnTo>
                  <a:pt x="264393" y="993934"/>
                </a:lnTo>
                <a:lnTo>
                  <a:pt x="225975" y="969165"/>
                </a:lnTo>
                <a:lnTo>
                  <a:pt x="189906" y="941289"/>
                </a:lnTo>
                <a:lnTo>
                  <a:pt x="156375" y="910496"/>
                </a:lnTo>
                <a:lnTo>
                  <a:pt x="125571" y="876972"/>
                </a:lnTo>
                <a:lnTo>
                  <a:pt x="97684" y="840906"/>
                </a:lnTo>
                <a:lnTo>
                  <a:pt x="72902" y="802487"/>
                </a:lnTo>
                <a:lnTo>
                  <a:pt x="51413" y="761902"/>
                </a:lnTo>
                <a:lnTo>
                  <a:pt x="33408" y="719340"/>
                </a:lnTo>
                <a:lnTo>
                  <a:pt x="19075" y="674988"/>
                </a:lnTo>
                <a:lnTo>
                  <a:pt x="8604" y="629035"/>
                </a:lnTo>
                <a:lnTo>
                  <a:pt x="2182" y="581670"/>
                </a:lnTo>
                <a:lnTo>
                  <a:pt x="0" y="533079"/>
                </a:lnTo>
                <a:lnTo>
                  <a:pt x="2182" y="484586"/>
                </a:lnTo>
                <a:lnTo>
                  <a:pt x="8604" y="437308"/>
                </a:lnTo>
                <a:lnTo>
                  <a:pt x="19075" y="391432"/>
                </a:lnTo>
                <a:lnTo>
                  <a:pt x="33408" y="347148"/>
                </a:lnTo>
                <a:lnTo>
                  <a:pt x="51413" y="304644"/>
                </a:lnTo>
                <a:lnTo>
                  <a:pt x="72902" y="264109"/>
                </a:lnTo>
                <a:lnTo>
                  <a:pt x="97684" y="225732"/>
                </a:lnTo>
                <a:lnTo>
                  <a:pt x="125571" y="189702"/>
                </a:lnTo>
                <a:lnTo>
                  <a:pt x="156375" y="156207"/>
                </a:lnTo>
                <a:lnTo>
                  <a:pt x="189906" y="125436"/>
                </a:lnTo>
                <a:lnTo>
                  <a:pt x="225975" y="97579"/>
                </a:lnTo>
                <a:lnTo>
                  <a:pt x="264393" y="72823"/>
                </a:lnTo>
                <a:lnTo>
                  <a:pt x="304972" y="51358"/>
                </a:lnTo>
                <a:lnTo>
                  <a:pt x="347521" y="33372"/>
                </a:lnTo>
                <a:lnTo>
                  <a:pt x="391854" y="19055"/>
                </a:lnTo>
                <a:lnTo>
                  <a:pt x="437779" y="8594"/>
                </a:lnTo>
                <a:lnTo>
                  <a:pt x="485108" y="2180"/>
                </a:lnTo>
                <a:lnTo>
                  <a:pt x="533653" y="0"/>
                </a:lnTo>
                <a:lnTo>
                  <a:pt x="2571750" y="0"/>
                </a:lnTo>
                <a:lnTo>
                  <a:pt x="2571750" y="1066780"/>
                </a:lnTo>
                <a:close/>
              </a:path>
            </a:pathLst>
          </a:custGeom>
          <a:solidFill>
            <a:srgbClr val="00A09E"/>
          </a:solidFill>
        </p:spPr>
        <p:txBody>
          <a:bodyPr wrap="square" lIns="0" tIns="0" rIns="0" bIns="0" rtlCol="0"/>
          <a:lstStyle/>
          <a:p>
            <a:pPr algn="ctr"/>
            <a:endParaRPr lang="es-ES" sz="32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sz="4400" dirty="0">
                <a:solidFill>
                  <a:schemeClr val="bg1"/>
                </a:solidFill>
                <a:latin typeface="+mn-lt"/>
              </a:rPr>
              <a:t>Fluidoterapia</a:t>
            </a:r>
            <a:endParaRPr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Flecha doblada hacia arriba 13">
            <a:extLst>
              <a:ext uri="{FF2B5EF4-FFF2-40B4-BE49-F238E27FC236}">
                <a16:creationId xmlns:a16="http://schemas.microsoft.com/office/drawing/2014/main" id="{138E8BC1-ED86-F01D-AD3A-5AD433EAB683}"/>
              </a:ext>
            </a:extLst>
          </p:cNvPr>
          <p:cNvSpPr/>
          <p:nvPr/>
        </p:nvSpPr>
        <p:spPr>
          <a:xfrm rot="5400000">
            <a:off x="4677371" y="3648671"/>
            <a:ext cx="457200" cy="55125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7B6AF673-AD3F-B5EB-68C4-A8E398306CD7}"/>
              </a:ext>
            </a:extLst>
          </p:cNvPr>
          <p:cNvSpPr/>
          <p:nvPr/>
        </p:nvSpPr>
        <p:spPr>
          <a:xfrm>
            <a:off x="267460" y="6671501"/>
            <a:ext cx="3542540" cy="1672399"/>
          </a:xfrm>
          <a:custGeom>
            <a:avLst/>
            <a:gdLst/>
            <a:ahLst/>
            <a:cxnLst/>
            <a:rect l="l" t="t" r="r" b="b"/>
            <a:pathLst>
              <a:path w="2571750" h="1066800">
                <a:moveTo>
                  <a:pt x="2571750" y="1066780"/>
                </a:moveTo>
                <a:lnTo>
                  <a:pt x="533653" y="1066780"/>
                </a:lnTo>
                <a:lnTo>
                  <a:pt x="485108" y="1064600"/>
                </a:lnTo>
                <a:lnTo>
                  <a:pt x="437779" y="1058185"/>
                </a:lnTo>
                <a:lnTo>
                  <a:pt x="391854" y="1047722"/>
                </a:lnTo>
                <a:lnTo>
                  <a:pt x="347521" y="1033401"/>
                </a:lnTo>
                <a:lnTo>
                  <a:pt x="304972" y="1015409"/>
                </a:lnTo>
                <a:lnTo>
                  <a:pt x="264393" y="993934"/>
                </a:lnTo>
                <a:lnTo>
                  <a:pt x="225975" y="969165"/>
                </a:lnTo>
                <a:lnTo>
                  <a:pt x="189906" y="941289"/>
                </a:lnTo>
                <a:lnTo>
                  <a:pt x="156375" y="910496"/>
                </a:lnTo>
                <a:lnTo>
                  <a:pt x="125571" y="876972"/>
                </a:lnTo>
                <a:lnTo>
                  <a:pt x="97684" y="840906"/>
                </a:lnTo>
                <a:lnTo>
                  <a:pt x="72902" y="802487"/>
                </a:lnTo>
                <a:lnTo>
                  <a:pt x="51413" y="761902"/>
                </a:lnTo>
                <a:lnTo>
                  <a:pt x="33408" y="719340"/>
                </a:lnTo>
                <a:lnTo>
                  <a:pt x="19075" y="674988"/>
                </a:lnTo>
                <a:lnTo>
                  <a:pt x="8604" y="629035"/>
                </a:lnTo>
                <a:lnTo>
                  <a:pt x="2182" y="581670"/>
                </a:lnTo>
                <a:lnTo>
                  <a:pt x="0" y="533079"/>
                </a:lnTo>
                <a:lnTo>
                  <a:pt x="2182" y="484586"/>
                </a:lnTo>
                <a:lnTo>
                  <a:pt x="8604" y="437308"/>
                </a:lnTo>
                <a:lnTo>
                  <a:pt x="19075" y="391432"/>
                </a:lnTo>
                <a:lnTo>
                  <a:pt x="33408" y="347148"/>
                </a:lnTo>
                <a:lnTo>
                  <a:pt x="51413" y="304644"/>
                </a:lnTo>
                <a:lnTo>
                  <a:pt x="72902" y="264109"/>
                </a:lnTo>
                <a:lnTo>
                  <a:pt x="97684" y="225732"/>
                </a:lnTo>
                <a:lnTo>
                  <a:pt x="125571" y="189702"/>
                </a:lnTo>
                <a:lnTo>
                  <a:pt x="156375" y="156207"/>
                </a:lnTo>
                <a:lnTo>
                  <a:pt x="189906" y="125436"/>
                </a:lnTo>
                <a:lnTo>
                  <a:pt x="225975" y="97579"/>
                </a:lnTo>
                <a:lnTo>
                  <a:pt x="264393" y="72823"/>
                </a:lnTo>
                <a:lnTo>
                  <a:pt x="304972" y="51358"/>
                </a:lnTo>
                <a:lnTo>
                  <a:pt x="347521" y="33372"/>
                </a:lnTo>
                <a:lnTo>
                  <a:pt x="391854" y="19055"/>
                </a:lnTo>
                <a:lnTo>
                  <a:pt x="437779" y="8594"/>
                </a:lnTo>
                <a:lnTo>
                  <a:pt x="485108" y="2180"/>
                </a:lnTo>
                <a:lnTo>
                  <a:pt x="533653" y="0"/>
                </a:lnTo>
                <a:lnTo>
                  <a:pt x="2571750" y="0"/>
                </a:lnTo>
                <a:lnTo>
                  <a:pt x="2571750" y="1066780"/>
                </a:lnTo>
                <a:close/>
              </a:path>
            </a:pathLst>
          </a:custGeom>
          <a:solidFill>
            <a:srgbClr val="00A09E"/>
          </a:solidFill>
        </p:spPr>
        <p:txBody>
          <a:bodyPr wrap="square" lIns="0" tIns="0" rIns="0" bIns="0" rtlCol="0"/>
          <a:lstStyle/>
          <a:p>
            <a:pPr algn="ctr"/>
            <a:endParaRPr lang="es-ES" sz="32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sz="4400" dirty="0">
                <a:solidFill>
                  <a:schemeClr val="bg1"/>
                </a:solidFill>
                <a:latin typeface="+mn-lt"/>
              </a:rPr>
              <a:t>Vasopresores</a:t>
            </a:r>
            <a:endParaRPr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B6AD0576-9430-C7C2-2742-7A8E036CA96E}"/>
              </a:ext>
            </a:extLst>
          </p:cNvPr>
          <p:cNvSpPr/>
          <p:nvPr/>
        </p:nvSpPr>
        <p:spPr>
          <a:xfrm>
            <a:off x="10591800" y="5295899"/>
            <a:ext cx="4876800" cy="3848449"/>
          </a:xfrm>
          <a:custGeom>
            <a:avLst/>
            <a:gdLst/>
            <a:ahLst/>
            <a:cxnLst/>
            <a:rect l="l" t="t" r="r" b="b"/>
            <a:pathLst>
              <a:path w="2152650" h="1866900">
                <a:moveTo>
                  <a:pt x="1614470" y="1866899"/>
                </a:moveTo>
                <a:lnTo>
                  <a:pt x="538131" y="1866899"/>
                </a:lnTo>
                <a:lnTo>
                  <a:pt x="0" y="933449"/>
                </a:lnTo>
                <a:lnTo>
                  <a:pt x="538131" y="0"/>
                </a:lnTo>
                <a:lnTo>
                  <a:pt x="1614395" y="0"/>
                </a:lnTo>
                <a:lnTo>
                  <a:pt x="2152602" y="933449"/>
                </a:lnTo>
                <a:lnTo>
                  <a:pt x="1614470" y="1866899"/>
                </a:lnTo>
                <a:close/>
              </a:path>
            </a:pathLst>
          </a:custGeom>
          <a:solidFill>
            <a:srgbClr val="A3E373"/>
          </a:solidFill>
        </p:spPr>
        <p:txBody>
          <a:bodyPr wrap="square" lIns="0" tIns="0" rIns="0" bIns="0" rtlCol="0"/>
          <a:lstStyle/>
          <a:p>
            <a:pPr algn="ctr"/>
            <a:endParaRPr lang="es-ES" sz="2400" u="sng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es-ES" sz="3600" u="sng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Objetivos</a:t>
            </a:r>
          </a:p>
          <a:p>
            <a:pPr algn="ctr"/>
            <a:endParaRPr lang="es-ES" sz="2400" u="sng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PAM &gt; 80 - 90 </a:t>
            </a:r>
            <a:r>
              <a:rPr lang="es-E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mmHg</a:t>
            </a:r>
            <a:endParaRPr lang="es-ES" sz="3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PAS &gt; 90 </a:t>
            </a:r>
            <a:r>
              <a:rPr lang="es-E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mmHg</a:t>
            </a:r>
            <a:endParaRPr lang="es-ES" sz="3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FC 60 – 90 </a:t>
            </a:r>
            <a:r>
              <a:rPr lang="es-ES" sz="32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lxm</a:t>
            </a:r>
            <a:endParaRPr lang="es-ES" sz="3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PVC 4 - 11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356E6A3-DF26-4DBB-8298-9AC938125FD2}"/>
              </a:ext>
            </a:extLst>
          </p:cNvPr>
          <p:cNvSpPr txBox="1"/>
          <p:nvPr/>
        </p:nvSpPr>
        <p:spPr>
          <a:xfrm>
            <a:off x="8382000" y="9689296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6"/>
              </a:rPr>
              <a:t>PCG-2.13-13 Protocolo Gestión del Cuidado del Donante</a:t>
            </a:r>
            <a:endParaRPr lang="es-CO" dirty="0"/>
          </a:p>
        </p:txBody>
      </p:sp>
      <p:pic>
        <p:nvPicPr>
          <p:cNvPr id="2" name="Audio Recording 1/07/2024, 10:43:19 p. m.">
            <a:hlinkClick r:id="" action="ppaction://media"/>
            <a:extLst>
              <a:ext uri="{FF2B5EF4-FFF2-40B4-BE49-F238E27FC236}">
                <a16:creationId xmlns:a16="http://schemas.microsoft.com/office/drawing/2014/main" id="{25C5716A-D460-EF48-5B19-23A1921F8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9610" y="9398000"/>
            <a:ext cx="812800" cy="8128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B85F005-FA2E-1E74-41C5-9BAF81E09CE6}"/>
              </a:ext>
            </a:extLst>
          </p:cNvPr>
          <p:cNvSpPr txBox="1"/>
          <p:nvPr/>
        </p:nvSpPr>
        <p:spPr>
          <a:xfrm>
            <a:off x="9163176" y="9375955"/>
            <a:ext cx="470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Oprima </a:t>
            </a:r>
            <a:r>
              <a:rPr lang="es-ES" b="1" dirty="0" err="1"/>
              <a:t>Ctrl</a:t>
            </a:r>
            <a:r>
              <a:rPr lang="es-ES" b="1" dirty="0"/>
              <a:t> + clic para ver el documento: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92801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1050772"/>
            <a:ext cx="136906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-10" dirty="0">
                <a:latin typeface="AvantGarde Bk BT" panose="020B0402020202020204" pitchFamily="34" charset="0"/>
              </a:rPr>
              <a:t>Temperatura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6FAD958-F90B-029C-F146-6B5D292255E0}"/>
              </a:ext>
            </a:extLst>
          </p:cNvPr>
          <p:cNvSpPr txBox="1"/>
          <p:nvPr/>
        </p:nvSpPr>
        <p:spPr>
          <a:xfrm>
            <a:off x="3505200" y="2857500"/>
            <a:ext cx="118872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↑ Temperatura: </a:t>
            </a:r>
          </a:p>
          <a:p>
            <a:pPr lvl="7"/>
            <a:r>
              <a:rPr lang="es-CO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Aumento del metabolismo cerebral </a:t>
            </a:r>
          </a:p>
          <a:p>
            <a:pPr lvl="7"/>
            <a:r>
              <a:rPr lang="es-CO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Aumento PIC </a:t>
            </a:r>
          </a:p>
          <a:p>
            <a:pPr lvl="7"/>
            <a:endParaRPr lang="es-CO" sz="4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7"/>
            <a:endParaRPr lang="es-CO" sz="4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Tratamiento agresivo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4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Tratamiento de escalofríos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3600" dirty="0">
              <a:latin typeface="+mn-lt"/>
            </a:endParaRPr>
          </a:p>
        </p:txBody>
      </p:sp>
      <p:grpSp>
        <p:nvGrpSpPr>
          <p:cNvPr id="6" name="object 3">
            <a:extLst>
              <a:ext uri="{FF2B5EF4-FFF2-40B4-BE49-F238E27FC236}">
                <a16:creationId xmlns:a16="http://schemas.microsoft.com/office/drawing/2014/main" id="{19FD9C86-E024-0434-421B-2E1CFBD0C0B9}"/>
              </a:ext>
            </a:extLst>
          </p:cNvPr>
          <p:cNvGrpSpPr/>
          <p:nvPr/>
        </p:nvGrpSpPr>
        <p:grpSpPr>
          <a:xfrm>
            <a:off x="0" y="6591301"/>
            <a:ext cx="4038600" cy="3696198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5B694D72-8EF5-56A2-0EDC-1C9784DEDD6A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75B53D82-B711-4550-3FED-1346BE3DA660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F2CBE1B9-EFAD-2B17-F5C1-AA170787C108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8434" name="Picture 2" descr="FIEBRE: ¿Por qué se produce? Consecuencias. Fiebre versus hipertermia ¿es  lo mismo? | Citología Veterinaria">
            <a:extLst>
              <a:ext uri="{FF2B5EF4-FFF2-40B4-BE49-F238E27FC236}">
                <a16:creationId xmlns:a16="http://schemas.microsoft.com/office/drawing/2014/main" id="{AAD9D025-B9D5-4AD5-9321-ED62DE391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163120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cording 26/06/2024, 10:38:45 p. m.">
            <a:hlinkClick r:id="" action="ppaction://media"/>
            <a:extLst>
              <a:ext uri="{FF2B5EF4-FFF2-40B4-BE49-F238E27FC236}">
                <a16:creationId xmlns:a16="http://schemas.microsoft.com/office/drawing/2014/main" id="{93047389-3CB8-E554-B3EB-0F1895F3F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48466" y="92927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3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75" dirty="0">
                <a:latin typeface="AvantGarde Bk BT" panose="020B0402020202020204" pitchFamily="34" charset="0"/>
              </a:rPr>
              <a:t>Control glicémico 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4457700" y="2857500"/>
            <a:ext cx="9220200" cy="5338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Monitoria estricta para garantizar normo glicemia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2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Hiperglicemia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Hipoglicemia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Infusión de insulina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C2170C00-518F-47AF-27E6-8F66F3CA0408}"/>
              </a:ext>
            </a:extLst>
          </p:cNvPr>
          <p:cNvSpPr/>
          <p:nvPr/>
        </p:nvSpPr>
        <p:spPr>
          <a:xfrm>
            <a:off x="10140980" y="4528392"/>
            <a:ext cx="5966012" cy="1638299"/>
          </a:xfrm>
          <a:custGeom>
            <a:avLst/>
            <a:gdLst/>
            <a:ahLst/>
            <a:cxnLst/>
            <a:rect l="l" t="t" r="r" b="b"/>
            <a:pathLst>
              <a:path w="2933700" h="1104900">
                <a:moveTo>
                  <a:pt x="2381043" y="1104899"/>
                </a:moveTo>
                <a:lnTo>
                  <a:pt x="552622" y="1104899"/>
                </a:lnTo>
                <a:lnTo>
                  <a:pt x="504934" y="1102871"/>
                </a:lnTo>
                <a:lnTo>
                  <a:pt x="458374" y="1096898"/>
                </a:lnTo>
                <a:lnTo>
                  <a:pt x="413107" y="1087144"/>
                </a:lnTo>
                <a:lnTo>
                  <a:pt x="369299" y="1073777"/>
                </a:lnTo>
                <a:lnTo>
                  <a:pt x="327116" y="1056963"/>
                </a:lnTo>
                <a:lnTo>
                  <a:pt x="286723" y="1036866"/>
                </a:lnTo>
                <a:lnTo>
                  <a:pt x="248287" y="1013653"/>
                </a:lnTo>
                <a:lnTo>
                  <a:pt x="211973" y="987490"/>
                </a:lnTo>
                <a:lnTo>
                  <a:pt x="177947" y="958543"/>
                </a:lnTo>
                <a:lnTo>
                  <a:pt x="146375" y="926978"/>
                </a:lnTo>
                <a:lnTo>
                  <a:pt x="117423" y="892961"/>
                </a:lnTo>
                <a:lnTo>
                  <a:pt x="91256" y="856657"/>
                </a:lnTo>
                <a:lnTo>
                  <a:pt x="68039" y="818233"/>
                </a:lnTo>
                <a:lnTo>
                  <a:pt x="47940" y="777854"/>
                </a:lnTo>
                <a:lnTo>
                  <a:pt x="31124" y="735687"/>
                </a:lnTo>
                <a:lnTo>
                  <a:pt x="17755" y="691897"/>
                </a:lnTo>
                <a:lnTo>
                  <a:pt x="8002" y="646650"/>
                </a:lnTo>
                <a:lnTo>
                  <a:pt x="2028" y="600112"/>
                </a:lnTo>
                <a:lnTo>
                  <a:pt x="0" y="552449"/>
                </a:lnTo>
                <a:lnTo>
                  <a:pt x="2028" y="504776"/>
                </a:lnTo>
                <a:lnTo>
                  <a:pt x="8002" y="458231"/>
                </a:lnTo>
                <a:lnTo>
                  <a:pt x="17755" y="412978"/>
                </a:lnTo>
                <a:lnTo>
                  <a:pt x="31124" y="369183"/>
                </a:lnTo>
                <a:lnTo>
                  <a:pt x="47940" y="327013"/>
                </a:lnTo>
                <a:lnTo>
                  <a:pt x="68039" y="286634"/>
                </a:lnTo>
                <a:lnTo>
                  <a:pt x="91256" y="248209"/>
                </a:lnTo>
                <a:lnTo>
                  <a:pt x="117423" y="211907"/>
                </a:lnTo>
                <a:lnTo>
                  <a:pt x="146375" y="177892"/>
                </a:lnTo>
                <a:lnTo>
                  <a:pt x="177947" y="146330"/>
                </a:lnTo>
                <a:lnTo>
                  <a:pt x="211973" y="117386"/>
                </a:lnTo>
                <a:lnTo>
                  <a:pt x="248287" y="91227"/>
                </a:lnTo>
                <a:lnTo>
                  <a:pt x="286723" y="68018"/>
                </a:lnTo>
                <a:lnTo>
                  <a:pt x="327116" y="47925"/>
                </a:lnTo>
                <a:lnTo>
                  <a:pt x="369299" y="31114"/>
                </a:lnTo>
                <a:lnTo>
                  <a:pt x="413107" y="17750"/>
                </a:lnTo>
                <a:lnTo>
                  <a:pt x="458374" y="7999"/>
                </a:lnTo>
                <a:lnTo>
                  <a:pt x="504934" y="2027"/>
                </a:lnTo>
                <a:lnTo>
                  <a:pt x="552622" y="0"/>
                </a:lnTo>
                <a:lnTo>
                  <a:pt x="2381043" y="0"/>
                </a:lnTo>
                <a:lnTo>
                  <a:pt x="2428721" y="2027"/>
                </a:lnTo>
                <a:lnTo>
                  <a:pt x="2475273" y="7999"/>
                </a:lnTo>
                <a:lnTo>
                  <a:pt x="2520534" y="17750"/>
                </a:lnTo>
                <a:lnTo>
                  <a:pt x="2564338" y="31114"/>
                </a:lnTo>
                <a:lnTo>
                  <a:pt x="2606519" y="47925"/>
                </a:lnTo>
                <a:lnTo>
                  <a:pt x="2646910" y="68018"/>
                </a:lnTo>
                <a:lnTo>
                  <a:pt x="2685346" y="91227"/>
                </a:lnTo>
                <a:lnTo>
                  <a:pt x="2721661" y="117386"/>
                </a:lnTo>
                <a:lnTo>
                  <a:pt x="2755689" y="146330"/>
                </a:lnTo>
                <a:lnTo>
                  <a:pt x="2787264" y="177892"/>
                </a:lnTo>
                <a:lnTo>
                  <a:pt x="2816220" y="211907"/>
                </a:lnTo>
                <a:lnTo>
                  <a:pt x="2842391" y="248209"/>
                </a:lnTo>
                <a:lnTo>
                  <a:pt x="2865611" y="286634"/>
                </a:lnTo>
                <a:lnTo>
                  <a:pt x="2885714" y="327013"/>
                </a:lnTo>
                <a:lnTo>
                  <a:pt x="2902534" y="369183"/>
                </a:lnTo>
                <a:lnTo>
                  <a:pt x="2915905" y="412978"/>
                </a:lnTo>
                <a:lnTo>
                  <a:pt x="2925662" y="458231"/>
                </a:lnTo>
                <a:lnTo>
                  <a:pt x="2931637" y="504776"/>
                </a:lnTo>
                <a:lnTo>
                  <a:pt x="2933666" y="552449"/>
                </a:lnTo>
                <a:lnTo>
                  <a:pt x="2931638" y="600112"/>
                </a:lnTo>
                <a:lnTo>
                  <a:pt x="2925664" y="646650"/>
                </a:lnTo>
                <a:lnTo>
                  <a:pt x="2915910" y="691897"/>
                </a:lnTo>
                <a:lnTo>
                  <a:pt x="2902542" y="735687"/>
                </a:lnTo>
                <a:lnTo>
                  <a:pt x="2885725" y="777854"/>
                </a:lnTo>
                <a:lnTo>
                  <a:pt x="2865626" y="818233"/>
                </a:lnTo>
                <a:lnTo>
                  <a:pt x="2842410" y="856657"/>
                </a:lnTo>
                <a:lnTo>
                  <a:pt x="2816243" y="892961"/>
                </a:lnTo>
                <a:lnTo>
                  <a:pt x="2787290" y="926978"/>
                </a:lnTo>
                <a:lnTo>
                  <a:pt x="2755718" y="958543"/>
                </a:lnTo>
                <a:lnTo>
                  <a:pt x="2721692" y="987490"/>
                </a:lnTo>
                <a:lnTo>
                  <a:pt x="2685379" y="1013653"/>
                </a:lnTo>
                <a:lnTo>
                  <a:pt x="2646942" y="1036866"/>
                </a:lnTo>
                <a:lnTo>
                  <a:pt x="2606550" y="1056963"/>
                </a:lnTo>
                <a:lnTo>
                  <a:pt x="2564367" y="1073777"/>
                </a:lnTo>
                <a:lnTo>
                  <a:pt x="2520559" y="1087144"/>
                </a:lnTo>
                <a:lnTo>
                  <a:pt x="2475292" y="1096898"/>
                </a:lnTo>
                <a:lnTo>
                  <a:pt x="2428731" y="1102871"/>
                </a:lnTo>
                <a:lnTo>
                  <a:pt x="2381043" y="1104899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>
            <a:pPr algn="ctr"/>
            <a:endParaRPr lang="es-E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sz="2800" dirty="0">
                <a:solidFill>
                  <a:schemeClr val="bg1"/>
                </a:solidFill>
                <a:latin typeface="+mn-lt"/>
              </a:rPr>
              <a:t>Empeora desenlace neurológico </a:t>
            </a:r>
          </a:p>
          <a:p>
            <a:pPr algn="ctr"/>
            <a:r>
              <a:rPr lang="es-ES" sz="2800" dirty="0">
                <a:solidFill>
                  <a:schemeClr val="bg1"/>
                </a:solidFill>
                <a:latin typeface="+mn-lt"/>
              </a:rPr>
              <a:t>Muerte</a:t>
            </a:r>
            <a:r>
              <a:rPr lang="es-ES" sz="3200" dirty="0">
                <a:solidFill>
                  <a:schemeClr val="bg1"/>
                </a:solidFill>
                <a:latin typeface="+mn-lt"/>
              </a:rPr>
              <a:t> </a:t>
            </a:r>
            <a:endParaRPr sz="32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" name="object 3">
            <a:extLst>
              <a:ext uri="{FF2B5EF4-FFF2-40B4-BE49-F238E27FC236}">
                <a16:creationId xmlns:a16="http://schemas.microsoft.com/office/drawing/2014/main" id="{5E085769-5EE0-9784-46F9-AC6D17EDEC97}"/>
              </a:ext>
            </a:extLst>
          </p:cNvPr>
          <p:cNvGrpSpPr/>
          <p:nvPr/>
        </p:nvGrpSpPr>
        <p:grpSpPr>
          <a:xfrm>
            <a:off x="0" y="6580637"/>
            <a:ext cx="4403561" cy="3706363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DD74DF54-A7BF-97EF-EE8C-F6E83D96B667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438F4094-4158-5659-6188-87A08514EC6E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B8EDD2B9-9887-6541-A281-B19E88E120C0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" name="object 16">
            <a:extLst>
              <a:ext uri="{FF2B5EF4-FFF2-40B4-BE49-F238E27FC236}">
                <a16:creationId xmlns:a16="http://schemas.microsoft.com/office/drawing/2014/main" id="{4E8C1B3F-FE47-5524-EED3-092B27113792}"/>
              </a:ext>
            </a:extLst>
          </p:cNvPr>
          <p:cNvSpPr/>
          <p:nvPr/>
        </p:nvSpPr>
        <p:spPr>
          <a:xfrm>
            <a:off x="1054861" y="2705100"/>
            <a:ext cx="3288539" cy="1470903"/>
          </a:xfrm>
          <a:custGeom>
            <a:avLst/>
            <a:gdLst/>
            <a:ahLst/>
            <a:cxnLst/>
            <a:rect l="l" t="t" r="r" b="b"/>
            <a:pathLst>
              <a:path w="2571750" h="1066800">
                <a:moveTo>
                  <a:pt x="2571750" y="1066780"/>
                </a:moveTo>
                <a:lnTo>
                  <a:pt x="533653" y="1066780"/>
                </a:lnTo>
                <a:lnTo>
                  <a:pt x="485108" y="1064600"/>
                </a:lnTo>
                <a:lnTo>
                  <a:pt x="437779" y="1058185"/>
                </a:lnTo>
                <a:lnTo>
                  <a:pt x="391854" y="1047722"/>
                </a:lnTo>
                <a:lnTo>
                  <a:pt x="347521" y="1033401"/>
                </a:lnTo>
                <a:lnTo>
                  <a:pt x="304972" y="1015409"/>
                </a:lnTo>
                <a:lnTo>
                  <a:pt x="264393" y="993934"/>
                </a:lnTo>
                <a:lnTo>
                  <a:pt x="225975" y="969165"/>
                </a:lnTo>
                <a:lnTo>
                  <a:pt x="189906" y="941289"/>
                </a:lnTo>
                <a:lnTo>
                  <a:pt x="156375" y="910496"/>
                </a:lnTo>
                <a:lnTo>
                  <a:pt x="125571" y="876972"/>
                </a:lnTo>
                <a:lnTo>
                  <a:pt x="97684" y="840906"/>
                </a:lnTo>
                <a:lnTo>
                  <a:pt x="72902" y="802487"/>
                </a:lnTo>
                <a:lnTo>
                  <a:pt x="51413" y="761902"/>
                </a:lnTo>
                <a:lnTo>
                  <a:pt x="33408" y="719340"/>
                </a:lnTo>
                <a:lnTo>
                  <a:pt x="19075" y="674988"/>
                </a:lnTo>
                <a:lnTo>
                  <a:pt x="8604" y="629035"/>
                </a:lnTo>
                <a:lnTo>
                  <a:pt x="2182" y="581670"/>
                </a:lnTo>
                <a:lnTo>
                  <a:pt x="0" y="533079"/>
                </a:lnTo>
                <a:lnTo>
                  <a:pt x="2182" y="484586"/>
                </a:lnTo>
                <a:lnTo>
                  <a:pt x="8604" y="437308"/>
                </a:lnTo>
                <a:lnTo>
                  <a:pt x="19075" y="391432"/>
                </a:lnTo>
                <a:lnTo>
                  <a:pt x="33408" y="347148"/>
                </a:lnTo>
                <a:lnTo>
                  <a:pt x="51413" y="304644"/>
                </a:lnTo>
                <a:lnTo>
                  <a:pt x="72902" y="264109"/>
                </a:lnTo>
                <a:lnTo>
                  <a:pt x="97684" y="225732"/>
                </a:lnTo>
                <a:lnTo>
                  <a:pt x="125571" y="189702"/>
                </a:lnTo>
                <a:lnTo>
                  <a:pt x="156375" y="156207"/>
                </a:lnTo>
                <a:lnTo>
                  <a:pt x="189906" y="125436"/>
                </a:lnTo>
                <a:lnTo>
                  <a:pt x="225975" y="97579"/>
                </a:lnTo>
                <a:lnTo>
                  <a:pt x="264393" y="72823"/>
                </a:lnTo>
                <a:lnTo>
                  <a:pt x="304972" y="51358"/>
                </a:lnTo>
                <a:lnTo>
                  <a:pt x="347521" y="33372"/>
                </a:lnTo>
                <a:lnTo>
                  <a:pt x="391854" y="19055"/>
                </a:lnTo>
                <a:lnTo>
                  <a:pt x="437779" y="8594"/>
                </a:lnTo>
                <a:lnTo>
                  <a:pt x="485108" y="2180"/>
                </a:lnTo>
                <a:lnTo>
                  <a:pt x="533653" y="0"/>
                </a:lnTo>
                <a:lnTo>
                  <a:pt x="2571750" y="0"/>
                </a:lnTo>
                <a:lnTo>
                  <a:pt x="2571750" y="1066780"/>
                </a:lnTo>
                <a:close/>
              </a:path>
            </a:pathLst>
          </a:custGeom>
          <a:solidFill>
            <a:srgbClr val="00A09E"/>
          </a:solidFill>
        </p:spPr>
        <p:txBody>
          <a:bodyPr wrap="square" lIns="0" tIns="0" rIns="0" bIns="0" rtlCol="0"/>
          <a:lstStyle/>
          <a:p>
            <a:pPr algn="ctr"/>
            <a:endParaRPr lang="es-ES" sz="12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sz="4000" dirty="0">
                <a:solidFill>
                  <a:schemeClr val="bg1"/>
                </a:solidFill>
                <a:latin typeface="+mn-lt"/>
              </a:rPr>
              <a:t>Objetivo:</a:t>
            </a:r>
          </a:p>
          <a:p>
            <a:pPr algn="ctr"/>
            <a:r>
              <a:rPr lang="es-ES" sz="4000" dirty="0">
                <a:solidFill>
                  <a:schemeClr val="bg1"/>
                </a:solidFill>
                <a:latin typeface="+mn-lt"/>
              </a:rPr>
              <a:t>&lt; 180 </a:t>
            </a:r>
            <a:endParaRPr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Audio Recording 26/06/2024, 10:47:35 p. m.">
            <a:hlinkClick r:id="" action="ppaction://media"/>
            <a:extLst>
              <a:ext uri="{FF2B5EF4-FFF2-40B4-BE49-F238E27FC236}">
                <a16:creationId xmlns:a16="http://schemas.microsoft.com/office/drawing/2014/main" id="{BE3DC0FB-14D9-10E0-4310-C8CA04D39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46549" y="89931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4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-10" dirty="0">
                <a:latin typeface="AvantGarde Bk BT" panose="020B0402020202020204" pitchFamily="34" charset="0"/>
              </a:rPr>
              <a:t>Control endocrino  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6FAD958-F90B-029C-F146-6B5D292255E0}"/>
              </a:ext>
            </a:extLst>
          </p:cNvPr>
          <p:cNvSpPr txBox="1"/>
          <p:nvPr/>
        </p:nvSpPr>
        <p:spPr>
          <a:xfrm>
            <a:off x="4343400" y="2857500"/>
            <a:ext cx="1202708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Manejo diabetes insípida</a:t>
            </a:r>
          </a:p>
          <a:p>
            <a:pPr lvl="1"/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*Reemplazo volemia (sol salina 0.45% o DAS 5 %)</a:t>
            </a:r>
          </a:p>
          <a:p>
            <a:pPr lvl="1"/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*Desmopresina </a:t>
            </a:r>
          </a:p>
          <a:p>
            <a:pPr lvl="1"/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*Vasopresina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4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Reemplazo hormonal </a:t>
            </a:r>
          </a:p>
          <a:p>
            <a:pPr lvl="2"/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*Hormonas tiroideas </a:t>
            </a:r>
          </a:p>
          <a:p>
            <a:pPr lvl="2"/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*Metilprednisolona </a:t>
            </a:r>
          </a:p>
          <a:p>
            <a:pPr lvl="2"/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*Vasopresina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3600" dirty="0">
              <a:latin typeface="+mn-lt"/>
            </a:endParaRPr>
          </a:p>
        </p:txBody>
      </p:sp>
      <p:grpSp>
        <p:nvGrpSpPr>
          <p:cNvPr id="6" name="object 3">
            <a:extLst>
              <a:ext uri="{FF2B5EF4-FFF2-40B4-BE49-F238E27FC236}">
                <a16:creationId xmlns:a16="http://schemas.microsoft.com/office/drawing/2014/main" id="{19FD9C86-E024-0434-421B-2E1CFBD0C0B9}"/>
              </a:ext>
            </a:extLst>
          </p:cNvPr>
          <p:cNvGrpSpPr/>
          <p:nvPr/>
        </p:nvGrpSpPr>
        <p:grpSpPr>
          <a:xfrm>
            <a:off x="0" y="6499259"/>
            <a:ext cx="3797300" cy="3788240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5B694D72-8EF5-56A2-0EDC-1C9784DEDD6A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75B53D82-B711-4550-3FED-1346BE3DA660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F2CBE1B9-EFAD-2B17-F5C1-AA170787C108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477CA9F-0068-BAA2-AE9B-8BDD3ABB9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97199"/>
            <a:ext cx="3797300" cy="255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9">
            <a:extLst>
              <a:ext uri="{FF2B5EF4-FFF2-40B4-BE49-F238E27FC236}">
                <a16:creationId xmlns:a16="http://schemas.microsoft.com/office/drawing/2014/main" id="{E67D1A43-8BAA-9C78-AAE6-2A99AAA2092D}"/>
              </a:ext>
            </a:extLst>
          </p:cNvPr>
          <p:cNvSpPr/>
          <p:nvPr/>
        </p:nvSpPr>
        <p:spPr>
          <a:xfrm>
            <a:off x="11198052" y="6558425"/>
            <a:ext cx="2152650" cy="1866900"/>
          </a:xfrm>
          <a:custGeom>
            <a:avLst/>
            <a:gdLst/>
            <a:ahLst/>
            <a:cxnLst/>
            <a:rect l="l" t="t" r="r" b="b"/>
            <a:pathLst>
              <a:path w="2152650" h="1866900">
                <a:moveTo>
                  <a:pt x="1614487" y="1866858"/>
                </a:moveTo>
                <a:lnTo>
                  <a:pt x="1076324" y="1582038"/>
                </a:lnTo>
                <a:lnTo>
                  <a:pt x="538162" y="1866858"/>
                </a:lnTo>
                <a:lnTo>
                  <a:pt x="515379" y="1257733"/>
                </a:lnTo>
                <a:lnTo>
                  <a:pt x="0" y="933429"/>
                </a:lnTo>
                <a:lnTo>
                  <a:pt x="515379" y="609124"/>
                </a:lnTo>
                <a:lnTo>
                  <a:pt x="538162" y="0"/>
                </a:lnTo>
                <a:lnTo>
                  <a:pt x="1076324" y="284819"/>
                </a:lnTo>
                <a:lnTo>
                  <a:pt x="1614487" y="0"/>
                </a:lnTo>
                <a:lnTo>
                  <a:pt x="1637270" y="609124"/>
                </a:lnTo>
                <a:lnTo>
                  <a:pt x="2152649" y="933429"/>
                </a:lnTo>
                <a:lnTo>
                  <a:pt x="1637270" y="1257733"/>
                </a:lnTo>
                <a:lnTo>
                  <a:pt x="1614487" y="1866858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lang="es-ES" sz="1200" dirty="0"/>
          </a:p>
          <a:p>
            <a:r>
              <a:rPr lang="es-ES" sz="2400" dirty="0"/>
              <a:t>        </a:t>
            </a:r>
          </a:p>
          <a:p>
            <a:r>
              <a:rPr lang="es-ES" sz="2400" dirty="0"/>
              <a:t>         Triple </a:t>
            </a:r>
          </a:p>
          <a:p>
            <a:r>
              <a:rPr lang="es-ES" sz="2400" dirty="0"/>
              <a:t>        Terapia</a:t>
            </a:r>
          </a:p>
          <a:p>
            <a:endParaRPr sz="2400" dirty="0"/>
          </a:p>
        </p:txBody>
      </p:sp>
      <p:pic>
        <p:nvPicPr>
          <p:cNvPr id="4" name="Audio Recording 8/07/2024, 9:09:32 p. m.">
            <a:hlinkClick r:id="" action="ppaction://media"/>
            <a:extLst>
              <a:ext uri="{FF2B5EF4-FFF2-40B4-BE49-F238E27FC236}">
                <a16:creationId xmlns:a16="http://schemas.microsoft.com/office/drawing/2014/main" id="{AE403FF9-6DCC-390E-A532-37415E0C8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7672" y="91665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7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75" dirty="0">
                <a:latin typeface="AvantGarde Bk BT" panose="020B0402020202020204" pitchFamily="34" charset="0"/>
              </a:rPr>
              <a:t>Actividad epiléptica 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3581400" y="2647765"/>
            <a:ext cx="10109199" cy="4546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Convulsiones: ↑ PIC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Tratamiento profiláctico .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4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Fenitoína/ levetiracetam. 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C2170C00-518F-47AF-27E6-8F66F3CA0408}"/>
              </a:ext>
            </a:extLst>
          </p:cNvPr>
          <p:cNvSpPr/>
          <p:nvPr/>
        </p:nvSpPr>
        <p:spPr>
          <a:xfrm>
            <a:off x="6172200" y="6727858"/>
            <a:ext cx="5943600" cy="2895600"/>
          </a:xfrm>
          <a:custGeom>
            <a:avLst/>
            <a:gdLst/>
            <a:ahLst/>
            <a:cxnLst/>
            <a:rect l="l" t="t" r="r" b="b"/>
            <a:pathLst>
              <a:path w="2933700" h="1104900">
                <a:moveTo>
                  <a:pt x="2381043" y="1104899"/>
                </a:moveTo>
                <a:lnTo>
                  <a:pt x="552622" y="1104899"/>
                </a:lnTo>
                <a:lnTo>
                  <a:pt x="504934" y="1102871"/>
                </a:lnTo>
                <a:lnTo>
                  <a:pt x="458374" y="1096898"/>
                </a:lnTo>
                <a:lnTo>
                  <a:pt x="413107" y="1087144"/>
                </a:lnTo>
                <a:lnTo>
                  <a:pt x="369299" y="1073777"/>
                </a:lnTo>
                <a:lnTo>
                  <a:pt x="327116" y="1056963"/>
                </a:lnTo>
                <a:lnTo>
                  <a:pt x="286723" y="1036866"/>
                </a:lnTo>
                <a:lnTo>
                  <a:pt x="248287" y="1013653"/>
                </a:lnTo>
                <a:lnTo>
                  <a:pt x="211973" y="987490"/>
                </a:lnTo>
                <a:lnTo>
                  <a:pt x="177947" y="958543"/>
                </a:lnTo>
                <a:lnTo>
                  <a:pt x="146375" y="926978"/>
                </a:lnTo>
                <a:lnTo>
                  <a:pt x="117423" y="892961"/>
                </a:lnTo>
                <a:lnTo>
                  <a:pt x="91256" y="856657"/>
                </a:lnTo>
                <a:lnTo>
                  <a:pt x="68039" y="818233"/>
                </a:lnTo>
                <a:lnTo>
                  <a:pt x="47940" y="777854"/>
                </a:lnTo>
                <a:lnTo>
                  <a:pt x="31124" y="735687"/>
                </a:lnTo>
                <a:lnTo>
                  <a:pt x="17755" y="691897"/>
                </a:lnTo>
                <a:lnTo>
                  <a:pt x="8002" y="646650"/>
                </a:lnTo>
                <a:lnTo>
                  <a:pt x="2028" y="600112"/>
                </a:lnTo>
                <a:lnTo>
                  <a:pt x="0" y="552449"/>
                </a:lnTo>
                <a:lnTo>
                  <a:pt x="2028" y="504776"/>
                </a:lnTo>
                <a:lnTo>
                  <a:pt x="8002" y="458231"/>
                </a:lnTo>
                <a:lnTo>
                  <a:pt x="17755" y="412978"/>
                </a:lnTo>
                <a:lnTo>
                  <a:pt x="31124" y="369183"/>
                </a:lnTo>
                <a:lnTo>
                  <a:pt x="47940" y="327013"/>
                </a:lnTo>
                <a:lnTo>
                  <a:pt x="68039" y="286634"/>
                </a:lnTo>
                <a:lnTo>
                  <a:pt x="91256" y="248209"/>
                </a:lnTo>
                <a:lnTo>
                  <a:pt x="117423" y="211907"/>
                </a:lnTo>
                <a:lnTo>
                  <a:pt x="146375" y="177892"/>
                </a:lnTo>
                <a:lnTo>
                  <a:pt x="177947" y="146330"/>
                </a:lnTo>
                <a:lnTo>
                  <a:pt x="211973" y="117386"/>
                </a:lnTo>
                <a:lnTo>
                  <a:pt x="248287" y="91227"/>
                </a:lnTo>
                <a:lnTo>
                  <a:pt x="286723" y="68018"/>
                </a:lnTo>
                <a:lnTo>
                  <a:pt x="327116" y="47925"/>
                </a:lnTo>
                <a:lnTo>
                  <a:pt x="369299" y="31114"/>
                </a:lnTo>
                <a:lnTo>
                  <a:pt x="413107" y="17750"/>
                </a:lnTo>
                <a:lnTo>
                  <a:pt x="458374" y="7999"/>
                </a:lnTo>
                <a:lnTo>
                  <a:pt x="504934" y="2027"/>
                </a:lnTo>
                <a:lnTo>
                  <a:pt x="552622" y="0"/>
                </a:lnTo>
                <a:lnTo>
                  <a:pt x="2381043" y="0"/>
                </a:lnTo>
                <a:lnTo>
                  <a:pt x="2428721" y="2027"/>
                </a:lnTo>
                <a:lnTo>
                  <a:pt x="2475273" y="7999"/>
                </a:lnTo>
                <a:lnTo>
                  <a:pt x="2520534" y="17750"/>
                </a:lnTo>
                <a:lnTo>
                  <a:pt x="2564338" y="31114"/>
                </a:lnTo>
                <a:lnTo>
                  <a:pt x="2606519" y="47925"/>
                </a:lnTo>
                <a:lnTo>
                  <a:pt x="2646910" y="68018"/>
                </a:lnTo>
                <a:lnTo>
                  <a:pt x="2685346" y="91227"/>
                </a:lnTo>
                <a:lnTo>
                  <a:pt x="2721661" y="117386"/>
                </a:lnTo>
                <a:lnTo>
                  <a:pt x="2755689" y="146330"/>
                </a:lnTo>
                <a:lnTo>
                  <a:pt x="2787264" y="177892"/>
                </a:lnTo>
                <a:lnTo>
                  <a:pt x="2816220" y="211907"/>
                </a:lnTo>
                <a:lnTo>
                  <a:pt x="2842391" y="248209"/>
                </a:lnTo>
                <a:lnTo>
                  <a:pt x="2865611" y="286634"/>
                </a:lnTo>
                <a:lnTo>
                  <a:pt x="2885714" y="327013"/>
                </a:lnTo>
                <a:lnTo>
                  <a:pt x="2902534" y="369183"/>
                </a:lnTo>
                <a:lnTo>
                  <a:pt x="2915905" y="412978"/>
                </a:lnTo>
                <a:lnTo>
                  <a:pt x="2925662" y="458231"/>
                </a:lnTo>
                <a:lnTo>
                  <a:pt x="2931637" y="504776"/>
                </a:lnTo>
                <a:lnTo>
                  <a:pt x="2933666" y="552449"/>
                </a:lnTo>
                <a:lnTo>
                  <a:pt x="2931638" y="600112"/>
                </a:lnTo>
                <a:lnTo>
                  <a:pt x="2925664" y="646650"/>
                </a:lnTo>
                <a:lnTo>
                  <a:pt x="2915910" y="691897"/>
                </a:lnTo>
                <a:lnTo>
                  <a:pt x="2902542" y="735687"/>
                </a:lnTo>
                <a:lnTo>
                  <a:pt x="2885725" y="777854"/>
                </a:lnTo>
                <a:lnTo>
                  <a:pt x="2865626" y="818233"/>
                </a:lnTo>
                <a:lnTo>
                  <a:pt x="2842410" y="856657"/>
                </a:lnTo>
                <a:lnTo>
                  <a:pt x="2816243" y="892961"/>
                </a:lnTo>
                <a:lnTo>
                  <a:pt x="2787290" y="926978"/>
                </a:lnTo>
                <a:lnTo>
                  <a:pt x="2755718" y="958543"/>
                </a:lnTo>
                <a:lnTo>
                  <a:pt x="2721692" y="987490"/>
                </a:lnTo>
                <a:lnTo>
                  <a:pt x="2685379" y="1013653"/>
                </a:lnTo>
                <a:lnTo>
                  <a:pt x="2646942" y="1036866"/>
                </a:lnTo>
                <a:lnTo>
                  <a:pt x="2606550" y="1056963"/>
                </a:lnTo>
                <a:lnTo>
                  <a:pt x="2564367" y="1073777"/>
                </a:lnTo>
                <a:lnTo>
                  <a:pt x="2520559" y="1087144"/>
                </a:lnTo>
                <a:lnTo>
                  <a:pt x="2475292" y="1096898"/>
                </a:lnTo>
                <a:lnTo>
                  <a:pt x="2428731" y="1102871"/>
                </a:lnTo>
                <a:lnTo>
                  <a:pt x="2381043" y="1104899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>
            <a:pPr algn="ctr"/>
            <a:endParaRPr lang="es-E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sz="4000" dirty="0">
                <a:solidFill>
                  <a:schemeClr val="bg1"/>
                </a:solidFill>
                <a:latin typeface="+mn-lt"/>
              </a:rPr>
              <a:t>Empeora desenlace neurológico 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sz="4000" dirty="0">
                <a:solidFill>
                  <a:schemeClr val="bg1"/>
                </a:solidFill>
                <a:latin typeface="+mn-lt"/>
              </a:rPr>
              <a:t>Muerte </a:t>
            </a:r>
            <a:endParaRPr sz="40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" name="object 3">
            <a:extLst>
              <a:ext uri="{FF2B5EF4-FFF2-40B4-BE49-F238E27FC236}">
                <a16:creationId xmlns:a16="http://schemas.microsoft.com/office/drawing/2014/main" id="{32543459-6B64-A07F-724B-B736014AD8A5}"/>
              </a:ext>
            </a:extLst>
          </p:cNvPr>
          <p:cNvGrpSpPr/>
          <p:nvPr/>
        </p:nvGrpSpPr>
        <p:grpSpPr>
          <a:xfrm>
            <a:off x="0" y="6766969"/>
            <a:ext cx="4038600" cy="3520530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5B0B0539-2F19-414A-8906-F5FF9C152D0B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BF85D381-1956-B640-5D5A-9BD829125B52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C040ECEB-15E5-8A95-8606-840CE2C616A6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9462" name="Picture 6" descr="Tratamiento de epilepsia en Madrid | Convulsiones y trastornos cerebrales">
            <a:extLst>
              <a:ext uri="{FF2B5EF4-FFF2-40B4-BE49-F238E27FC236}">
                <a16:creationId xmlns:a16="http://schemas.microsoft.com/office/drawing/2014/main" id="{F727F327-A227-6652-7D71-CA6978288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941" y="-22508"/>
            <a:ext cx="4327808" cy="432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cording 26/06/2024, 10:50:53 p. m.">
            <a:hlinkClick r:id="" action="ppaction://media"/>
            <a:extLst>
              <a:ext uri="{FF2B5EF4-FFF2-40B4-BE49-F238E27FC236}">
                <a16:creationId xmlns:a16="http://schemas.microsoft.com/office/drawing/2014/main" id="{FD952CD9-D156-5AEA-69F1-07EFF51CE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79872" y="90682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4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75" dirty="0">
                <a:latin typeface="AvantGarde Bk BT" panose="020B0402020202020204" pitchFamily="34" charset="0"/>
              </a:rPr>
              <a:t>Medidas Especificas 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2640767" y="2400300"/>
            <a:ext cx="11151433" cy="7866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Mantener Presión de perfusión cerebral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Monitorizar (PIC)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Terapia osmótica 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Manitol 20%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Solución salina hipertónica 7.5%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Hiperventilación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Drenaje de LCR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Otros medicamentos: barbitúricos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Hipotermia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Craneotomía descompresiva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87AD5797-DBF1-C4CF-DB1B-E25488E83515}"/>
              </a:ext>
            </a:extLst>
          </p:cNvPr>
          <p:cNvSpPr/>
          <p:nvPr/>
        </p:nvSpPr>
        <p:spPr>
          <a:xfrm>
            <a:off x="11811000" y="3390900"/>
            <a:ext cx="5638800" cy="4495800"/>
          </a:xfrm>
          <a:custGeom>
            <a:avLst/>
            <a:gdLst/>
            <a:ahLst/>
            <a:cxnLst/>
            <a:rect l="l" t="t" r="r" b="b"/>
            <a:pathLst>
              <a:path w="2152650" h="1866900">
                <a:moveTo>
                  <a:pt x="1614470" y="1866899"/>
                </a:moveTo>
                <a:lnTo>
                  <a:pt x="538131" y="1866899"/>
                </a:lnTo>
                <a:lnTo>
                  <a:pt x="0" y="933449"/>
                </a:lnTo>
                <a:lnTo>
                  <a:pt x="538131" y="0"/>
                </a:lnTo>
                <a:lnTo>
                  <a:pt x="1614395" y="0"/>
                </a:lnTo>
                <a:lnTo>
                  <a:pt x="2152602" y="933449"/>
                </a:lnTo>
                <a:lnTo>
                  <a:pt x="1614470" y="1866899"/>
                </a:lnTo>
                <a:close/>
              </a:path>
            </a:pathLst>
          </a:custGeom>
          <a:gradFill>
            <a:gsLst>
              <a:gs pos="95000">
                <a:srgbClr val="CD3C38"/>
              </a:gs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/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ctr"/>
            <a:endParaRPr lang="es-ES" sz="2400" u="sng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es-ES" sz="3600" u="sng" dirty="0">
                <a:solidFill>
                  <a:schemeClr val="bg1"/>
                </a:solidFill>
                <a:latin typeface="+mn-lt"/>
              </a:rPr>
              <a:t>Objetivos</a:t>
            </a:r>
          </a:p>
          <a:p>
            <a:pPr algn="ctr"/>
            <a:endParaRPr lang="es-ES" sz="2400" u="sng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sz="3200" dirty="0">
                <a:solidFill>
                  <a:schemeClr val="bg1"/>
                </a:solidFill>
                <a:latin typeface="+mn-lt"/>
              </a:rPr>
              <a:t>PIC &lt; 20 </a:t>
            </a:r>
            <a:r>
              <a:rPr lang="es-ES" sz="3200" dirty="0" err="1">
                <a:solidFill>
                  <a:schemeClr val="bg1"/>
                </a:solidFill>
                <a:latin typeface="+mn-lt"/>
              </a:rPr>
              <a:t>mmHg</a:t>
            </a:r>
            <a:endParaRPr lang="es-ES" sz="32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sz="3200" dirty="0">
                <a:solidFill>
                  <a:schemeClr val="bg1"/>
                </a:solidFill>
                <a:latin typeface="+mn-lt"/>
              </a:rPr>
              <a:t>PPC 60 -70  </a:t>
            </a:r>
            <a:r>
              <a:rPr lang="es-ES" sz="3200" dirty="0" err="1">
                <a:solidFill>
                  <a:schemeClr val="bg1"/>
                </a:solidFill>
                <a:latin typeface="+mn-lt"/>
              </a:rPr>
              <a:t>mmHg</a:t>
            </a:r>
            <a:endParaRPr lang="es-ES" sz="32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sz="3200" dirty="0">
                <a:solidFill>
                  <a:schemeClr val="bg1"/>
                </a:solidFill>
                <a:latin typeface="+mn-lt"/>
              </a:rPr>
              <a:t>PAM &gt; 90 </a:t>
            </a:r>
            <a:r>
              <a:rPr lang="es-ES" sz="3200" dirty="0" err="1">
                <a:solidFill>
                  <a:schemeClr val="bg1"/>
                </a:solidFill>
                <a:latin typeface="+mn-lt"/>
              </a:rPr>
              <a:t>mmHg</a:t>
            </a:r>
            <a:endParaRPr lang="es-ES" sz="32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sz="3200" dirty="0">
                <a:solidFill>
                  <a:schemeClr val="bg1"/>
                </a:solidFill>
                <a:latin typeface="+mn-lt"/>
              </a:rPr>
              <a:t>pCo2 : 35 – 40 </a:t>
            </a:r>
            <a:r>
              <a:rPr lang="es-ES" sz="3200" dirty="0" err="1">
                <a:solidFill>
                  <a:schemeClr val="bg1"/>
                </a:solidFill>
                <a:latin typeface="+mn-lt"/>
              </a:rPr>
              <a:t>mmHg</a:t>
            </a:r>
            <a:endParaRPr lang="es-ES" sz="32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ES" sz="3200" dirty="0">
                <a:solidFill>
                  <a:schemeClr val="bg1"/>
                </a:solidFill>
                <a:latin typeface="+mn-lt"/>
              </a:rPr>
              <a:t>paO2 &gt; 90 </a:t>
            </a:r>
          </a:p>
          <a:p>
            <a:pPr algn="ctr"/>
            <a:r>
              <a:rPr lang="es-ES" sz="3200" dirty="0">
                <a:solidFill>
                  <a:schemeClr val="bg1"/>
                </a:solidFill>
                <a:latin typeface="+mn-lt"/>
              </a:rPr>
              <a:t>T &lt; 37.5</a:t>
            </a:r>
          </a:p>
        </p:txBody>
      </p:sp>
      <p:grpSp>
        <p:nvGrpSpPr>
          <p:cNvPr id="6" name="object 3">
            <a:extLst>
              <a:ext uri="{FF2B5EF4-FFF2-40B4-BE49-F238E27FC236}">
                <a16:creationId xmlns:a16="http://schemas.microsoft.com/office/drawing/2014/main" id="{954CFD5C-E003-BA84-C57E-C02B512F83D9}"/>
              </a:ext>
            </a:extLst>
          </p:cNvPr>
          <p:cNvGrpSpPr/>
          <p:nvPr/>
        </p:nvGrpSpPr>
        <p:grpSpPr>
          <a:xfrm>
            <a:off x="0" y="7200901"/>
            <a:ext cx="3352800" cy="3086598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F1F7BDFA-D0EC-A054-FEDC-2A091689DFF4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1443C1D7-239E-C3FF-A421-9BDCEC05E4D2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45024893-1B80-5D17-D262-471CEA8F14B0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3" name="Audio Recording 26/06/2024, 11:03:08 p. m.">
            <a:hlinkClick r:id="" action="ppaction://media"/>
            <a:extLst>
              <a:ext uri="{FF2B5EF4-FFF2-40B4-BE49-F238E27FC236}">
                <a16:creationId xmlns:a16="http://schemas.microsoft.com/office/drawing/2014/main" id="{B9E61B44-1D4F-EEA2-FA81-615936336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8055" y="91900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8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607198" y="463691"/>
            <a:ext cx="136906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75" dirty="0">
                <a:latin typeface="AvantGarde Bk BT" panose="020B0402020202020204" pitchFamily="34" charset="0"/>
              </a:rPr>
              <a:t>Metas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aphicFrame>
        <p:nvGraphicFramePr>
          <p:cNvPr id="2" name="Tabla 5">
            <a:extLst>
              <a:ext uri="{FF2B5EF4-FFF2-40B4-BE49-F238E27FC236}">
                <a16:creationId xmlns:a16="http://schemas.microsoft.com/office/drawing/2014/main" id="{1EC15243-8250-21A1-1D15-23168867F1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120973"/>
              </p:ext>
            </p:extLst>
          </p:nvPr>
        </p:nvGraphicFramePr>
        <p:xfrm>
          <a:off x="2350797" y="2171700"/>
          <a:ext cx="12203403" cy="694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0824">
                  <a:extLst>
                    <a:ext uri="{9D8B030D-6E8A-4147-A177-3AD203B41FA5}">
                      <a16:colId xmlns:a16="http://schemas.microsoft.com/office/drawing/2014/main" val="2865877195"/>
                    </a:ext>
                  </a:extLst>
                </a:gridCol>
                <a:gridCol w="4844588">
                  <a:extLst>
                    <a:ext uri="{9D8B030D-6E8A-4147-A177-3AD203B41FA5}">
                      <a16:colId xmlns:a16="http://schemas.microsoft.com/office/drawing/2014/main" val="379461081"/>
                    </a:ext>
                  </a:extLst>
                </a:gridCol>
                <a:gridCol w="4917991">
                  <a:extLst>
                    <a:ext uri="{9D8B030D-6E8A-4147-A177-3AD203B41FA5}">
                      <a16:colId xmlns:a16="http://schemas.microsoft.com/office/drawing/2014/main" val="434823211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r>
                        <a:rPr lang="es-CO" sz="3600" dirty="0"/>
                        <a:t>Sistema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3600" dirty="0"/>
                        <a:t>Meta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3600" dirty="0"/>
                        <a:t>Intervención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728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800" dirty="0"/>
                        <a:t>Cardiovascular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/>
                        <a:t>PAM 70 -80. PAS &gt; 90</a:t>
                      </a:r>
                    </a:p>
                    <a:p>
                      <a:r>
                        <a:rPr lang="es-CO" sz="2400" dirty="0"/>
                        <a:t>FC 60 – 90 </a:t>
                      </a:r>
                    </a:p>
                    <a:p>
                      <a:r>
                        <a:rPr lang="es-CO" sz="2400" dirty="0"/>
                        <a:t>PVC 4 – 11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/>
                        <a:t>Cristaloides </a:t>
                      </a:r>
                    </a:p>
                    <a:p>
                      <a:r>
                        <a:rPr lang="es-CO" sz="2400" dirty="0"/>
                        <a:t>Vasopresores</a:t>
                      </a:r>
                    </a:p>
                    <a:p>
                      <a:r>
                        <a:rPr lang="es-CO" sz="2400" dirty="0"/>
                        <a:t>Esmolol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071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800" dirty="0"/>
                        <a:t>Pulmonar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/>
                        <a:t>Saturación de O2 &gt; 95%</a:t>
                      </a:r>
                    </a:p>
                    <a:p>
                      <a:r>
                        <a:rPr lang="es-CO" sz="2400" dirty="0"/>
                        <a:t>PaO2 &gt; 80 -90</a:t>
                      </a:r>
                    </a:p>
                    <a:p>
                      <a:r>
                        <a:rPr lang="es-CO" sz="2400" dirty="0"/>
                        <a:t>pCO2 35 – 40 </a:t>
                      </a:r>
                      <a:r>
                        <a:rPr lang="es-CO" sz="2400" dirty="0" err="1"/>
                        <a:t>mmHg</a:t>
                      </a:r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/>
                        <a:t>Ventilación mecánica protectora</a:t>
                      </a:r>
                    </a:p>
                    <a:p>
                      <a:r>
                        <a:rPr lang="es-CO" sz="2400" dirty="0"/>
                        <a:t>VT 4 – 8 ml/kg PEEP 5 – 10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973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800" dirty="0"/>
                        <a:t>Renal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/>
                        <a:t>Gasto urinario &gt; 1 ml/k/</a:t>
                      </a:r>
                      <a:r>
                        <a:rPr lang="es-CO" sz="2400" dirty="0" err="1"/>
                        <a:t>hr</a:t>
                      </a:r>
                      <a:endParaRPr lang="es-CO" sz="2400" dirty="0"/>
                    </a:p>
                    <a:p>
                      <a:r>
                        <a:rPr lang="es-CO" sz="2400" dirty="0"/>
                        <a:t>Balance electrolítico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/>
                        <a:t>Expansión volumen </a:t>
                      </a:r>
                    </a:p>
                    <a:p>
                      <a:r>
                        <a:rPr lang="es-CO" sz="2400" dirty="0"/>
                        <a:t>Reposición electrolitos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32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800" dirty="0"/>
                        <a:t>Temperatura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/>
                        <a:t>35.8 – 37.8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484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800" dirty="0"/>
                        <a:t>Hematológico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/>
                        <a:t>Hg 9 – 10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/>
                        <a:t>Terapia transfusional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35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800" dirty="0"/>
                        <a:t>Endocrino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/>
                        <a:t>Glicemia &lt; 180 </a:t>
                      </a:r>
                    </a:p>
                    <a:p>
                      <a:r>
                        <a:rPr lang="es-CO" sz="2400" dirty="0"/>
                        <a:t>Homeostasis hormonal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/>
                        <a:t>Insulinoterapia </a:t>
                      </a:r>
                    </a:p>
                    <a:p>
                      <a:r>
                        <a:rPr lang="es-CO" sz="2400" dirty="0"/>
                        <a:t>Terapia de reemplazo hormonal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842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2800" dirty="0"/>
                        <a:t>Metabólico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/>
                        <a:t>pH 7.3 – 7-5</a:t>
                      </a:r>
                    </a:p>
                    <a:p>
                      <a:r>
                        <a:rPr lang="es-CO" sz="2400" dirty="0" err="1"/>
                        <a:t>Na</a:t>
                      </a:r>
                      <a:r>
                        <a:rPr lang="es-CO" sz="2400" dirty="0"/>
                        <a:t> &gt; 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/>
                        <a:t>Reanimación hídrica </a:t>
                      </a:r>
                    </a:p>
                    <a:p>
                      <a:r>
                        <a:rPr lang="es-CO" sz="2400" dirty="0"/>
                        <a:t>Soluciones hipotónicas.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263819"/>
                  </a:ext>
                </a:extLst>
              </a:tr>
            </a:tbl>
          </a:graphicData>
        </a:graphic>
      </p:graphicFrame>
      <p:grpSp>
        <p:nvGrpSpPr>
          <p:cNvPr id="6" name="object 3">
            <a:extLst>
              <a:ext uri="{FF2B5EF4-FFF2-40B4-BE49-F238E27FC236}">
                <a16:creationId xmlns:a16="http://schemas.microsoft.com/office/drawing/2014/main" id="{DC69FF46-7535-5859-C2C4-6DA9AF6DC986}"/>
              </a:ext>
            </a:extLst>
          </p:cNvPr>
          <p:cNvGrpSpPr/>
          <p:nvPr/>
        </p:nvGrpSpPr>
        <p:grpSpPr>
          <a:xfrm>
            <a:off x="0" y="6972301"/>
            <a:ext cx="3505200" cy="3276600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CE8E8861-61C5-3524-AD07-E99FE91187CD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C5D4CE75-6955-7454-8216-4D6CE5D29664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1772AAE5-274D-E695-4919-344D3E769E5F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3" name="Audio Recording 1/07/2024, 10:56:47 p. m.">
            <a:hlinkClick r:id="" action="ppaction://media"/>
            <a:extLst>
              <a:ext uri="{FF2B5EF4-FFF2-40B4-BE49-F238E27FC236}">
                <a16:creationId xmlns:a16="http://schemas.microsoft.com/office/drawing/2014/main" id="{7D8AD83C-C2C8-6BCF-38C1-B3005CC5D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2386" y="91592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6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75" dirty="0">
                <a:latin typeface="AvantGarde Bk BT" panose="020B0402020202020204" pitchFamily="34" charset="0"/>
              </a:rPr>
              <a:t>Remisión  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3683001" y="2857500"/>
            <a:ext cx="12166599" cy="5711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Sistema de referencia y contrarreferencia </a:t>
            </a: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Médico de hospitalización/director médico/especialista</a:t>
            </a: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Red de prestadores de servicios de salud</a:t>
            </a: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spc="-1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Potencial donante ⇢ 123 ⇢ IPS Cuidados neuro críticos.</a:t>
            </a: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AutoNum type="arabicPeriod"/>
            </a:pPr>
            <a:endParaRPr lang="es-CO" sz="4000" spc="-1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AutoNum type="arabicPeriod"/>
            </a:pPr>
            <a:endParaRPr lang="es-CO" sz="4000" spc="-1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DE2EFD82-9457-559B-E83C-E0EAFAD1AB64}"/>
              </a:ext>
            </a:extLst>
          </p:cNvPr>
          <p:cNvGrpSpPr/>
          <p:nvPr/>
        </p:nvGrpSpPr>
        <p:grpSpPr>
          <a:xfrm>
            <a:off x="-1" y="6819901"/>
            <a:ext cx="3683001" cy="3467598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F38A53F8-2F68-C42A-3E9D-6D5C2AA08384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B46B11E1-5D96-9967-DAB6-6A07A736ED21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A42F4A8C-6D88-8DDE-E400-6EB60E8940FB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7AF72C96-7CA6-1D11-7B34-DF6018101E5C}"/>
              </a:ext>
            </a:extLst>
          </p:cNvPr>
          <p:cNvSpPr txBox="1"/>
          <p:nvPr/>
        </p:nvSpPr>
        <p:spPr>
          <a:xfrm>
            <a:off x="9448800" y="94107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hlinkClick r:id="rId8"/>
              </a:rPr>
              <a:t>A-2.5-02 Referencia y contrarreferencia V11</a:t>
            </a:r>
            <a:endParaRPr lang="es-CO" dirty="0"/>
          </a:p>
        </p:txBody>
      </p:sp>
      <p:pic>
        <p:nvPicPr>
          <p:cNvPr id="3" name="Audio Recording 17/06/2024, 11:40:57 p. m.">
            <a:hlinkClick r:id="" action="ppaction://media"/>
            <a:extLst>
              <a:ext uri="{FF2B5EF4-FFF2-40B4-BE49-F238E27FC236}">
                <a16:creationId xmlns:a16="http://schemas.microsoft.com/office/drawing/2014/main" id="{6E17D858-F0E5-9D03-589C-E97397F76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" y="9104725"/>
            <a:ext cx="812800" cy="812800"/>
          </a:xfrm>
          <a:prstGeom prst="rect">
            <a:avLst/>
          </a:prstGeom>
        </p:spPr>
      </p:pic>
      <p:pic>
        <p:nvPicPr>
          <p:cNvPr id="4" name="Audio Recording 17/06/2024, 11:47:56 p. m.">
            <a:hlinkClick r:id="" action="ppaction://media"/>
            <a:extLst>
              <a:ext uri="{FF2B5EF4-FFF2-40B4-BE49-F238E27FC236}">
                <a16:creationId xmlns:a16="http://schemas.microsoft.com/office/drawing/2014/main" id="{67B4708F-58C7-FEED-F1CD-FA2D4D26ED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03042" y="9004300"/>
            <a:ext cx="812800" cy="8128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BDB9622-A789-1BD2-70DC-9E818F2D3622}"/>
              </a:ext>
            </a:extLst>
          </p:cNvPr>
          <p:cNvSpPr txBox="1"/>
          <p:nvPr/>
        </p:nvSpPr>
        <p:spPr>
          <a:xfrm>
            <a:off x="9953733" y="9119771"/>
            <a:ext cx="470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Oprima </a:t>
            </a:r>
            <a:r>
              <a:rPr lang="es-ES" b="1" dirty="0" err="1"/>
              <a:t>Ctrl</a:t>
            </a:r>
            <a:r>
              <a:rPr lang="es-ES" b="1" dirty="0"/>
              <a:t> + clic para ver el documento: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88116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A0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38100" y="-38100"/>
            <a:ext cx="8456801" cy="10279251"/>
            <a:chOff x="0" y="1"/>
            <a:chExt cx="8456801" cy="10279251"/>
          </a:xfrm>
        </p:grpSpPr>
        <p:sp>
          <p:nvSpPr>
            <p:cNvPr id="4" name="object 4"/>
            <p:cNvSpPr/>
            <p:nvPr/>
          </p:nvSpPr>
          <p:spPr>
            <a:xfrm>
              <a:off x="0" y="1"/>
              <a:ext cx="7607300" cy="8692515"/>
            </a:xfrm>
            <a:custGeom>
              <a:avLst/>
              <a:gdLst/>
              <a:ahLst/>
              <a:cxnLst/>
              <a:rect l="l" t="t" r="r" b="b"/>
              <a:pathLst>
                <a:path w="7607300" h="8692515">
                  <a:moveTo>
                    <a:pt x="5073278" y="8692062"/>
                  </a:moveTo>
                  <a:lnTo>
                    <a:pt x="5833" y="8692062"/>
                  </a:lnTo>
                  <a:lnTo>
                    <a:pt x="0" y="8681951"/>
                  </a:lnTo>
                  <a:lnTo>
                    <a:pt x="0" y="0"/>
                  </a:lnTo>
                  <a:lnTo>
                    <a:pt x="5124851" y="0"/>
                  </a:lnTo>
                  <a:lnTo>
                    <a:pt x="7606823" y="4301037"/>
                  </a:lnTo>
                  <a:lnTo>
                    <a:pt x="5073278" y="86920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494151" y="5824727"/>
              <a:ext cx="5962650" cy="4454525"/>
            </a:xfrm>
            <a:custGeom>
              <a:avLst/>
              <a:gdLst/>
              <a:ahLst/>
              <a:cxnLst/>
              <a:rect l="l" t="t" r="r" b="b"/>
              <a:pathLst>
                <a:path w="5962649" h="4454525">
                  <a:moveTo>
                    <a:pt x="4885695" y="4454251"/>
                  </a:moveTo>
                  <a:lnTo>
                    <a:pt x="1076829" y="4454251"/>
                  </a:lnTo>
                  <a:lnTo>
                    <a:pt x="0" y="2586037"/>
                  </a:lnTo>
                  <a:lnTo>
                    <a:pt x="1490578" y="0"/>
                  </a:lnTo>
                  <a:lnTo>
                    <a:pt x="4471737" y="0"/>
                  </a:lnTo>
                  <a:lnTo>
                    <a:pt x="5962525" y="2586037"/>
                  </a:lnTo>
                  <a:lnTo>
                    <a:pt x="4885695" y="4454251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3048000" y="7467601"/>
              <a:ext cx="4800255" cy="1567815"/>
            </a:xfrm>
            <a:custGeom>
              <a:avLst/>
              <a:gdLst/>
              <a:ahLst/>
              <a:cxnLst/>
              <a:rect l="l" t="t" r="r" b="b"/>
              <a:pathLst>
                <a:path w="4876799" h="1943100">
                  <a:moveTo>
                    <a:pt x="4591051" y="1943088"/>
                  </a:moveTo>
                  <a:lnTo>
                    <a:pt x="285748" y="1943088"/>
                  </a:lnTo>
                  <a:lnTo>
                    <a:pt x="240777" y="1939528"/>
                  </a:lnTo>
                  <a:lnTo>
                    <a:pt x="197319" y="1929061"/>
                  </a:lnTo>
                  <a:lnTo>
                    <a:pt x="156140" y="1912004"/>
                  </a:lnTo>
                  <a:lnTo>
                    <a:pt x="118009" y="1888676"/>
                  </a:lnTo>
                  <a:lnTo>
                    <a:pt x="83693" y="1859394"/>
                  </a:lnTo>
                  <a:lnTo>
                    <a:pt x="54411" y="1825078"/>
                  </a:lnTo>
                  <a:lnTo>
                    <a:pt x="31083" y="1786947"/>
                  </a:lnTo>
                  <a:lnTo>
                    <a:pt x="14026" y="1745768"/>
                  </a:lnTo>
                  <a:lnTo>
                    <a:pt x="3559" y="1702310"/>
                  </a:lnTo>
                  <a:lnTo>
                    <a:pt x="0" y="1657339"/>
                  </a:lnTo>
                  <a:lnTo>
                    <a:pt x="0" y="285748"/>
                  </a:lnTo>
                  <a:lnTo>
                    <a:pt x="3559" y="240777"/>
                  </a:lnTo>
                  <a:lnTo>
                    <a:pt x="14026" y="197319"/>
                  </a:lnTo>
                  <a:lnTo>
                    <a:pt x="31083" y="156140"/>
                  </a:lnTo>
                  <a:lnTo>
                    <a:pt x="54411" y="118009"/>
                  </a:lnTo>
                  <a:lnTo>
                    <a:pt x="83693" y="83693"/>
                  </a:lnTo>
                  <a:lnTo>
                    <a:pt x="118009" y="54411"/>
                  </a:lnTo>
                  <a:lnTo>
                    <a:pt x="156140" y="31083"/>
                  </a:lnTo>
                  <a:lnTo>
                    <a:pt x="197319" y="14026"/>
                  </a:lnTo>
                  <a:lnTo>
                    <a:pt x="240777" y="3559"/>
                  </a:lnTo>
                  <a:lnTo>
                    <a:pt x="285748" y="0"/>
                  </a:lnTo>
                  <a:lnTo>
                    <a:pt x="4591051" y="0"/>
                  </a:lnTo>
                  <a:lnTo>
                    <a:pt x="4636022" y="3559"/>
                  </a:lnTo>
                  <a:lnTo>
                    <a:pt x="4679480" y="14026"/>
                  </a:lnTo>
                  <a:lnTo>
                    <a:pt x="4720659" y="31083"/>
                  </a:lnTo>
                  <a:lnTo>
                    <a:pt x="4758790" y="54411"/>
                  </a:lnTo>
                  <a:lnTo>
                    <a:pt x="4793106" y="83693"/>
                  </a:lnTo>
                  <a:lnTo>
                    <a:pt x="4822388" y="118009"/>
                  </a:lnTo>
                  <a:lnTo>
                    <a:pt x="4845716" y="156140"/>
                  </a:lnTo>
                  <a:lnTo>
                    <a:pt x="4862773" y="197319"/>
                  </a:lnTo>
                  <a:lnTo>
                    <a:pt x="4873240" y="240777"/>
                  </a:lnTo>
                  <a:lnTo>
                    <a:pt x="4876800" y="285748"/>
                  </a:lnTo>
                  <a:lnTo>
                    <a:pt x="4876800" y="1657339"/>
                  </a:lnTo>
                  <a:lnTo>
                    <a:pt x="4873240" y="1702310"/>
                  </a:lnTo>
                  <a:lnTo>
                    <a:pt x="4862773" y="1745768"/>
                  </a:lnTo>
                  <a:lnTo>
                    <a:pt x="4845716" y="1786947"/>
                  </a:lnTo>
                  <a:lnTo>
                    <a:pt x="4822388" y="1825078"/>
                  </a:lnTo>
                  <a:lnTo>
                    <a:pt x="4793106" y="1859394"/>
                  </a:lnTo>
                  <a:lnTo>
                    <a:pt x="4758790" y="1888676"/>
                  </a:lnTo>
                  <a:lnTo>
                    <a:pt x="4720659" y="1912004"/>
                  </a:lnTo>
                  <a:lnTo>
                    <a:pt x="4679480" y="1929061"/>
                  </a:lnTo>
                  <a:lnTo>
                    <a:pt x="4636022" y="1939528"/>
                  </a:lnTo>
                  <a:lnTo>
                    <a:pt x="4591051" y="1943088"/>
                  </a:lnTo>
                  <a:close/>
                </a:path>
              </a:pathLst>
            </a:custGeom>
            <a:solidFill>
              <a:srgbClr val="FFFFFF"/>
            </a:solidFill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pPr algn="ctr"/>
              <a:endParaRPr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669752" y="7881970"/>
            <a:ext cx="2590799" cy="13715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57200" y="2095500"/>
            <a:ext cx="5962650" cy="3729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CO" sz="8050" b="1" spc="250" dirty="0">
                <a:solidFill>
                  <a:srgbClr val="00A09E"/>
                </a:solidFill>
                <a:latin typeface="AvantGarde Bk BT" panose="020B0402020202020204" pitchFamily="34" charset="0"/>
                <a:cs typeface="Trebuchet MS"/>
              </a:rPr>
              <a:t>Detección de posibles donantes</a:t>
            </a:r>
            <a:endParaRPr lang="es-CO" sz="8050" b="1" dirty="0">
              <a:solidFill>
                <a:srgbClr val="00A09E"/>
              </a:solidFill>
              <a:latin typeface="AvantGarde Bk BT" panose="020B0402020202020204" pitchFamily="34" charset="0"/>
              <a:cs typeface="Trebuchet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905274" y="2571945"/>
            <a:ext cx="7630126" cy="4290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4100"/>
              </a:lnSpc>
              <a:spcBef>
                <a:spcPts val="100"/>
              </a:spcBef>
            </a:pPr>
            <a: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Valoración neurológica.</a:t>
            </a: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Posible donante.</a:t>
            </a: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Prácticas clínicas al final de la vida </a:t>
            </a: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Proceso de remisión</a:t>
            </a:r>
            <a:endParaRPr lang="es-CO" sz="3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2824647-F5C8-34A5-53EF-68842CE6FF44}"/>
              </a:ext>
            </a:extLst>
          </p:cNvPr>
          <p:cNvSpPr txBox="1"/>
          <p:nvPr/>
        </p:nvSpPr>
        <p:spPr>
          <a:xfrm>
            <a:off x="3293901" y="7817703"/>
            <a:ext cx="4349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>
                <a:solidFill>
                  <a:srgbClr val="37415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Modulo 3</a:t>
            </a:r>
            <a:endParaRPr lang="es-CO" sz="48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47CAACA6-5708-55D8-E951-4B00230C67EE}"/>
              </a:ext>
            </a:extLst>
          </p:cNvPr>
          <p:cNvSpPr/>
          <p:nvPr/>
        </p:nvSpPr>
        <p:spPr>
          <a:xfrm>
            <a:off x="11582400" y="1333500"/>
            <a:ext cx="2590800" cy="862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3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Contenido</a:t>
            </a:r>
            <a:endParaRPr lang="es-CO" sz="3600">
              <a:solidFill>
                <a:schemeClr val="accent1"/>
              </a:solidFill>
            </a:endParaRPr>
          </a:p>
        </p:txBody>
      </p:sp>
      <p:pic>
        <p:nvPicPr>
          <p:cNvPr id="11" name="Audio Recording 26/06/2024, 11:10:06 p. m.">
            <a:hlinkClick r:id="" action="ppaction://media"/>
            <a:extLst>
              <a:ext uri="{FF2B5EF4-FFF2-40B4-BE49-F238E27FC236}">
                <a16:creationId xmlns:a16="http://schemas.microsoft.com/office/drawing/2014/main" id="{F32E8306-42B4-327C-9CE5-8A3E29AD2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4850" y="8686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3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3">
            <a:extLst>
              <a:ext uri="{FF2B5EF4-FFF2-40B4-BE49-F238E27FC236}">
                <a16:creationId xmlns:a16="http://schemas.microsoft.com/office/drawing/2014/main" id="{89833E74-2229-2657-FB13-B1E99512B4D3}"/>
              </a:ext>
            </a:extLst>
          </p:cNvPr>
          <p:cNvGrpSpPr/>
          <p:nvPr/>
        </p:nvGrpSpPr>
        <p:grpSpPr>
          <a:xfrm>
            <a:off x="0" y="6524625"/>
            <a:ext cx="3657600" cy="3762873"/>
            <a:chOff x="0" y="4000999"/>
            <a:chExt cx="5932170" cy="6286500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536E4DA4-FCED-A6E4-F877-A47C6C555B1C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07E74E39-33D8-DFEF-55A0-8319108652CC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A6CD0981-9B70-9D30-2F7E-C9670C13CCAB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" name="object 2"/>
          <p:cNvGrpSpPr/>
          <p:nvPr/>
        </p:nvGrpSpPr>
        <p:grpSpPr>
          <a:xfrm>
            <a:off x="11125200" y="1"/>
            <a:ext cx="7995916" cy="10286999"/>
            <a:chOff x="11067827" y="1"/>
            <a:chExt cx="7995916" cy="10286999"/>
          </a:xfrm>
        </p:grpSpPr>
        <p:sp>
          <p:nvSpPr>
            <p:cNvPr id="3" name="object 3"/>
            <p:cNvSpPr/>
            <p:nvPr/>
          </p:nvSpPr>
          <p:spPr>
            <a:xfrm>
              <a:off x="16799111" y="2687863"/>
              <a:ext cx="1489075" cy="2581275"/>
            </a:xfrm>
            <a:custGeom>
              <a:avLst/>
              <a:gdLst/>
              <a:ahLst/>
              <a:cxnLst/>
              <a:rect l="l" t="t" r="r" b="b"/>
              <a:pathLst>
                <a:path w="1489075" h="2581275">
                  <a:moveTo>
                    <a:pt x="1488889" y="2581274"/>
                  </a:moveTo>
                  <a:lnTo>
                    <a:pt x="745304" y="2581274"/>
                  </a:lnTo>
                  <a:lnTo>
                    <a:pt x="0" y="1290636"/>
                  </a:lnTo>
                  <a:lnTo>
                    <a:pt x="745303" y="0"/>
                  </a:lnTo>
                  <a:lnTo>
                    <a:pt x="1488889" y="0"/>
                  </a:lnTo>
                  <a:lnTo>
                    <a:pt x="1488889" y="2581274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13660116" y="1"/>
              <a:ext cx="4200525" cy="3503295"/>
            </a:xfrm>
            <a:custGeom>
              <a:avLst/>
              <a:gdLst/>
              <a:ahLst/>
              <a:cxnLst/>
              <a:rect l="l" t="t" r="r" b="b"/>
              <a:pathLst>
                <a:path w="4200525" h="3503295">
                  <a:moveTo>
                    <a:pt x="3150390" y="3503267"/>
                  </a:moveTo>
                  <a:lnTo>
                    <a:pt x="1050080" y="3503267"/>
                  </a:lnTo>
                  <a:lnTo>
                    <a:pt x="0" y="1683993"/>
                  </a:lnTo>
                  <a:lnTo>
                    <a:pt x="971996" y="0"/>
                  </a:lnTo>
                  <a:lnTo>
                    <a:pt x="3228338" y="0"/>
                  </a:lnTo>
                  <a:lnTo>
                    <a:pt x="4200471" y="1683993"/>
                  </a:lnTo>
                  <a:lnTo>
                    <a:pt x="3150390" y="3503267"/>
                  </a:lnTo>
                  <a:close/>
                </a:path>
              </a:pathLst>
            </a:custGeom>
            <a:solidFill>
              <a:srgbClr val="00A09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3243940" y="1"/>
              <a:ext cx="2486025" cy="1196975"/>
            </a:xfrm>
            <a:custGeom>
              <a:avLst/>
              <a:gdLst/>
              <a:ahLst/>
              <a:cxnLst/>
              <a:rect l="l" t="t" r="r" b="b"/>
              <a:pathLst>
                <a:path w="2486025" h="1196975">
                  <a:moveTo>
                    <a:pt x="1864536" y="1196495"/>
                  </a:moveTo>
                  <a:lnTo>
                    <a:pt x="621483" y="1196495"/>
                  </a:lnTo>
                  <a:lnTo>
                    <a:pt x="0" y="120170"/>
                  </a:lnTo>
                  <a:lnTo>
                    <a:pt x="69388" y="0"/>
                  </a:lnTo>
                  <a:lnTo>
                    <a:pt x="2416621" y="0"/>
                  </a:lnTo>
                  <a:lnTo>
                    <a:pt x="2486019" y="120170"/>
                  </a:lnTo>
                  <a:lnTo>
                    <a:pt x="1864536" y="1196495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67827" y="3884838"/>
              <a:ext cx="7995916" cy="640216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28988" y="1203491"/>
            <a:ext cx="11452383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75" dirty="0">
                <a:latin typeface="AvantGarde Bk BT" panose="020B0402020202020204" pitchFamily="34" charset="0"/>
              </a:rPr>
              <a:t>Normatividad</a:t>
            </a:r>
            <a:r>
              <a:rPr lang="es-ES" sz="7200" b="1" spc="75" dirty="0">
                <a:latin typeface="AvantGarde Bk BT" panose="020B0402020202020204" pitchFamily="34" charset="0"/>
              </a:rPr>
              <a:t> </a:t>
            </a:r>
            <a:endParaRPr sz="5400" dirty="0">
              <a:latin typeface="AvantGarde Bk BT" panose="020B0402020202020204" pitchFamily="34" charset="0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9930" y="172421"/>
            <a:ext cx="2368271" cy="1301346"/>
          </a:xfrm>
          <a:prstGeom prst="rect">
            <a:avLst/>
          </a:prstGeom>
        </p:spPr>
      </p:pic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4941185F-0F5B-B134-294F-5AD699E21656}"/>
              </a:ext>
            </a:extLst>
          </p:cNvPr>
          <p:cNvSpPr/>
          <p:nvPr/>
        </p:nvSpPr>
        <p:spPr>
          <a:xfrm>
            <a:off x="14097000" y="922020"/>
            <a:ext cx="3276600" cy="1249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4000" dirty="0"/>
              <a:t>Marco legal 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0445FF81-72C3-8A3E-C4BE-70BBBD8E56C3}"/>
              </a:ext>
            </a:extLst>
          </p:cNvPr>
          <p:cNvGrpSpPr/>
          <p:nvPr/>
        </p:nvGrpSpPr>
        <p:grpSpPr>
          <a:xfrm>
            <a:off x="1902180" y="3414678"/>
            <a:ext cx="10137420" cy="4319622"/>
            <a:chOff x="835380" y="3176553"/>
            <a:chExt cx="10137420" cy="4319622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F24CA4E6-29A1-EEE5-2014-B335883F1515}"/>
                </a:ext>
              </a:extLst>
            </p:cNvPr>
            <p:cNvSpPr/>
            <p:nvPr/>
          </p:nvSpPr>
          <p:spPr>
            <a:xfrm>
              <a:off x="2209800" y="4914900"/>
              <a:ext cx="7315200" cy="25812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s-CO" sz="2800" dirty="0">
                  <a:latin typeface="Segoe UI" panose="020B0502040204020203" pitchFamily="34" charset="0"/>
                  <a:cs typeface="Segoe UI" panose="020B0502040204020203" pitchFamily="34" charset="0"/>
                </a:rPr>
                <a:t>Estandarizar los criterios técnicos y científicos para el cuidado de los pacientes con lesión neuro crítica/potencial donante en QET, en articulación con el sistema nacional de donación de órganos y tejidos</a:t>
              </a:r>
            </a:p>
          </p:txBody>
        </p:sp>
        <p:sp>
          <p:nvSpPr>
            <p:cNvPr id="14" name="Rectángulo redondeado 13">
              <a:extLst>
                <a:ext uri="{FF2B5EF4-FFF2-40B4-BE49-F238E27FC236}">
                  <a16:creationId xmlns:a16="http://schemas.microsoft.com/office/drawing/2014/main" id="{4E1C6F82-55D9-C81A-5BBA-AF733CA0731B}"/>
                </a:ext>
              </a:extLst>
            </p:cNvPr>
            <p:cNvSpPr/>
            <p:nvPr/>
          </p:nvSpPr>
          <p:spPr>
            <a:xfrm>
              <a:off x="835380" y="3176553"/>
              <a:ext cx="4953000" cy="118179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dirty="0"/>
                <a:t>Gestión operativa de la donación </a:t>
              </a:r>
              <a:endParaRPr lang="es-CO" dirty="0"/>
            </a:p>
          </p:txBody>
        </p:sp>
        <p:sp>
          <p:nvSpPr>
            <p:cNvPr id="15" name="Rectángulo redondeado 14">
              <a:extLst>
                <a:ext uri="{FF2B5EF4-FFF2-40B4-BE49-F238E27FC236}">
                  <a16:creationId xmlns:a16="http://schemas.microsoft.com/office/drawing/2014/main" id="{89239B27-D6CC-64A0-0004-BD03E2AE26D7}"/>
                </a:ext>
              </a:extLst>
            </p:cNvPr>
            <p:cNvSpPr/>
            <p:nvPr/>
          </p:nvSpPr>
          <p:spPr>
            <a:xfrm>
              <a:off x="6772275" y="3238500"/>
              <a:ext cx="4200525" cy="118179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dirty="0"/>
                <a:t>Educación</a:t>
              </a:r>
              <a:endParaRPr lang="es-CO" dirty="0"/>
            </a:p>
          </p:txBody>
        </p:sp>
        <p:sp>
          <p:nvSpPr>
            <p:cNvPr id="16" name="Flecha derecha 15">
              <a:extLst>
                <a:ext uri="{FF2B5EF4-FFF2-40B4-BE49-F238E27FC236}">
                  <a16:creationId xmlns:a16="http://schemas.microsoft.com/office/drawing/2014/main" id="{3D494E43-746D-6E7C-F5ED-777C76C52CEC}"/>
                </a:ext>
              </a:extLst>
            </p:cNvPr>
            <p:cNvSpPr/>
            <p:nvPr/>
          </p:nvSpPr>
          <p:spPr>
            <a:xfrm>
              <a:off x="5788380" y="3619500"/>
              <a:ext cx="983895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Flecha curva 18">
              <a:extLst>
                <a:ext uri="{FF2B5EF4-FFF2-40B4-BE49-F238E27FC236}">
                  <a16:creationId xmlns:a16="http://schemas.microsoft.com/office/drawing/2014/main" id="{0CDB5679-9D18-8F54-F62A-0159AE205E78}"/>
                </a:ext>
              </a:extLst>
            </p:cNvPr>
            <p:cNvSpPr/>
            <p:nvPr/>
          </p:nvSpPr>
          <p:spPr>
            <a:xfrm rot="10800000">
              <a:off x="9525000" y="4420296"/>
              <a:ext cx="824643" cy="1866204"/>
            </a:xfrm>
            <a:prstGeom prst="bentArrow">
              <a:avLst>
                <a:gd name="adj1" fmla="val 16597"/>
                <a:gd name="adj2" fmla="val 15756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pic>
        <p:nvPicPr>
          <p:cNvPr id="21" name="Audio Recording 10/06/2024, 5:57:25 p. m.">
            <a:hlinkClick r:id="" action="ppaction://media"/>
            <a:extLst>
              <a:ext uri="{FF2B5EF4-FFF2-40B4-BE49-F238E27FC236}">
                <a16:creationId xmlns:a16="http://schemas.microsoft.com/office/drawing/2014/main" id="{A9AC0E08-C487-A539-215E-FC9BEF836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9139" y="9001124"/>
            <a:ext cx="812800" cy="812800"/>
          </a:xfrm>
          <a:prstGeom prst="rect">
            <a:avLst/>
          </a:prstGeom>
        </p:spPr>
      </p:pic>
      <p:sp>
        <p:nvSpPr>
          <p:cNvPr id="25" name="object 7">
            <a:extLst>
              <a:ext uri="{FF2B5EF4-FFF2-40B4-BE49-F238E27FC236}">
                <a16:creationId xmlns:a16="http://schemas.microsoft.com/office/drawing/2014/main" id="{972788F7-47E8-E3FB-C11B-F21551EFF1A2}"/>
              </a:ext>
            </a:extLst>
          </p:cNvPr>
          <p:cNvSpPr txBox="1">
            <a:spLocks/>
          </p:cNvSpPr>
          <p:nvPr/>
        </p:nvSpPr>
        <p:spPr>
          <a:xfrm>
            <a:off x="1259561" y="8398906"/>
            <a:ext cx="11452383" cy="66841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>
            <a:lvl1pPr>
              <a:defRPr sz="8500" b="0" i="0">
                <a:solidFill>
                  <a:srgbClr val="535353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s-ES" sz="4000" b="1" spc="75" dirty="0">
                <a:latin typeface="AvantGarde Bk BT" panose="020B0402020202020204" pitchFamily="34" charset="0"/>
                <a:hlinkClick r:id="rId8"/>
              </a:rPr>
              <a:t>Direccionamiento Estratégico</a:t>
            </a:r>
            <a:endParaRPr lang="es-ES" sz="3200" dirty="0">
              <a:latin typeface="AvantGarde Bk BT" panose="020B0402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D7BA510-9E35-3909-8CCE-9B9FB615D94A}"/>
              </a:ext>
            </a:extLst>
          </p:cNvPr>
          <p:cNvSpPr txBox="1"/>
          <p:nvPr/>
        </p:nvSpPr>
        <p:spPr>
          <a:xfrm>
            <a:off x="4502612" y="8211090"/>
            <a:ext cx="470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Oprima </a:t>
            </a:r>
            <a:r>
              <a:rPr lang="es-ES" b="1" dirty="0" err="1"/>
              <a:t>Ctrl</a:t>
            </a:r>
            <a:r>
              <a:rPr lang="es-ES" b="1" dirty="0"/>
              <a:t> + clic para ver el documento:</a:t>
            </a:r>
            <a:endParaRPr lang="es-CO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75" dirty="0">
                <a:latin typeface="AvantGarde Bk BT" panose="020B0402020202020204" pitchFamily="34" charset="0"/>
              </a:rPr>
              <a:t>Valoración neurológica 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3790784" y="3895869"/>
            <a:ext cx="10109199" cy="49841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Evaluación del nivel de conciencia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Respuesta al dolor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Pupilas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Reflejos de tallo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Alteraciones de pares craneanos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Déficit focales 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2" name="object 3">
            <a:extLst>
              <a:ext uri="{FF2B5EF4-FFF2-40B4-BE49-F238E27FC236}">
                <a16:creationId xmlns:a16="http://schemas.microsoft.com/office/drawing/2014/main" id="{C0F23A29-78B7-290B-9312-8142AAC1D158}"/>
              </a:ext>
            </a:extLst>
          </p:cNvPr>
          <p:cNvGrpSpPr/>
          <p:nvPr/>
        </p:nvGrpSpPr>
        <p:grpSpPr>
          <a:xfrm>
            <a:off x="0" y="7200901"/>
            <a:ext cx="3581400" cy="3086598"/>
            <a:chOff x="0" y="4000999"/>
            <a:chExt cx="5932170" cy="6286500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E9F7E83A-9927-6829-2CE6-D5AA1A0EF30B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66901D70-8C2B-F6BD-198A-68ED77622477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7ECA70F8-9495-9B77-574F-5955A907D5AA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object 4">
            <a:extLst>
              <a:ext uri="{FF2B5EF4-FFF2-40B4-BE49-F238E27FC236}">
                <a16:creationId xmlns:a16="http://schemas.microsoft.com/office/drawing/2014/main" id="{5FAF48DD-8402-CD22-7BA6-2A53FAE13FCB}"/>
              </a:ext>
            </a:extLst>
          </p:cNvPr>
          <p:cNvSpPr/>
          <p:nvPr/>
        </p:nvSpPr>
        <p:spPr>
          <a:xfrm>
            <a:off x="1371600" y="2171700"/>
            <a:ext cx="5715000" cy="1104900"/>
          </a:xfrm>
          <a:custGeom>
            <a:avLst/>
            <a:gdLst/>
            <a:ahLst/>
            <a:cxnLst/>
            <a:rect l="l" t="t" r="r" b="b"/>
            <a:pathLst>
              <a:path w="2933700" h="1104900">
                <a:moveTo>
                  <a:pt x="2381043" y="1104899"/>
                </a:moveTo>
                <a:lnTo>
                  <a:pt x="552622" y="1104899"/>
                </a:lnTo>
                <a:lnTo>
                  <a:pt x="504934" y="1102871"/>
                </a:lnTo>
                <a:lnTo>
                  <a:pt x="458374" y="1096898"/>
                </a:lnTo>
                <a:lnTo>
                  <a:pt x="413107" y="1087144"/>
                </a:lnTo>
                <a:lnTo>
                  <a:pt x="369299" y="1073777"/>
                </a:lnTo>
                <a:lnTo>
                  <a:pt x="327116" y="1056963"/>
                </a:lnTo>
                <a:lnTo>
                  <a:pt x="286723" y="1036866"/>
                </a:lnTo>
                <a:lnTo>
                  <a:pt x="248287" y="1013653"/>
                </a:lnTo>
                <a:lnTo>
                  <a:pt x="211973" y="987490"/>
                </a:lnTo>
                <a:lnTo>
                  <a:pt x="177947" y="958543"/>
                </a:lnTo>
                <a:lnTo>
                  <a:pt x="146375" y="926978"/>
                </a:lnTo>
                <a:lnTo>
                  <a:pt x="117423" y="892961"/>
                </a:lnTo>
                <a:lnTo>
                  <a:pt x="91256" y="856657"/>
                </a:lnTo>
                <a:lnTo>
                  <a:pt x="68039" y="818233"/>
                </a:lnTo>
                <a:lnTo>
                  <a:pt x="47940" y="777854"/>
                </a:lnTo>
                <a:lnTo>
                  <a:pt x="31124" y="735687"/>
                </a:lnTo>
                <a:lnTo>
                  <a:pt x="17755" y="691897"/>
                </a:lnTo>
                <a:lnTo>
                  <a:pt x="8002" y="646650"/>
                </a:lnTo>
                <a:lnTo>
                  <a:pt x="2028" y="600112"/>
                </a:lnTo>
                <a:lnTo>
                  <a:pt x="0" y="552449"/>
                </a:lnTo>
                <a:lnTo>
                  <a:pt x="2028" y="504776"/>
                </a:lnTo>
                <a:lnTo>
                  <a:pt x="8002" y="458231"/>
                </a:lnTo>
                <a:lnTo>
                  <a:pt x="17755" y="412978"/>
                </a:lnTo>
                <a:lnTo>
                  <a:pt x="31124" y="369183"/>
                </a:lnTo>
                <a:lnTo>
                  <a:pt x="47940" y="327013"/>
                </a:lnTo>
                <a:lnTo>
                  <a:pt x="68039" y="286634"/>
                </a:lnTo>
                <a:lnTo>
                  <a:pt x="91256" y="248209"/>
                </a:lnTo>
                <a:lnTo>
                  <a:pt x="117423" y="211907"/>
                </a:lnTo>
                <a:lnTo>
                  <a:pt x="146375" y="177892"/>
                </a:lnTo>
                <a:lnTo>
                  <a:pt x="177947" y="146330"/>
                </a:lnTo>
                <a:lnTo>
                  <a:pt x="211973" y="117386"/>
                </a:lnTo>
                <a:lnTo>
                  <a:pt x="248287" y="91227"/>
                </a:lnTo>
                <a:lnTo>
                  <a:pt x="286723" y="68018"/>
                </a:lnTo>
                <a:lnTo>
                  <a:pt x="327116" y="47925"/>
                </a:lnTo>
                <a:lnTo>
                  <a:pt x="369299" y="31114"/>
                </a:lnTo>
                <a:lnTo>
                  <a:pt x="413107" y="17750"/>
                </a:lnTo>
                <a:lnTo>
                  <a:pt x="458374" y="7999"/>
                </a:lnTo>
                <a:lnTo>
                  <a:pt x="504934" y="2027"/>
                </a:lnTo>
                <a:lnTo>
                  <a:pt x="552622" y="0"/>
                </a:lnTo>
                <a:lnTo>
                  <a:pt x="2381043" y="0"/>
                </a:lnTo>
                <a:lnTo>
                  <a:pt x="2428721" y="2027"/>
                </a:lnTo>
                <a:lnTo>
                  <a:pt x="2475273" y="7999"/>
                </a:lnTo>
                <a:lnTo>
                  <a:pt x="2520534" y="17750"/>
                </a:lnTo>
                <a:lnTo>
                  <a:pt x="2564338" y="31114"/>
                </a:lnTo>
                <a:lnTo>
                  <a:pt x="2606519" y="47925"/>
                </a:lnTo>
                <a:lnTo>
                  <a:pt x="2646910" y="68018"/>
                </a:lnTo>
                <a:lnTo>
                  <a:pt x="2685346" y="91227"/>
                </a:lnTo>
                <a:lnTo>
                  <a:pt x="2721661" y="117386"/>
                </a:lnTo>
                <a:lnTo>
                  <a:pt x="2755689" y="146330"/>
                </a:lnTo>
                <a:lnTo>
                  <a:pt x="2787264" y="177892"/>
                </a:lnTo>
                <a:lnTo>
                  <a:pt x="2816220" y="211907"/>
                </a:lnTo>
                <a:lnTo>
                  <a:pt x="2842391" y="248209"/>
                </a:lnTo>
                <a:lnTo>
                  <a:pt x="2865611" y="286634"/>
                </a:lnTo>
                <a:lnTo>
                  <a:pt x="2885714" y="327013"/>
                </a:lnTo>
                <a:lnTo>
                  <a:pt x="2902534" y="369183"/>
                </a:lnTo>
                <a:lnTo>
                  <a:pt x="2915905" y="412978"/>
                </a:lnTo>
                <a:lnTo>
                  <a:pt x="2925662" y="458231"/>
                </a:lnTo>
                <a:lnTo>
                  <a:pt x="2931637" y="504776"/>
                </a:lnTo>
                <a:lnTo>
                  <a:pt x="2933666" y="552449"/>
                </a:lnTo>
                <a:lnTo>
                  <a:pt x="2931638" y="600112"/>
                </a:lnTo>
                <a:lnTo>
                  <a:pt x="2925664" y="646650"/>
                </a:lnTo>
                <a:lnTo>
                  <a:pt x="2915910" y="691897"/>
                </a:lnTo>
                <a:lnTo>
                  <a:pt x="2902542" y="735687"/>
                </a:lnTo>
                <a:lnTo>
                  <a:pt x="2885725" y="777854"/>
                </a:lnTo>
                <a:lnTo>
                  <a:pt x="2865626" y="818233"/>
                </a:lnTo>
                <a:lnTo>
                  <a:pt x="2842410" y="856657"/>
                </a:lnTo>
                <a:lnTo>
                  <a:pt x="2816243" y="892961"/>
                </a:lnTo>
                <a:lnTo>
                  <a:pt x="2787290" y="926978"/>
                </a:lnTo>
                <a:lnTo>
                  <a:pt x="2755718" y="958543"/>
                </a:lnTo>
                <a:lnTo>
                  <a:pt x="2721692" y="987490"/>
                </a:lnTo>
                <a:lnTo>
                  <a:pt x="2685379" y="1013653"/>
                </a:lnTo>
                <a:lnTo>
                  <a:pt x="2646942" y="1036866"/>
                </a:lnTo>
                <a:lnTo>
                  <a:pt x="2606550" y="1056963"/>
                </a:lnTo>
                <a:lnTo>
                  <a:pt x="2564367" y="1073777"/>
                </a:lnTo>
                <a:lnTo>
                  <a:pt x="2520559" y="1087144"/>
                </a:lnTo>
                <a:lnTo>
                  <a:pt x="2475292" y="1096898"/>
                </a:lnTo>
                <a:lnTo>
                  <a:pt x="2428731" y="1102871"/>
                </a:lnTo>
                <a:lnTo>
                  <a:pt x="2381043" y="1104899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>
            <a:pPr algn="ctr"/>
            <a:endParaRPr lang="es-ES" sz="1600" dirty="0">
              <a:solidFill>
                <a:schemeClr val="bg1"/>
              </a:solidFill>
            </a:endParaRPr>
          </a:p>
          <a:p>
            <a:pPr algn="ctr"/>
            <a:r>
              <a:rPr lang="es-ES" sz="3600" dirty="0">
                <a:solidFill>
                  <a:schemeClr val="bg1"/>
                </a:solidFill>
              </a:rPr>
              <a:t>Evaluación Clínica 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9" name="object 16">
            <a:extLst>
              <a:ext uri="{FF2B5EF4-FFF2-40B4-BE49-F238E27FC236}">
                <a16:creationId xmlns:a16="http://schemas.microsoft.com/office/drawing/2014/main" id="{CC193CBF-7E4E-6964-CB38-8CE3D3F04DEC}"/>
              </a:ext>
            </a:extLst>
          </p:cNvPr>
          <p:cNvSpPr/>
          <p:nvPr/>
        </p:nvSpPr>
        <p:spPr>
          <a:xfrm>
            <a:off x="12439650" y="4000500"/>
            <a:ext cx="4476750" cy="1066800"/>
          </a:xfrm>
          <a:custGeom>
            <a:avLst/>
            <a:gdLst/>
            <a:ahLst/>
            <a:cxnLst/>
            <a:rect l="l" t="t" r="r" b="b"/>
            <a:pathLst>
              <a:path w="2571750" h="1066800">
                <a:moveTo>
                  <a:pt x="2571750" y="1066780"/>
                </a:moveTo>
                <a:lnTo>
                  <a:pt x="533653" y="1066780"/>
                </a:lnTo>
                <a:lnTo>
                  <a:pt x="485108" y="1064600"/>
                </a:lnTo>
                <a:lnTo>
                  <a:pt x="437779" y="1058185"/>
                </a:lnTo>
                <a:lnTo>
                  <a:pt x="391854" y="1047722"/>
                </a:lnTo>
                <a:lnTo>
                  <a:pt x="347521" y="1033401"/>
                </a:lnTo>
                <a:lnTo>
                  <a:pt x="304972" y="1015409"/>
                </a:lnTo>
                <a:lnTo>
                  <a:pt x="264393" y="993934"/>
                </a:lnTo>
                <a:lnTo>
                  <a:pt x="225975" y="969165"/>
                </a:lnTo>
                <a:lnTo>
                  <a:pt x="189906" y="941289"/>
                </a:lnTo>
                <a:lnTo>
                  <a:pt x="156375" y="910496"/>
                </a:lnTo>
                <a:lnTo>
                  <a:pt x="125571" y="876972"/>
                </a:lnTo>
                <a:lnTo>
                  <a:pt x="97684" y="840906"/>
                </a:lnTo>
                <a:lnTo>
                  <a:pt x="72902" y="802487"/>
                </a:lnTo>
                <a:lnTo>
                  <a:pt x="51413" y="761902"/>
                </a:lnTo>
                <a:lnTo>
                  <a:pt x="33408" y="719340"/>
                </a:lnTo>
                <a:lnTo>
                  <a:pt x="19075" y="674988"/>
                </a:lnTo>
                <a:lnTo>
                  <a:pt x="8604" y="629035"/>
                </a:lnTo>
                <a:lnTo>
                  <a:pt x="2182" y="581670"/>
                </a:lnTo>
                <a:lnTo>
                  <a:pt x="0" y="533079"/>
                </a:lnTo>
                <a:lnTo>
                  <a:pt x="2182" y="484586"/>
                </a:lnTo>
                <a:lnTo>
                  <a:pt x="8604" y="437308"/>
                </a:lnTo>
                <a:lnTo>
                  <a:pt x="19075" y="391432"/>
                </a:lnTo>
                <a:lnTo>
                  <a:pt x="33408" y="347148"/>
                </a:lnTo>
                <a:lnTo>
                  <a:pt x="51413" y="304644"/>
                </a:lnTo>
                <a:lnTo>
                  <a:pt x="72902" y="264109"/>
                </a:lnTo>
                <a:lnTo>
                  <a:pt x="97684" y="225732"/>
                </a:lnTo>
                <a:lnTo>
                  <a:pt x="125571" y="189702"/>
                </a:lnTo>
                <a:lnTo>
                  <a:pt x="156375" y="156207"/>
                </a:lnTo>
                <a:lnTo>
                  <a:pt x="189906" y="125436"/>
                </a:lnTo>
                <a:lnTo>
                  <a:pt x="225975" y="97579"/>
                </a:lnTo>
                <a:lnTo>
                  <a:pt x="264393" y="72823"/>
                </a:lnTo>
                <a:lnTo>
                  <a:pt x="304972" y="51358"/>
                </a:lnTo>
                <a:lnTo>
                  <a:pt x="347521" y="33372"/>
                </a:lnTo>
                <a:lnTo>
                  <a:pt x="391854" y="19055"/>
                </a:lnTo>
                <a:lnTo>
                  <a:pt x="437779" y="8594"/>
                </a:lnTo>
                <a:lnTo>
                  <a:pt x="485108" y="2180"/>
                </a:lnTo>
                <a:lnTo>
                  <a:pt x="533653" y="0"/>
                </a:lnTo>
                <a:lnTo>
                  <a:pt x="2571750" y="0"/>
                </a:lnTo>
                <a:lnTo>
                  <a:pt x="2571750" y="1066780"/>
                </a:lnTo>
                <a:close/>
              </a:path>
            </a:pathLst>
          </a:custGeom>
          <a:solidFill>
            <a:srgbClr val="00A09E"/>
          </a:solidFill>
        </p:spPr>
        <p:txBody>
          <a:bodyPr wrap="square" lIns="0" tIns="0" rIns="0" bIns="0" rtlCol="0"/>
          <a:lstStyle/>
          <a:p>
            <a:pPr algn="ctr"/>
            <a:endParaRPr lang="es-ES" sz="1200" dirty="0">
              <a:solidFill>
                <a:schemeClr val="bg1"/>
              </a:solidFill>
            </a:endParaRPr>
          </a:p>
          <a:p>
            <a:pPr algn="ctr"/>
            <a:r>
              <a:rPr lang="es-ES" sz="3600" dirty="0">
                <a:solidFill>
                  <a:schemeClr val="bg1"/>
                </a:solidFill>
              </a:rPr>
              <a:t>Escala de Glasgow</a:t>
            </a:r>
            <a:endParaRPr sz="3600" dirty="0">
              <a:solidFill>
                <a:schemeClr val="bg1"/>
              </a:solidFill>
            </a:endParaRPr>
          </a:p>
        </p:txBody>
      </p:sp>
      <p:pic>
        <p:nvPicPr>
          <p:cNvPr id="4" name="Audio Recording 1/07/2024, 11:02:34 p. m.">
            <a:hlinkClick r:id="" action="ppaction://media"/>
            <a:extLst>
              <a:ext uri="{FF2B5EF4-FFF2-40B4-BE49-F238E27FC236}">
                <a16:creationId xmlns:a16="http://schemas.microsoft.com/office/drawing/2014/main" id="{7A68DE74-0B83-0EE9-2CF4-473C14CEA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0234" y="91571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7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413950"/>
            <a:ext cx="136906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75" dirty="0">
                <a:latin typeface="AvantGarde Bk BT" panose="020B0402020202020204" pitchFamily="34" charset="0"/>
              </a:rPr>
              <a:t>Valoración neurológica 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3790784" y="3895869"/>
            <a:ext cx="10109199" cy="3542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Gold estándar: TAC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Otros: RMN, Arteriografía, etc. 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Según cada paciente. 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2" name="object 3">
            <a:extLst>
              <a:ext uri="{FF2B5EF4-FFF2-40B4-BE49-F238E27FC236}">
                <a16:creationId xmlns:a16="http://schemas.microsoft.com/office/drawing/2014/main" id="{C0F23A29-78B7-290B-9312-8142AAC1D158}"/>
              </a:ext>
            </a:extLst>
          </p:cNvPr>
          <p:cNvGrpSpPr/>
          <p:nvPr/>
        </p:nvGrpSpPr>
        <p:grpSpPr>
          <a:xfrm>
            <a:off x="0" y="6744733"/>
            <a:ext cx="3790784" cy="3542765"/>
            <a:chOff x="0" y="4000999"/>
            <a:chExt cx="5932170" cy="6286500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E9F7E83A-9927-6829-2CE6-D5AA1A0EF30B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66901D70-8C2B-F6BD-198A-68ED77622477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7ECA70F8-9495-9B77-574F-5955A907D5AA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object 4">
            <a:extLst>
              <a:ext uri="{FF2B5EF4-FFF2-40B4-BE49-F238E27FC236}">
                <a16:creationId xmlns:a16="http://schemas.microsoft.com/office/drawing/2014/main" id="{5FAF48DD-8402-CD22-7BA6-2A53FAE13FCB}"/>
              </a:ext>
            </a:extLst>
          </p:cNvPr>
          <p:cNvSpPr/>
          <p:nvPr/>
        </p:nvSpPr>
        <p:spPr>
          <a:xfrm>
            <a:off x="1371600" y="2171700"/>
            <a:ext cx="5715000" cy="1104900"/>
          </a:xfrm>
          <a:custGeom>
            <a:avLst/>
            <a:gdLst/>
            <a:ahLst/>
            <a:cxnLst/>
            <a:rect l="l" t="t" r="r" b="b"/>
            <a:pathLst>
              <a:path w="2933700" h="1104900">
                <a:moveTo>
                  <a:pt x="2381043" y="1104899"/>
                </a:moveTo>
                <a:lnTo>
                  <a:pt x="552622" y="1104899"/>
                </a:lnTo>
                <a:lnTo>
                  <a:pt x="504934" y="1102871"/>
                </a:lnTo>
                <a:lnTo>
                  <a:pt x="458374" y="1096898"/>
                </a:lnTo>
                <a:lnTo>
                  <a:pt x="413107" y="1087144"/>
                </a:lnTo>
                <a:lnTo>
                  <a:pt x="369299" y="1073777"/>
                </a:lnTo>
                <a:lnTo>
                  <a:pt x="327116" y="1056963"/>
                </a:lnTo>
                <a:lnTo>
                  <a:pt x="286723" y="1036866"/>
                </a:lnTo>
                <a:lnTo>
                  <a:pt x="248287" y="1013653"/>
                </a:lnTo>
                <a:lnTo>
                  <a:pt x="211973" y="987490"/>
                </a:lnTo>
                <a:lnTo>
                  <a:pt x="177947" y="958543"/>
                </a:lnTo>
                <a:lnTo>
                  <a:pt x="146375" y="926978"/>
                </a:lnTo>
                <a:lnTo>
                  <a:pt x="117423" y="892961"/>
                </a:lnTo>
                <a:lnTo>
                  <a:pt x="91256" y="856657"/>
                </a:lnTo>
                <a:lnTo>
                  <a:pt x="68039" y="818233"/>
                </a:lnTo>
                <a:lnTo>
                  <a:pt x="47940" y="777854"/>
                </a:lnTo>
                <a:lnTo>
                  <a:pt x="31124" y="735687"/>
                </a:lnTo>
                <a:lnTo>
                  <a:pt x="17755" y="691897"/>
                </a:lnTo>
                <a:lnTo>
                  <a:pt x="8002" y="646650"/>
                </a:lnTo>
                <a:lnTo>
                  <a:pt x="2028" y="600112"/>
                </a:lnTo>
                <a:lnTo>
                  <a:pt x="0" y="552449"/>
                </a:lnTo>
                <a:lnTo>
                  <a:pt x="2028" y="504776"/>
                </a:lnTo>
                <a:lnTo>
                  <a:pt x="8002" y="458231"/>
                </a:lnTo>
                <a:lnTo>
                  <a:pt x="17755" y="412978"/>
                </a:lnTo>
                <a:lnTo>
                  <a:pt x="31124" y="369183"/>
                </a:lnTo>
                <a:lnTo>
                  <a:pt x="47940" y="327013"/>
                </a:lnTo>
                <a:lnTo>
                  <a:pt x="68039" y="286634"/>
                </a:lnTo>
                <a:lnTo>
                  <a:pt x="91256" y="248209"/>
                </a:lnTo>
                <a:lnTo>
                  <a:pt x="117423" y="211907"/>
                </a:lnTo>
                <a:lnTo>
                  <a:pt x="146375" y="177892"/>
                </a:lnTo>
                <a:lnTo>
                  <a:pt x="177947" y="146330"/>
                </a:lnTo>
                <a:lnTo>
                  <a:pt x="211973" y="117386"/>
                </a:lnTo>
                <a:lnTo>
                  <a:pt x="248287" y="91227"/>
                </a:lnTo>
                <a:lnTo>
                  <a:pt x="286723" y="68018"/>
                </a:lnTo>
                <a:lnTo>
                  <a:pt x="327116" y="47925"/>
                </a:lnTo>
                <a:lnTo>
                  <a:pt x="369299" y="31114"/>
                </a:lnTo>
                <a:lnTo>
                  <a:pt x="413107" y="17750"/>
                </a:lnTo>
                <a:lnTo>
                  <a:pt x="458374" y="7999"/>
                </a:lnTo>
                <a:lnTo>
                  <a:pt x="504934" y="2027"/>
                </a:lnTo>
                <a:lnTo>
                  <a:pt x="552622" y="0"/>
                </a:lnTo>
                <a:lnTo>
                  <a:pt x="2381043" y="0"/>
                </a:lnTo>
                <a:lnTo>
                  <a:pt x="2428721" y="2027"/>
                </a:lnTo>
                <a:lnTo>
                  <a:pt x="2475273" y="7999"/>
                </a:lnTo>
                <a:lnTo>
                  <a:pt x="2520534" y="17750"/>
                </a:lnTo>
                <a:lnTo>
                  <a:pt x="2564338" y="31114"/>
                </a:lnTo>
                <a:lnTo>
                  <a:pt x="2606519" y="47925"/>
                </a:lnTo>
                <a:lnTo>
                  <a:pt x="2646910" y="68018"/>
                </a:lnTo>
                <a:lnTo>
                  <a:pt x="2685346" y="91227"/>
                </a:lnTo>
                <a:lnTo>
                  <a:pt x="2721661" y="117386"/>
                </a:lnTo>
                <a:lnTo>
                  <a:pt x="2755689" y="146330"/>
                </a:lnTo>
                <a:lnTo>
                  <a:pt x="2787264" y="177892"/>
                </a:lnTo>
                <a:lnTo>
                  <a:pt x="2816220" y="211907"/>
                </a:lnTo>
                <a:lnTo>
                  <a:pt x="2842391" y="248209"/>
                </a:lnTo>
                <a:lnTo>
                  <a:pt x="2865611" y="286634"/>
                </a:lnTo>
                <a:lnTo>
                  <a:pt x="2885714" y="327013"/>
                </a:lnTo>
                <a:lnTo>
                  <a:pt x="2902534" y="369183"/>
                </a:lnTo>
                <a:lnTo>
                  <a:pt x="2915905" y="412978"/>
                </a:lnTo>
                <a:lnTo>
                  <a:pt x="2925662" y="458231"/>
                </a:lnTo>
                <a:lnTo>
                  <a:pt x="2931637" y="504776"/>
                </a:lnTo>
                <a:lnTo>
                  <a:pt x="2933666" y="552449"/>
                </a:lnTo>
                <a:lnTo>
                  <a:pt x="2931638" y="600112"/>
                </a:lnTo>
                <a:lnTo>
                  <a:pt x="2925664" y="646650"/>
                </a:lnTo>
                <a:lnTo>
                  <a:pt x="2915910" y="691897"/>
                </a:lnTo>
                <a:lnTo>
                  <a:pt x="2902542" y="735687"/>
                </a:lnTo>
                <a:lnTo>
                  <a:pt x="2885725" y="777854"/>
                </a:lnTo>
                <a:lnTo>
                  <a:pt x="2865626" y="818233"/>
                </a:lnTo>
                <a:lnTo>
                  <a:pt x="2842410" y="856657"/>
                </a:lnTo>
                <a:lnTo>
                  <a:pt x="2816243" y="892961"/>
                </a:lnTo>
                <a:lnTo>
                  <a:pt x="2787290" y="926978"/>
                </a:lnTo>
                <a:lnTo>
                  <a:pt x="2755718" y="958543"/>
                </a:lnTo>
                <a:lnTo>
                  <a:pt x="2721692" y="987490"/>
                </a:lnTo>
                <a:lnTo>
                  <a:pt x="2685379" y="1013653"/>
                </a:lnTo>
                <a:lnTo>
                  <a:pt x="2646942" y="1036866"/>
                </a:lnTo>
                <a:lnTo>
                  <a:pt x="2606550" y="1056963"/>
                </a:lnTo>
                <a:lnTo>
                  <a:pt x="2564367" y="1073777"/>
                </a:lnTo>
                <a:lnTo>
                  <a:pt x="2520559" y="1087144"/>
                </a:lnTo>
                <a:lnTo>
                  <a:pt x="2475292" y="1096898"/>
                </a:lnTo>
                <a:lnTo>
                  <a:pt x="2428731" y="1102871"/>
                </a:lnTo>
                <a:lnTo>
                  <a:pt x="2381043" y="1104899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>
            <a:pPr algn="ctr"/>
            <a:endParaRPr lang="es-ES" dirty="0">
              <a:solidFill>
                <a:schemeClr val="bg1"/>
              </a:solidFill>
            </a:endParaRPr>
          </a:p>
          <a:p>
            <a:pPr algn="ctr"/>
            <a:r>
              <a:rPr lang="es-ES" sz="3600" dirty="0">
                <a:solidFill>
                  <a:schemeClr val="bg1"/>
                </a:solidFill>
              </a:rPr>
              <a:t>Neuroimagen</a:t>
            </a:r>
          </a:p>
        </p:txBody>
      </p:sp>
      <p:pic>
        <p:nvPicPr>
          <p:cNvPr id="11266" name="Picture 2" descr="taC de Cráneo (izquierda) y resonanCia magnétiCa Con informaCión t2... |  Download Scientific Diagram">
            <a:extLst>
              <a:ext uri="{FF2B5EF4-FFF2-40B4-BE49-F238E27FC236}">
                <a16:creationId xmlns:a16="http://schemas.microsoft.com/office/drawing/2014/main" id="{C6B787EC-EBAA-D393-05EF-B228C6377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7852" y="2400300"/>
            <a:ext cx="3542553" cy="423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Recording 1/07/2024, 11:04:44 p. m.">
            <a:hlinkClick r:id="" action="ppaction://media"/>
            <a:extLst>
              <a:ext uri="{FF2B5EF4-FFF2-40B4-BE49-F238E27FC236}">
                <a16:creationId xmlns:a16="http://schemas.microsoft.com/office/drawing/2014/main" id="{C6D3A733-195C-621F-46F0-DD435F301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5722" y="90878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2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450980" y="401231"/>
            <a:ext cx="1783702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6600" b="1" spc="75" dirty="0">
                <a:solidFill>
                  <a:schemeClr val="tx1"/>
                </a:solidFill>
                <a:latin typeface="AvantGarde Bk BT" panose="020B0402020202020204" pitchFamily="34" charset="0"/>
              </a:rPr>
              <a:t>Daño neuronal severo / Muerte encefálica </a:t>
            </a:r>
            <a:endParaRPr sz="6600" b="1" spc="-10" dirty="0">
              <a:solidFill>
                <a:schemeClr val="tx1"/>
              </a:solidFill>
              <a:latin typeface="AvantGarde Bk BT" panose="020B0402020202020204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49400" y="7734300"/>
            <a:ext cx="3076574" cy="1638299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07CCFBE1-599C-1386-2FAB-89155764BBE9}"/>
              </a:ext>
            </a:extLst>
          </p:cNvPr>
          <p:cNvGrpSpPr/>
          <p:nvPr/>
        </p:nvGrpSpPr>
        <p:grpSpPr>
          <a:xfrm>
            <a:off x="10840477" y="2250390"/>
            <a:ext cx="3408923" cy="6276292"/>
            <a:chOff x="7099723" y="1409700"/>
            <a:chExt cx="4177877" cy="7692041"/>
          </a:xfrm>
        </p:grpSpPr>
        <p:pic>
          <p:nvPicPr>
            <p:cNvPr id="1028" name="Picture 4" descr="page1image33994976">
              <a:extLst>
                <a:ext uri="{FF2B5EF4-FFF2-40B4-BE49-F238E27FC236}">
                  <a16:creationId xmlns:a16="http://schemas.microsoft.com/office/drawing/2014/main" id="{D781E694-1745-F82F-6DAE-0DF8655FEF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5815" y="1409700"/>
              <a:ext cx="2236370" cy="7692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page1image33995184">
              <a:extLst>
                <a:ext uri="{FF2B5EF4-FFF2-40B4-BE49-F238E27FC236}">
                  <a16:creationId xmlns:a16="http://schemas.microsoft.com/office/drawing/2014/main" id="{F5A333E7-325A-6303-7F4A-33D36B66A1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723" y="2022261"/>
              <a:ext cx="977477" cy="4797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age1image33995392">
              <a:extLst>
                <a:ext uri="{FF2B5EF4-FFF2-40B4-BE49-F238E27FC236}">
                  <a16:creationId xmlns:a16="http://schemas.microsoft.com/office/drawing/2014/main" id="{0149BB05-1B32-8586-7264-89E36C427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5632" y="2098461"/>
              <a:ext cx="1001968" cy="4340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1EE4862-E607-12E2-00B4-3FF08738DD57}"/>
              </a:ext>
            </a:extLst>
          </p:cNvPr>
          <p:cNvSpPr txBox="1"/>
          <p:nvPr/>
        </p:nvSpPr>
        <p:spPr>
          <a:xfrm>
            <a:off x="3167173" y="2113180"/>
            <a:ext cx="8317037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Lesión de tejido cerebral </a:t>
            </a:r>
          </a:p>
          <a:p>
            <a:pPr algn="just"/>
            <a:endParaRPr lang="es-CO" sz="4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Respuesta inflamatoria </a:t>
            </a:r>
          </a:p>
          <a:p>
            <a:pPr algn="just"/>
            <a:endParaRPr lang="es-CO" sz="4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s-CO" sz="4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Pérdida eje hipotálamo hipófisis</a:t>
            </a:r>
          </a:p>
          <a:p>
            <a:endParaRPr lang="es-CO" sz="4000" dirty="0">
              <a:solidFill>
                <a:schemeClr val="tx1"/>
              </a:solidFill>
              <a:latin typeface="+mn-lt"/>
            </a:endParaRPr>
          </a:p>
          <a:p>
            <a:r>
              <a:rPr lang="es-CO" sz="4000" dirty="0">
                <a:solidFill>
                  <a:schemeClr val="tx1"/>
                </a:solidFill>
                <a:latin typeface="+mn-lt"/>
              </a:rPr>
              <a:t>Isquemia medular: pérdida tono motor</a:t>
            </a:r>
          </a:p>
          <a:p>
            <a:endParaRPr lang="es-CO" sz="4000" dirty="0">
              <a:solidFill>
                <a:schemeClr val="tx1"/>
              </a:solidFill>
              <a:latin typeface="+mn-lt"/>
            </a:endParaRPr>
          </a:p>
          <a:p>
            <a:r>
              <a:rPr lang="es-CO" sz="4000" dirty="0">
                <a:solidFill>
                  <a:schemeClr val="tx1"/>
                </a:solidFill>
                <a:latin typeface="+mn-lt"/>
              </a:rPr>
              <a:t>Lesión de tronco: cascada catecolaminas hasta pérdida de regulación centro vasomotor </a:t>
            </a:r>
          </a:p>
          <a:p>
            <a:endParaRPr lang="es-CO" sz="3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endParaRPr lang="es-CO" sz="3200" dirty="0">
              <a:latin typeface="+mn-lt"/>
            </a:endParaRPr>
          </a:p>
        </p:txBody>
      </p:sp>
      <p:grpSp>
        <p:nvGrpSpPr>
          <p:cNvPr id="8" name="object 3">
            <a:extLst>
              <a:ext uri="{FF2B5EF4-FFF2-40B4-BE49-F238E27FC236}">
                <a16:creationId xmlns:a16="http://schemas.microsoft.com/office/drawing/2014/main" id="{6C2A612E-EA08-FB5D-E0F5-9F356ACF0042}"/>
              </a:ext>
            </a:extLst>
          </p:cNvPr>
          <p:cNvGrpSpPr/>
          <p:nvPr/>
        </p:nvGrpSpPr>
        <p:grpSpPr>
          <a:xfrm>
            <a:off x="0" y="6976459"/>
            <a:ext cx="3076574" cy="3311040"/>
            <a:chOff x="0" y="4000999"/>
            <a:chExt cx="5932170" cy="6286500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47A671DA-5B7B-6D65-F872-90B76AB0737F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2201B096-96E9-F188-93BE-71761B5E4550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88B1487D-5EBE-35D7-3E5A-7695753FCBC4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3" name="Audio Recording 10/06/2024, 10:09:56 p. m.">
            <a:hlinkClick r:id="" action="ppaction://media"/>
            <a:extLst>
              <a:ext uri="{FF2B5EF4-FFF2-40B4-BE49-F238E27FC236}">
                <a16:creationId xmlns:a16="http://schemas.microsoft.com/office/drawing/2014/main" id="{E70D5BA8-D9BC-BA0B-4FE3-84B2EE37A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44070" y="90230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4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917701" y="709284"/>
            <a:ext cx="142240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-10" dirty="0">
                <a:latin typeface="AvantGarde Bk BT" panose="020B0402020202020204" pitchFamily="34" charset="0"/>
              </a:rPr>
              <a:t>Evolución de la lesión neurológica grave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3352801" y="2857500"/>
            <a:ext cx="11353800" cy="57048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Triada de Cushing </a:t>
            </a:r>
          </a:p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Tormenta autonómica </a:t>
            </a:r>
          </a:p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Hipotensión /pérdida de regulación autonómica </a:t>
            </a:r>
          </a:p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Diagnóstico de muerte encefálica 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sp>
        <p:nvSpPr>
          <p:cNvPr id="2" name="Flecha abajo 1">
            <a:extLst>
              <a:ext uri="{FF2B5EF4-FFF2-40B4-BE49-F238E27FC236}">
                <a16:creationId xmlns:a16="http://schemas.microsoft.com/office/drawing/2014/main" id="{D389E196-ED86-230E-1834-1E9439F2717B}"/>
              </a:ext>
            </a:extLst>
          </p:cNvPr>
          <p:cNvSpPr/>
          <p:nvPr/>
        </p:nvSpPr>
        <p:spPr>
          <a:xfrm>
            <a:off x="8382000" y="3695700"/>
            <a:ext cx="762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Flecha abajo 5">
            <a:extLst>
              <a:ext uri="{FF2B5EF4-FFF2-40B4-BE49-F238E27FC236}">
                <a16:creationId xmlns:a16="http://schemas.microsoft.com/office/drawing/2014/main" id="{B2CD7F64-2576-99B7-32FD-BA4080EDB8F9}"/>
              </a:ext>
            </a:extLst>
          </p:cNvPr>
          <p:cNvSpPr/>
          <p:nvPr/>
        </p:nvSpPr>
        <p:spPr>
          <a:xfrm>
            <a:off x="8382000" y="5143500"/>
            <a:ext cx="762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Flecha abajo 6">
            <a:extLst>
              <a:ext uri="{FF2B5EF4-FFF2-40B4-BE49-F238E27FC236}">
                <a16:creationId xmlns:a16="http://schemas.microsoft.com/office/drawing/2014/main" id="{F16C62CD-B236-5A7D-6AB9-E77DCD6B0CBA}"/>
              </a:ext>
            </a:extLst>
          </p:cNvPr>
          <p:cNvSpPr/>
          <p:nvPr/>
        </p:nvSpPr>
        <p:spPr>
          <a:xfrm>
            <a:off x="8458200" y="6591300"/>
            <a:ext cx="762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8" name="object 3">
            <a:extLst>
              <a:ext uri="{FF2B5EF4-FFF2-40B4-BE49-F238E27FC236}">
                <a16:creationId xmlns:a16="http://schemas.microsoft.com/office/drawing/2014/main" id="{29E970B5-A394-506E-684A-665C545249A5}"/>
              </a:ext>
            </a:extLst>
          </p:cNvPr>
          <p:cNvGrpSpPr/>
          <p:nvPr/>
        </p:nvGrpSpPr>
        <p:grpSpPr>
          <a:xfrm>
            <a:off x="0" y="6972301"/>
            <a:ext cx="3352800" cy="3352800"/>
            <a:chOff x="0" y="4093582"/>
            <a:chExt cx="5931733" cy="6286500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E86135C9-7E35-A992-7625-70AEFEF5C5DD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6E13A373-E31C-2F0A-7BBA-CD925F8BA1C0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F075E752-14CC-29FC-2AA7-405305036EBB}"/>
                </a:ext>
              </a:extLst>
            </p:cNvPr>
            <p:cNvSpPr/>
            <p:nvPr/>
          </p:nvSpPr>
          <p:spPr>
            <a:xfrm>
              <a:off x="0" y="4093582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68BBC97B-80CE-0ECC-D5A8-8EB110ECCDCD}"/>
              </a:ext>
            </a:extLst>
          </p:cNvPr>
          <p:cNvSpPr txBox="1"/>
          <p:nvPr/>
        </p:nvSpPr>
        <p:spPr>
          <a:xfrm>
            <a:off x="12573000" y="2400300"/>
            <a:ext cx="571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Hipertensión </a:t>
            </a:r>
          </a:p>
          <a:p>
            <a:r>
              <a:rPr lang="es-CO" sz="2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Bradicardia </a:t>
            </a:r>
          </a:p>
          <a:p>
            <a:r>
              <a:rPr lang="es-CO" sz="2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Alteración patrón respiratorio </a:t>
            </a:r>
          </a:p>
        </p:txBody>
      </p:sp>
      <p:sp>
        <p:nvSpPr>
          <p:cNvPr id="4" name="Abrir llave 3">
            <a:extLst>
              <a:ext uri="{FF2B5EF4-FFF2-40B4-BE49-F238E27FC236}">
                <a16:creationId xmlns:a16="http://schemas.microsoft.com/office/drawing/2014/main" id="{F8557B85-C415-9AA9-1888-220F004DFDA0}"/>
              </a:ext>
            </a:extLst>
          </p:cNvPr>
          <p:cNvSpPr/>
          <p:nvPr/>
        </p:nvSpPr>
        <p:spPr>
          <a:xfrm>
            <a:off x="11963400" y="2375596"/>
            <a:ext cx="381000" cy="15487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Audio Recording 10/06/2024, 10:29:24 p. m.">
            <a:hlinkClick r:id="" action="ppaction://media"/>
            <a:extLst>
              <a:ext uri="{FF2B5EF4-FFF2-40B4-BE49-F238E27FC236}">
                <a16:creationId xmlns:a16="http://schemas.microsoft.com/office/drawing/2014/main" id="{693CC488-3867-ECCE-ACAA-53444D42C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6601" y="90811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6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814268" y="835613"/>
            <a:ext cx="142240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-10" dirty="0">
                <a:latin typeface="AvantGarde Bk BT" panose="020B0402020202020204" pitchFamily="34" charset="0"/>
              </a:rPr>
              <a:t>Evolución de la lesión neurológica grave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3683001" y="2857500"/>
            <a:ext cx="10109199" cy="57048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Cuidado integral del paciente neuro crítico</a:t>
            </a:r>
          </a:p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Acceso a adecuados servicios</a:t>
            </a:r>
          </a:p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Limitación de esfuerzo terapéutico</a:t>
            </a:r>
          </a:p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Diagnóstico de muerte encefálica 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sp>
        <p:nvSpPr>
          <p:cNvPr id="2" name="Flecha abajo 1">
            <a:extLst>
              <a:ext uri="{FF2B5EF4-FFF2-40B4-BE49-F238E27FC236}">
                <a16:creationId xmlns:a16="http://schemas.microsoft.com/office/drawing/2014/main" id="{D389E196-ED86-230E-1834-1E9439F2717B}"/>
              </a:ext>
            </a:extLst>
          </p:cNvPr>
          <p:cNvSpPr/>
          <p:nvPr/>
        </p:nvSpPr>
        <p:spPr>
          <a:xfrm>
            <a:off x="8382000" y="3695700"/>
            <a:ext cx="762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Flecha abajo 5">
            <a:extLst>
              <a:ext uri="{FF2B5EF4-FFF2-40B4-BE49-F238E27FC236}">
                <a16:creationId xmlns:a16="http://schemas.microsoft.com/office/drawing/2014/main" id="{B2CD7F64-2576-99B7-32FD-BA4080EDB8F9}"/>
              </a:ext>
            </a:extLst>
          </p:cNvPr>
          <p:cNvSpPr/>
          <p:nvPr/>
        </p:nvSpPr>
        <p:spPr>
          <a:xfrm>
            <a:off x="8382000" y="5143500"/>
            <a:ext cx="762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Flecha abajo 6">
            <a:extLst>
              <a:ext uri="{FF2B5EF4-FFF2-40B4-BE49-F238E27FC236}">
                <a16:creationId xmlns:a16="http://schemas.microsoft.com/office/drawing/2014/main" id="{F16C62CD-B236-5A7D-6AB9-E77DCD6B0CBA}"/>
              </a:ext>
            </a:extLst>
          </p:cNvPr>
          <p:cNvSpPr/>
          <p:nvPr/>
        </p:nvSpPr>
        <p:spPr>
          <a:xfrm>
            <a:off x="8458200" y="6591300"/>
            <a:ext cx="762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8" name="object 3">
            <a:extLst>
              <a:ext uri="{FF2B5EF4-FFF2-40B4-BE49-F238E27FC236}">
                <a16:creationId xmlns:a16="http://schemas.microsoft.com/office/drawing/2014/main" id="{29E970B5-A394-506E-684A-665C545249A5}"/>
              </a:ext>
            </a:extLst>
          </p:cNvPr>
          <p:cNvGrpSpPr/>
          <p:nvPr/>
        </p:nvGrpSpPr>
        <p:grpSpPr>
          <a:xfrm>
            <a:off x="0" y="6972301"/>
            <a:ext cx="3505200" cy="3352800"/>
            <a:chOff x="0" y="4093582"/>
            <a:chExt cx="5931733" cy="6286500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E86135C9-7E35-A992-7625-70AEFEF5C5DD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6E13A373-E31C-2F0A-7BBA-CD925F8BA1C0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F075E752-14CC-29FC-2AA7-405305036EBB}"/>
                </a:ext>
              </a:extLst>
            </p:cNvPr>
            <p:cNvSpPr/>
            <p:nvPr/>
          </p:nvSpPr>
          <p:spPr>
            <a:xfrm>
              <a:off x="0" y="4093582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5" name="Audio Recording 10/06/2024, 11:10:49 p. m.">
            <a:hlinkClick r:id="" action="ppaction://media"/>
            <a:extLst>
              <a:ext uri="{FF2B5EF4-FFF2-40B4-BE49-F238E27FC236}">
                <a16:creationId xmlns:a16="http://schemas.microsoft.com/office/drawing/2014/main" id="{DF4AF71D-C5AC-2FDA-86D7-0F90AF014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2601" y="90811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8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2137727" y="120862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Donante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2798129" y="1302338"/>
            <a:ext cx="14804072" cy="112325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ES" sz="3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vantGarde Bk BT" panose="020B0402020202020204"/>
                <a:ea typeface="Times New Roman" panose="02020603050405020304" pitchFamily="18" charset="0"/>
                <a:cs typeface="Arial" panose="020B0604020202020204" pitchFamily="34" charset="0"/>
              </a:rPr>
              <a:t>Se presume que se es donante cuando una persona durante su vida se ha abstenido de ejercer el derecho que tiene a oponerse a que de su cuerpo se extraigan órganos, tejidos o componentes anatómicos después de su fallecimiento. </a:t>
            </a:r>
            <a:endParaRPr lang="es-CO" sz="3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2000" u="sng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Donante posible </a:t>
            </a: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Donante potencial </a:t>
            </a: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Donante elegible </a:t>
            </a: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Criterios para detección de posibles donantes de órganos y tejidos, notificación y registro:</a:t>
            </a: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https://www.ins.gov.co/Direcciones/RedesSaludPublica/DonacionOrganosYTejidos/Paginas/default.aspx</a:t>
            </a: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4000" u="sng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3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lvl="1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150273" y="108641"/>
            <a:ext cx="1978065" cy="996259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8954079C-9CDC-3451-532F-D0F9F1142A47}"/>
              </a:ext>
            </a:extLst>
          </p:cNvPr>
          <p:cNvGrpSpPr/>
          <p:nvPr/>
        </p:nvGrpSpPr>
        <p:grpSpPr>
          <a:xfrm>
            <a:off x="0" y="7124701"/>
            <a:ext cx="3048197" cy="3162798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E94A5387-0499-952F-9F2C-1E099370B498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09D72254-7E8E-69B2-8A3D-FD794045C988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C36D92B3-DC0A-9379-7891-12965A5F4B84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E7FAEB03-C56E-0A1C-FF55-7B4E9B022EAE}"/>
              </a:ext>
            </a:extLst>
          </p:cNvPr>
          <p:cNvSpPr/>
          <p:nvPr/>
        </p:nvSpPr>
        <p:spPr>
          <a:xfrm>
            <a:off x="9831238" y="3956561"/>
            <a:ext cx="3733800" cy="76200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/>
              <a:t>Lesión cerebral devastadora 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868BAC2F-C729-4E45-AC3E-729FCF79CFF6}"/>
              </a:ext>
            </a:extLst>
          </p:cNvPr>
          <p:cNvSpPr/>
          <p:nvPr/>
        </p:nvSpPr>
        <p:spPr>
          <a:xfrm>
            <a:off x="9829800" y="5357332"/>
            <a:ext cx="3733800" cy="76200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/>
              <a:t>Sospecha de muerte cerebral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6390B85C-1D0F-1F73-4D3F-61A0F4B9D0D1}"/>
              </a:ext>
            </a:extLst>
          </p:cNvPr>
          <p:cNvSpPr/>
          <p:nvPr/>
        </p:nvSpPr>
        <p:spPr>
          <a:xfrm>
            <a:off x="9829800" y="6758103"/>
            <a:ext cx="3733800" cy="76200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/>
              <a:t>Muerte cerebral diagnosticada</a:t>
            </a:r>
          </a:p>
        </p:txBody>
      </p:sp>
      <p:pic>
        <p:nvPicPr>
          <p:cNvPr id="5" name="Audio Recording 17/06/2024, 11:18:25 p. m.">
            <a:hlinkClick r:id="" action="ppaction://media"/>
            <a:extLst>
              <a:ext uri="{FF2B5EF4-FFF2-40B4-BE49-F238E27FC236}">
                <a16:creationId xmlns:a16="http://schemas.microsoft.com/office/drawing/2014/main" id="{8D4F57A2-25E2-E001-C933-96E6115B1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5328" y="91729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3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Cuidados al final de la vida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3683001" y="2857500"/>
            <a:ext cx="11023599" cy="39287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muerte encefálica no siempre indica el final.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donación de órganos es un derecho de los pacientes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DE2EFD82-9457-559B-E83C-E0EAFAD1AB64}"/>
              </a:ext>
            </a:extLst>
          </p:cNvPr>
          <p:cNvGrpSpPr/>
          <p:nvPr/>
        </p:nvGrpSpPr>
        <p:grpSpPr>
          <a:xfrm>
            <a:off x="-1" y="6786269"/>
            <a:ext cx="3759203" cy="3501230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F38A53F8-2F68-C42A-3E9D-6D5C2AA08384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B46B11E1-5D96-9967-DAB6-6A07A736ED21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A42F4A8C-6D88-8DDE-E400-6EB60E8940FB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2DDB731E-7AC2-662D-2AA1-8C37B76B6497}"/>
              </a:ext>
            </a:extLst>
          </p:cNvPr>
          <p:cNvGrpSpPr/>
          <p:nvPr/>
        </p:nvGrpSpPr>
        <p:grpSpPr>
          <a:xfrm>
            <a:off x="3124200" y="5600700"/>
            <a:ext cx="11480798" cy="3124200"/>
            <a:chOff x="3124200" y="5905500"/>
            <a:chExt cx="11480798" cy="3124200"/>
          </a:xfrm>
        </p:grpSpPr>
        <p:sp>
          <p:nvSpPr>
            <p:cNvPr id="2" name="Rectángulo redondeado 1">
              <a:extLst>
                <a:ext uri="{FF2B5EF4-FFF2-40B4-BE49-F238E27FC236}">
                  <a16:creationId xmlns:a16="http://schemas.microsoft.com/office/drawing/2014/main" id="{EA0E336A-E6AA-1F09-458E-E98F600ADC04}"/>
                </a:ext>
              </a:extLst>
            </p:cNvPr>
            <p:cNvSpPr/>
            <p:nvPr/>
          </p:nvSpPr>
          <p:spPr>
            <a:xfrm>
              <a:off x="8153399" y="5905500"/>
              <a:ext cx="6451599" cy="8382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2800" dirty="0"/>
                <a:t>Limitación de esfuerzo terapéutico</a:t>
              </a:r>
            </a:p>
          </p:txBody>
        </p:sp>
        <p:sp>
          <p:nvSpPr>
            <p:cNvPr id="3" name="Rectángulo redondeado 2">
              <a:extLst>
                <a:ext uri="{FF2B5EF4-FFF2-40B4-BE49-F238E27FC236}">
                  <a16:creationId xmlns:a16="http://schemas.microsoft.com/office/drawing/2014/main" id="{7035E3BD-2A29-E36D-DB12-A8083D7DE1CC}"/>
                </a:ext>
              </a:extLst>
            </p:cNvPr>
            <p:cNvSpPr/>
            <p:nvPr/>
          </p:nvSpPr>
          <p:spPr>
            <a:xfrm>
              <a:off x="3124200" y="6254750"/>
              <a:ext cx="4685002" cy="19367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3200" dirty="0"/>
                <a:t>Prácticas clínicas </a:t>
              </a:r>
            </a:p>
            <a:p>
              <a:pPr algn="ctr"/>
              <a:r>
                <a:rPr lang="es-CO" sz="3200" dirty="0"/>
                <a:t>al final de la vida </a:t>
              </a:r>
            </a:p>
          </p:txBody>
        </p:sp>
        <p:sp>
          <p:nvSpPr>
            <p:cNvPr id="4" name="Rectángulo redondeado 3">
              <a:extLst>
                <a:ext uri="{FF2B5EF4-FFF2-40B4-BE49-F238E27FC236}">
                  <a16:creationId xmlns:a16="http://schemas.microsoft.com/office/drawing/2014/main" id="{F23255D0-1FBA-65A4-C220-16D69CE4264B}"/>
                </a:ext>
              </a:extLst>
            </p:cNvPr>
            <p:cNvSpPr/>
            <p:nvPr/>
          </p:nvSpPr>
          <p:spPr>
            <a:xfrm>
              <a:off x="8153398" y="7092950"/>
              <a:ext cx="6451599" cy="838200"/>
            </a:xfrm>
            <a:prstGeom prst="roundRect">
              <a:avLst>
                <a:gd name="adj" fmla="val 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2800" dirty="0"/>
                <a:t>Comunicación de malas noticias </a:t>
              </a:r>
            </a:p>
          </p:txBody>
        </p:sp>
        <p:sp>
          <p:nvSpPr>
            <p:cNvPr id="5" name="Rectángulo redondeado 4">
              <a:extLst>
                <a:ext uri="{FF2B5EF4-FFF2-40B4-BE49-F238E27FC236}">
                  <a16:creationId xmlns:a16="http://schemas.microsoft.com/office/drawing/2014/main" id="{1DB2CAFE-BB7E-E144-B884-3D63E17EA879}"/>
                </a:ext>
              </a:extLst>
            </p:cNvPr>
            <p:cNvSpPr/>
            <p:nvPr/>
          </p:nvSpPr>
          <p:spPr>
            <a:xfrm>
              <a:off x="8178799" y="8191500"/>
              <a:ext cx="6349998" cy="8382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3200" dirty="0"/>
                <a:t>Cuidados del donante</a:t>
              </a:r>
            </a:p>
          </p:txBody>
        </p:sp>
      </p:grpSp>
      <p:pic>
        <p:nvPicPr>
          <p:cNvPr id="14" name="Audio Recording 17/06/2024, 11:23:52 p. m.">
            <a:hlinkClick r:id="" action="ppaction://media"/>
            <a:extLst>
              <a:ext uri="{FF2B5EF4-FFF2-40B4-BE49-F238E27FC236}">
                <a16:creationId xmlns:a16="http://schemas.microsoft.com/office/drawing/2014/main" id="{87F2666E-7EE1-CD84-5C3B-AE2474FCE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0792" y="90971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6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765300" y="587860"/>
            <a:ext cx="147574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Limitación del esfuerzo terapéutico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2819400" y="3327923"/>
            <a:ext cx="15119835" cy="5685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FontTx/>
              <a:buAutoNum type="arabicPeriod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Practicas clínicas al final de la vida</a:t>
            </a: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FontTx/>
              <a:buAutoNum type="arabicPeriod"/>
            </a:pPr>
            <a:endParaRPr lang="es-CO" sz="4000" spc="-1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AutoNum type="arabicPeriod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Tratamientos fútiles ⇢ Limitación de esfuerzo ⇢No encarnizamiento terapéutico.</a:t>
            </a: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AutoNum type="arabicPeriod"/>
            </a:pPr>
            <a:endParaRPr lang="es-CO" sz="4000" spc="-1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AutoNum type="arabicPeriod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Comunicación a la familia </a:t>
            </a:r>
            <a:b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DE2EFD82-9457-559B-E83C-E0EAFAD1AB64}"/>
              </a:ext>
            </a:extLst>
          </p:cNvPr>
          <p:cNvGrpSpPr/>
          <p:nvPr/>
        </p:nvGrpSpPr>
        <p:grpSpPr>
          <a:xfrm>
            <a:off x="0" y="6591301"/>
            <a:ext cx="3505200" cy="3696198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F38A53F8-2F68-C42A-3E9D-6D5C2AA08384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B46B11E1-5D96-9967-DAB6-6A07A736ED21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A42F4A8C-6D88-8DDE-E400-6EB60E8940FB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5" name="Audio Recording 26/06/2024, 11:21:23 p. m.">
            <a:hlinkClick r:id="" action="ppaction://media"/>
            <a:extLst>
              <a:ext uri="{FF2B5EF4-FFF2-40B4-BE49-F238E27FC236}">
                <a16:creationId xmlns:a16="http://schemas.microsoft.com/office/drawing/2014/main" id="{09B2203D-ACC6-3826-BE0A-E5D3EB357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3830" y="89746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3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Ley de ética médica 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2159001" y="2552700"/>
            <a:ext cx="13690599" cy="621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marR="5080" indent="-571500" algn="l">
              <a:lnSpc>
                <a:spcPct val="114599"/>
              </a:lnSpc>
              <a:spcBef>
                <a:spcPts val="100"/>
              </a:spcBef>
              <a:buFontTx/>
              <a:buChar char="-"/>
            </a:pPr>
            <a:r>
              <a:rPr lang="es-CO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 médico usará los métodos y medicamentos a su disposición o alcance, mientras subsista la esperanza de aliviar o curar la enfermedad. Cuando exista diagnóstico de muerte cerebral, no es su obligación mantener el funcionamiento de otros órganos o aparatos  por medios artificiales. </a:t>
            </a:r>
          </a:p>
          <a:p>
            <a:pPr marL="584200" marR="5080" indent="-571500" algn="l">
              <a:lnSpc>
                <a:spcPct val="114599"/>
              </a:lnSpc>
              <a:spcBef>
                <a:spcPts val="100"/>
              </a:spcBef>
              <a:buFontTx/>
              <a:buChar char="-"/>
            </a:pPr>
            <a:endParaRPr lang="es-CO" sz="3200" spc="-1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l">
              <a:lnSpc>
                <a:spcPct val="114599"/>
              </a:lnSpc>
              <a:spcBef>
                <a:spcPts val="100"/>
              </a:spcBef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l">
              <a:lnSpc>
                <a:spcPct val="114599"/>
              </a:lnSpc>
              <a:spcBef>
                <a:spcPts val="100"/>
              </a:spcBef>
            </a:pP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DE2EFD82-9457-559B-E83C-E0EAFAD1AB64}"/>
              </a:ext>
            </a:extLst>
          </p:cNvPr>
          <p:cNvGrpSpPr/>
          <p:nvPr/>
        </p:nvGrpSpPr>
        <p:grpSpPr>
          <a:xfrm>
            <a:off x="0" y="6743701"/>
            <a:ext cx="3733800" cy="3543798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F38A53F8-2F68-C42A-3E9D-6D5C2AA08384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B46B11E1-5D96-9967-DAB6-6A07A736ED21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A42F4A8C-6D88-8DDE-E400-6EB60E8940FB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2" name="Audio Recording 26/06/2024, 11:27:15 p. m.">
            <a:hlinkClick r:id="" action="ppaction://media"/>
            <a:extLst>
              <a:ext uri="{FF2B5EF4-FFF2-40B4-BE49-F238E27FC236}">
                <a16:creationId xmlns:a16="http://schemas.microsoft.com/office/drawing/2014/main" id="{D21E15B2-8222-50A1-5379-F301D96CE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3004" y="91063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7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Cuidados al final de la vida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2819400" y="2705100"/>
            <a:ext cx="12318999" cy="42634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Explicar a la familia los procesos a seguir .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Evitar prolongaciones excesivas.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Asegurar confort.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Evitar dolor y sufrimiento.*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Permitir acompañamiento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Planificar extubación terminal. </a:t>
            </a: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77FEB8B9-4FA2-A79F-CE67-AFCBC946E6A4}"/>
              </a:ext>
            </a:extLst>
          </p:cNvPr>
          <p:cNvGrpSpPr/>
          <p:nvPr/>
        </p:nvGrpSpPr>
        <p:grpSpPr>
          <a:xfrm>
            <a:off x="0" y="7124701"/>
            <a:ext cx="3581400" cy="3162798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DE1CB227-E4BF-E66B-D28D-4A5352B85FBC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FA3CC1D0-3188-0296-B7A8-B4B76A64DDB3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F01503C3-C8AE-D22F-B954-0F07B3D839A2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C94A34A6-E27D-ADC1-F7D6-72D5A352C10F}"/>
              </a:ext>
            </a:extLst>
          </p:cNvPr>
          <p:cNvSpPr/>
          <p:nvPr/>
        </p:nvSpPr>
        <p:spPr>
          <a:xfrm>
            <a:off x="10515600" y="4686300"/>
            <a:ext cx="4191000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3600" dirty="0"/>
              <a:t>Sedación paliativa</a:t>
            </a:r>
            <a:endParaRPr lang="es-CO" dirty="0"/>
          </a:p>
        </p:txBody>
      </p:sp>
      <p:pic>
        <p:nvPicPr>
          <p:cNvPr id="2" name="Audio Recording 9/07/2024, 9:41:19 p. m.">
            <a:hlinkClick r:id="" action="ppaction://media"/>
            <a:extLst>
              <a:ext uri="{FF2B5EF4-FFF2-40B4-BE49-F238E27FC236}">
                <a16:creationId xmlns:a16="http://schemas.microsoft.com/office/drawing/2014/main" id="{FC1227AF-2D12-04F6-33ED-E3360ECAA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9417" y="90682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0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1430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A0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-124746"/>
            <a:ext cx="8468391" cy="10412018"/>
            <a:chOff x="0" y="-124746"/>
            <a:chExt cx="8468391" cy="10412018"/>
          </a:xfrm>
        </p:grpSpPr>
        <p:sp>
          <p:nvSpPr>
            <p:cNvPr id="4" name="object 4"/>
            <p:cNvSpPr/>
            <p:nvPr/>
          </p:nvSpPr>
          <p:spPr>
            <a:xfrm>
              <a:off x="0" y="-124746"/>
              <a:ext cx="7607300" cy="8692515"/>
            </a:xfrm>
            <a:custGeom>
              <a:avLst/>
              <a:gdLst/>
              <a:ahLst/>
              <a:cxnLst/>
              <a:rect l="l" t="t" r="r" b="b"/>
              <a:pathLst>
                <a:path w="7607300" h="8692515">
                  <a:moveTo>
                    <a:pt x="5073278" y="8692062"/>
                  </a:moveTo>
                  <a:lnTo>
                    <a:pt x="5833" y="8692062"/>
                  </a:lnTo>
                  <a:lnTo>
                    <a:pt x="0" y="8681951"/>
                  </a:lnTo>
                  <a:lnTo>
                    <a:pt x="0" y="0"/>
                  </a:lnTo>
                  <a:lnTo>
                    <a:pt x="5124851" y="0"/>
                  </a:lnTo>
                  <a:lnTo>
                    <a:pt x="7606823" y="4301037"/>
                  </a:lnTo>
                  <a:lnTo>
                    <a:pt x="5073278" y="86920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505741" y="5832747"/>
              <a:ext cx="5962650" cy="4454525"/>
            </a:xfrm>
            <a:custGeom>
              <a:avLst/>
              <a:gdLst/>
              <a:ahLst/>
              <a:cxnLst/>
              <a:rect l="l" t="t" r="r" b="b"/>
              <a:pathLst>
                <a:path w="5962649" h="4454525">
                  <a:moveTo>
                    <a:pt x="4885695" y="4454251"/>
                  </a:moveTo>
                  <a:lnTo>
                    <a:pt x="1076829" y="4454251"/>
                  </a:lnTo>
                  <a:lnTo>
                    <a:pt x="0" y="2586037"/>
                  </a:lnTo>
                  <a:lnTo>
                    <a:pt x="1490578" y="0"/>
                  </a:lnTo>
                  <a:lnTo>
                    <a:pt x="4471737" y="0"/>
                  </a:lnTo>
                  <a:lnTo>
                    <a:pt x="5962525" y="2586037"/>
                  </a:lnTo>
                  <a:lnTo>
                    <a:pt x="4885695" y="4454251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3048000" y="6898300"/>
              <a:ext cx="4800255" cy="2191379"/>
            </a:xfrm>
            <a:custGeom>
              <a:avLst/>
              <a:gdLst/>
              <a:ahLst/>
              <a:cxnLst/>
              <a:rect l="l" t="t" r="r" b="b"/>
              <a:pathLst>
                <a:path w="4876799" h="1943100">
                  <a:moveTo>
                    <a:pt x="4591051" y="1943088"/>
                  </a:moveTo>
                  <a:lnTo>
                    <a:pt x="285748" y="1943088"/>
                  </a:lnTo>
                  <a:lnTo>
                    <a:pt x="240777" y="1939528"/>
                  </a:lnTo>
                  <a:lnTo>
                    <a:pt x="197319" y="1929061"/>
                  </a:lnTo>
                  <a:lnTo>
                    <a:pt x="156140" y="1912004"/>
                  </a:lnTo>
                  <a:lnTo>
                    <a:pt x="118009" y="1888676"/>
                  </a:lnTo>
                  <a:lnTo>
                    <a:pt x="83693" y="1859394"/>
                  </a:lnTo>
                  <a:lnTo>
                    <a:pt x="54411" y="1825078"/>
                  </a:lnTo>
                  <a:lnTo>
                    <a:pt x="31083" y="1786947"/>
                  </a:lnTo>
                  <a:lnTo>
                    <a:pt x="14026" y="1745768"/>
                  </a:lnTo>
                  <a:lnTo>
                    <a:pt x="3559" y="1702310"/>
                  </a:lnTo>
                  <a:lnTo>
                    <a:pt x="0" y="1657339"/>
                  </a:lnTo>
                  <a:lnTo>
                    <a:pt x="0" y="285748"/>
                  </a:lnTo>
                  <a:lnTo>
                    <a:pt x="3559" y="240777"/>
                  </a:lnTo>
                  <a:lnTo>
                    <a:pt x="14026" y="197319"/>
                  </a:lnTo>
                  <a:lnTo>
                    <a:pt x="31083" y="156140"/>
                  </a:lnTo>
                  <a:lnTo>
                    <a:pt x="54411" y="118009"/>
                  </a:lnTo>
                  <a:lnTo>
                    <a:pt x="83693" y="83693"/>
                  </a:lnTo>
                  <a:lnTo>
                    <a:pt x="118009" y="54411"/>
                  </a:lnTo>
                  <a:lnTo>
                    <a:pt x="156140" y="31083"/>
                  </a:lnTo>
                  <a:lnTo>
                    <a:pt x="197319" y="14026"/>
                  </a:lnTo>
                  <a:lnTo>
                    <a:pt x="240777" y="3559"/>
                  </a:lnTo>
                  <a:lnTo>
                    <a:pt x="285748" y="0"/>
                  </a:lnTo>
                  <a:lnTo>
                    <a:pt x="4591051" y="0"/>
                  </a:lnTo>
                  <a:lnTo>
                    <a:pt x="4636022" y="3559"/>
                  </a:lnTo>
                  <a:lnTo>
                    <a:pt x="4679480" y="14026"/>
                  </a:lnTo>
                  <a:lnTo>
                    <a:pt x="4720659" y="31083"/>
                  </a:lnTo>
                  <a:lnTo>
                    <a:pt x="4758790" y="54411"/>
                  </a:lnTo>
                  <a:lnTo>
                    <a:pt x="4793106" y="83693"/>
                  </a:lnTo>
                  <a:lnTo>
                    <a:pt x="4822388" y="118009"/>
                  </a:lnTo>
                  <a:lnTo>
                    <a:pt x="4845716" y="156140"/>
                  </a:lnTo>
                  <a:lnTo>
                    <a:pt x="4862773" y="197319"/>
                  </a:lnTo>
                  <a:lnTo>
                    <a:pt x="4873240" y="240777"/>
                  </a:lnTo>
                  <a:lnTo>
                    <a:pt x="4876800" y="285748"/>
                  </a:lnTo>
                  <a:lnTo>
                    <a:pt x="4876800" y="1657339"/>
                  </a:lnTo>
                  <a:lnTo>
                    <a:pt x="4873240" y="1702310"/>
                  </a:lnTo>
                  <a:lnTo>
                    <a:pt x="4862773" y="1745768"/>
                  </a:lnTo>
                  <a:lnTo>
                    <a:pt x="4845716" y="1786947"/>
                  </a:lnTo>
                  <a:lnTo>
                    <a:pt x="4822388" y="1825078"/>
                  </a:lnTo>
                  <a:lnTo>
                    <a:pt x="4793106" y="1859394"/>
                  </a:lnTo>
                  <a:lnTo>
                    <a:pt x="4758790" y="1888676"/>
                  </a:lnTo>
                  <a:lnTo>
                    <a:pt x="4720659" y="1912004"/>
                  </a:lnTo>
                  <a:lnTo>
                    <a:pt x="4679480" y="1929061"/>
                  </a:lnTo>
                  <a:lnTo>
                    <a:pt x="4636022" y="1939528"/>
                  </a:lnTo>
                  <a:lnTo>
                    <a:pt x="4591051" y="1943088"/>
                  </a:lnTo>
                  <a:close/>
                </a:path>
              </a:pathLst>
            </a:custGeom>
            <a:solidFill>
              <a:srgbClr val="FFFFFF"/>
            </a:solidFill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pPr algn="ctr"/>
              <a:endParaRPr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675453" y="8892093"/>
            <a:ext cx="5181600" cy="3951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26185" marR="5080" indent="-1214120">
              <a:lnSpc>
                <a:spcPct val="115100"/>
              </a:lnSpc>
              <a:spcBef>
                <a:spcPts val="100"/>
              </a:spcBef>
            </a:pPr>
            <a:r>
              <a:rPr lang="es-CO" sz="2400" i="1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. </a:t>
            </a:r>
            <a:endParaRPr lang="es-CO" sz="2400" i="1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669752" y="7881970"/>
            <a:ext cx="2590799" cy="13715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187450" y="3101045"/>
            <a:ext cx="5232400" cy="1251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8050" b="1" spc="250" dirty="0">
                <a:solidFill>
                  <a:srgbClr val="00A09E"/>
                </a:solidFill>
                <a:latin typeface="AvantGarde Bk BT" panose="020B0402020202020204" pitchFamily="34" charset="0"/>
                <a:cs typeface="Trebuchet MS"/>
              </a:rPr>
              <a:t>Objetivo</a:t>
            </a:r>
            <a:endParaRPr lang="es-CO" sz="8050" b="1" dirty="0">
              <a:solidFill>
                <a:srgbClr val="00A09E"/>
              </a:solidFill>
              <a:latin typeface="AvantGarde Bk BT" panose="020B0402020202020204" pitchFamily="34" charset="0"/>
              <a:cs typeface="Trebuchet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905274" y="2848978"/>
            <a:ext cx="7630126" cy="35429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4100"/>
              </a:lnSpc>
              <a:spcBef>
                <a:spcPts val="100"/>
              </a:spcBef>
            </a:pPr>
            <a:r>
              <a:rPr lang="es-CO" sz="44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Fortalecer competencias del personal médico asistencial para el manejo del paciente con lesión neurológica grave </a:t>
            </a:r>
            <a:endParaRPr lang="es-CO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2824647-F5C8-34A5-53EF-68842CE6FF44}"/>
              </a:ext>
            </a:extLst>
          </p:cNvPr>
          <p:cNvSpPr txBox="1"/>
          <p:nvPr/>
        </p:nvSpPr>
        <p:spPr>
          <a:xfrm>
            <a:off x="3293901" y="7048500"/>
            <a:ext cx="43490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solidFill>
                  <a:srgbClr val="37415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Posible donante de órganos y tejidos </a:t>
            </a:r>
            <a:endParaRPr lang="es-CO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Audio Recording 18/06/2024, 9:13:48 p. m.">
            <a:hlinkClick r:id="" action="ppaction://media"/>
            <a:extLst>
              <a:ext uri="{FF2B5EF4-FFF2-40B4-BE49-F238E27FC236}">
                <a16:creationId xmlns:a16="http://schemas.microsoft.com/office/drawing/2014/main" id="{FDA40508-FDC9-49DE-74EE-04479DE94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6415" y="76536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2488187" y="366088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Comunicación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3076347" y="1790700"/>
            <a:ext cx="13690599" cy="87598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Mala noticia: afecta drástica y negativamente la perspectiva sobre el futuro. </a:t>
            </a:r>
          </a:p>
          <a:p>
            <a:pPr marL="12700" marR="5080" algn="l">
              <a:lnSpc>
                <a:spcPct val="114599"/>
              </a:lnSpc>
              <a:spcBef>
                <a:spcPts val="100"/>
              </a:spcBef>
            </a:pPr>
            <a:endParaRPr lang="es-CO" sz="500" spc="-1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l">
              <a:lnSpc>
                <a:spcPct val="114599"/>
              </a:lnSpc>
              <a:spcBef>
                <a:spcPts val="100"/>
              </a:spcBef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Dificultades o barreras </a:t>
            </a:r>
          </a:p>
          <a:p>
            <a:pPr marL="584200" marR="5080" indent="-571500" algn="l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Factores del médico </a:t>
            </a:r>
          </a:p>
          <a:p>
            <a:pPr marL="584200" marR="5080" indent="-571500" algn="l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Factores del paciente </a:t>
            </a:r>
          </a:p>
          <a:p>
            <a:pPr marL="584200" marR="5080" indent="-571500" algn="l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1600" spc="-1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l">
              <a:lnSpc>
                <a:spcPct val="114599"/>
              </a:lnSpc>
              <a:spcBef>
                <a:spcPts val="100"/>
              </a:spcBef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Falta de entrenamiento en habilidades de comunicación. </a:t>
            </a:r>
          </a:p>
          <a:p>
            <a:pPr marL="12700" marR="5080" algn="l">
              <a:lnSpc>
                <a:spcPct val="114599"/>
              </a:lnSpc>
              <a:spcBef>
                <a:spcPts val="100"/>
              </a:spcBef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Consecuencias: </a:t>
            </a:r>
          </a:p>
          <a:p>
            <a:pPr marL="584200" marR="5080" indent="-571500" algn="l">
              <a:lnSpc>
                <a:spcPct val="114599"/>
              </a:lnSpc>
              <a:spcBef>
                <a:spcPts val="100"/>
              </a:spcBef>
              <a:buFontTx/>
              <a:buChar char="-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Perdida de confianza </a:t>
            </a:r>
          </a:p>
          <a:p>
            <a:pPr marL="584200" marR="5080" indent="-571500" algn="l">
              <a:lnSpc>
                <a:spcPct val="114599"/>
              </a:lnSpc>
              <a:spcBef>
                <a:spcPts val="100"/>
              </a:spcBef>
              <a:buFontTx/>
              <a:buChar char="-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Quejas/demandas. </a:t>
            </a:r>
          </a:p>
          <a:p>
            <a:pPr marL="584200" marR="5080" indent="-571500" algn="l">
              <a:lnSpc>
                <a:spcPct val="114599"/>
              </a:lnSpc>
              <a:spcBef>
                <a:spcPts val="100"/>
              </a:spcBef>
              <a:buFontTx/>
              <a:buChar char="-"/>
            </a:pPr>
            <a:endParaRPr lang="es-CO" sz="4000" spc="-1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lang="es-CO" sz="28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Ver Modelo de humanización (A-1.3.1-02)</a:t>
            </a:r>
          </a:p>
          <a:p>
            <a:pPr marL="12700" marR="5080" algn="l">
              <a:lnSpc>
                <a:spcPct val="114599"/>
              </a:lnSpc>
              <a:spcBef>
                <a:spcPts val="100"/>
              </a:spcBef>
            </a:pP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DE2EFD82-9457-559B-E83C-E0EAFAD1AB64}"/>
              </a:ext>
            </a:extLst>
          </p:cNvPr>
          <p:cNvGrpSpPr/>
          <p:nvPr/>
        </p:nvGrpSpPr>
        <p:grpSpPr>
          <a:xfrm>
            <a:off x="0" y="7124701"/>
            <a:ext cx="3076574" cy="3162798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F38A53F8-2F68-C42A-3E9D-6D5C2AA08384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B46B11E1-5D96-9967-DAB6-6A07A736ED21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A42F4A8C-6D88-8DDE-E400-6EB60E8940FB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3" name="Audio Recording 9/07/2024, 9:57:17 p. m.">
            <a:hlinkClick r:id="" action="ppaction://media"/>
            <a:extLst>
              <a:ext uri="{FF2B5EF4-FFF2-40B4-BE49-F238E27FC236}">
                <a16:creationId xmlns:a16="http://schemas.microsoft.com/office/drawing/2014/main" id="{78AC791E-67B0-FB01-4FD6-5BBC023E5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2406" y="9068214"/>
            <a:ext cx="812800" cy="8128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F80E9FB-B2FF-4914-4D26-E31D7A3D25F5}"/>
              </a:ext>
            </a:extLst>
          </p:cNvPr>
          <p:cNvSpPr txBox="1"/>
          <p:nvPr/>
        </p:nvSpPr>
        <p:spPr>
          <a:xfrm>
            <a:off x="7569079" y="9003255"/>
            <a:ext cx="470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Oprima </a:t>
            </a:r>
            <a:r>
              <a:rPr lang="es-ES" b="1" dirty="0" err="1"/>
              <a:t>Ctrl</a:t>
            </a:r>
            <a:r>
              <a:rPr lang="es-ES" b="1" dirty="0"/>
              <a:t> + clic para ver el documento: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51563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Comunicación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3683001" y="2857500"/>
            <a:ext cx="12166599" cy="42634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AutoNum type="arabicPeriod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Preparación de la entrevista</a:t>
            </a: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AutoNum type="arabicPeriod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Descubra que sabe el paciente/familia</a:t>
            </a: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AutoNum type="arabicPeriod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Reconozca que quiere saber </a:t>
            </a: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AutoNum type="arabicPeriod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Comunique con  lenguaje sencillo  </a:t>
            </a: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AutoNum type="arabicPeriod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Responda a las reacciones del paciente  </a:t>
            </a: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AutoNum type="arabicPeriod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Diseñe un plan de tratamiento a seguir </a:t>
            </a: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DE2EFD82-9457-559B-E83C-E0EAFAD1AB64}"/>
              </a:ext>
            </a:extLst>
          </p:cNvPr>
          <p:cNvGrpSpPr/>
          <p:nvPr/>
        </p:nvGrpSpPr>
        <p:grpSpPr>
          <a:xfrm>
            <a:off x="0" y="7120911"/>
            <a:ext cx="3505200" cy="3166587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F38A53F8-2F68-C42A-3E9D-6D5C2AA08384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B46B11E1-5D96-9967-DAB6-6A07A736ED21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A42F4A8C-6D88-8DDE-E400-6EB60E8940FB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1F260052-F121-F3B3-F47D-D846430FE787}"/>
              </a:ext>
            </a:extLst>
          </p:cNvPr>
          <p:cNvSpPr txBox="1"/>
          <p:nvPr/>
        </p:nvSpPr>
        <p:spPr>
          <a:xfrm>
            <a:off x="6019800" y="9505551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hlinkClick r:id="rId6"/>
              </a:rPr>
              <a:t>A-1.2.4-16  Manual de Comunicación entre Usuarios y Personal Asistencial V2</a:t>
            </a:r>
            <a:endParaRPr lang="es-CO" dirty="0"/>
          </a:p>
        </p:txBody>
      </p:sp>
      <p:pic>
        <p:nvPicPr>
          <p:cNvPr id="3" name="Audio Recording 17/06/2024, 11:34:44 p. m.">
            <a:hlinkClick r:id="" action="ppaction://media"/>
            <a:extLst>
              <a:ext uri="{FF2B5EF4-FFF2-40B4-BE49-F238E27FC236}">
                <a16:creationId xmlns:a16="http://schemas.microsoft.com/office/drawing/2014/main" id="{884AB1EA-5C07-EAF6-FEA1-8DC78ADE1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01415" y="8993119"/>
            <a:ext cx="812800" cy="8128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558977A-4BCA-C8E4-E209-68037D80AA3D}"/>
              </a:ext>
            </a:extLst>
          </p:cNvPr>
          <p:cNvSpPr txBox="1"/>
          <p:nvPr/>
        </p:nvSpPr>
        <p:spPr>
          <a:xfrm>
            <a:off x="8001000" y="9136219"/>
            <a:ext cx="470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Oprima </a:t>
            </a:r>
            <a:r>
              <a:rPr lang="es-ES" b="1" dirty="0" err="1"/>
              <a:t>Ctrl</a:t>
            </a:r>
            <a:r>
              <a:rPr lang="es-ES" b="1" dirty="0"/>
              <a:t> + clic para ver el documento: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39979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Cuidados del donante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3519694" y="2476500"/>
            <a:ext cx="11023599" cy="87775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Objetivo: preservar viabilidad de órganos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Monitorización como cualquier paciente crítico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Garantizar estabilidad hemodinámica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Reposición de volumen 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Vasopresores 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Terapia Transfusional  </a:t>
            </a: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Sustitución hormonal </a:t>
            </a: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Normo termia </a:t>
            </a: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Tratamiento de la coagulopatía </a:t>
            </a: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Ventilación mecánica protectora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DE2EFD82-9457-559B-E83C-E0EAFAD1AB64}"/>
              </a:ext>
            </a:extLst>
          </p:cNvPr>
          <p:cNvGrpSpPr/>
          <p:nvPr/>
        </p:nvGrpSpPr>
        <p:grpSpPr>
          <a:xfrm>
            <a:off x="0" y="7200901"/>
            <a:ext cx="3200400" cy="3086598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F38A53F8-2F68-C42A-3E9D-6D5C2AA08384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B46B11E1-5D96-9967-DAB6-6A07A736ED21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A42F4A8C-6D88-8DDE-E400-6EB60E8940FB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E959F30B-588D-413A-1237-2DCB0C7277F5}"/>
              </a:ext>
            </a:extLst>
          </p:cNvPr>
          <p:cNvSpPr/>
          <p:nvPr/>
        </p:nvSpPr>
        <p:spPr>
          <a:xfrm>
            <a:off x="13563600" y="4582219"/>
            <a:ext cx="30480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/>
              <a:t>PAS &gt; 90 </a:t>
            </a:r>
          </a:p>
          <a:p>
            <a:pPr algn="ctr"/>
            <a:r>
              <a:rPr lang="es-CO" sz="2400" dirty="0"/>
              <a:t>PAM &gt; 60 </a:t>
            </a:r>
          </a:p>
          <a:p>
            <a:pPr algn="ctr"/>
            <a:r>
              <a:rPr lang="es-CO" sz="2400" dirty="0"/>
              <a:t>FC 60 – 110 </a:t>
            </a:r>
          </a:p>
          <a:p>
            <a:pPr algn="ctr"/>
            <a:r>
              <a:rPr lang="es-CO" sz="2400" dirty="0"/>
              <a:t>PVC 8-10 </a:t>
            </a:r>
          </a:p>
          <a:p>
            <a:pPr algn="ctr"/>
            <a:r>
              <a:rPr lang="es-CO" sz="2400" dirty="0"/>
              <a:t>Diuresis 1ml/k/h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F029ADF3-89F4-6EA1-C852-2252A9651A52}"/>
              </a:ext>
            </a:extLst>
          </p:cNvPr>
          <p:cNvCxnSpPr/>
          <p:nvPr/>
        </p:nvCxnSpPr>
        <p:spPr>
          <a:xfrm>
            <a:off x="12649200" y="4723748"/>
            <a:ext cx="685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Recording 17/06/2024, 9:59:49 p. m.">
            <a:hlinkClick r:id="" action="ppaction://media"/>
            <a:extLst>
              <a:ext uri="{FF2B5EF4-FFF2-40B4-BE49-F238E27FC236}">
                <a16:creationId xmlns:a16="http://schemas.microsoft.com/office/drawing/2014/main" id="{94501752-BDA3-8FB8-B4B6-ACE476FE2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2694" y="9205963"/>
            <a:ext cx="812800" cy="812800"/>
          </a:xfrm>
          <a:prstGeom prst="rect">
            <a:avLst/>
          </a:prstGeom>
        </p:spPr>
      </p:pic>
      <p:pic>
        <p:nvPicPr>
          <p:cNvPr id="5" name="Audio Recording 17/06/2024, 10:18:57 p. m.">
            <a:hlinkClick r:id="" action="ppaction://media"/>
            <a:extLst>
              <a:ext uri="{FF2B5EF4-FFF2-40B4-BE49-F238E27FC236}">
                <a16:creationId xmlns:a16="http://schemas.microsoft.com/office/drawing/2014/main" id="{70A1B8CE-008F-B61F-5D24-63ECBD0837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15711" y="91900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0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433359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Estabilidad hemodinámica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2743200" y="1951268"/>
            <a:ext cx="12318999" cy="107498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Hipotensión</a:t>
            </a:r>
            <a:r>
              <a:rPr lang="es-CO" sz="4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</a:p>
          <a:p>
            <a:pPr marL="12700" marR="5080" lvl="7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Fármacos vasoactivos: </a:t>
            </a:r>
          </a:p>
          <a:p>
            <a:pPr marL="12700" marR="5080" lvl="7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	-Dobutamina </a:t>
            </a:r>
          </a:p>
          <a:p>
            <a:pPr marL="12700" marR="5080" lvl="7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	-Noradrenalina </a:t>
            </a:r>
          </a:p>
          <a:p>
            <a:pPr marL="12700" marR="5080" lvl="7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	-Vasopresina </a:t>
            </a:r>
          </a:p>
          <a:p>
            <a:pPr marL="12700" marR="5080" lvl="7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	-Dopamina </a:t>
            </a:r>
          </a:p>
          <a:p>
            <a:pPr marL="584200" marR="5080" lvl="7" indent="-571500" algn="just">
              <a:lnSpc>
                <a:spcPct val="114599"/>
              </a:lnSpc>
              <a:spcBef>
                <a:spcPts val="100"/>
              </a:spcBef>
              <a:buFontTx/>
              <a:buChar char="-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Tratamiento de arritmias </a:t>
            </a:r>
          </a:p>
          <a:p>
            <a:pPr marL="584200" marR="5080" lvl="7" indent="-571500" algn="just">
              <a:lnSpc>
                <a:spcPct val="114599"/>
              </a:lnSpc>
              <a:spcBef>
                <a:spcPts val="100"/>
              </a:spcBef>
              <a:buFontTx/>
              <a:buChar char="-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Hipertensión </a:t>
            </a:r>
          </a:p>
          <a:p>
            <a:pPr marL="584200" marR="5080" lvl="7" indent="-571500" algn="just">
              <a:lnSpc>
                <a:spcPct val="114599"/>
              </a:lnSpc>
              <a:spcBef>
                <a:spcPts val="100"/>
              </a:spcBef>
              <a:buFontTx/>
              <a:buChar char="-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Paro cardiorrespiratorio </a:t>
            </a:r>
          </a:p>
          <a:p>
            <a:pPr marL="12700" marR="5080" lvl="7" algn="just">
              <a:lnSpc>
                <a:spcPct val="114599"/>
              </a:lnSpc>
              <a:spcBef>
                <a:spcPts val="100"/>
              </a:spcBef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lvl="7" algn="just">
              <a:lnSpc>
                <a:spcPct val="114599"/>
              </a:lnSpc>
              <a:spcBef>
                <a:spcPts val="100"/>
              </a:spcBef>
            </a:pPr>
            <a:r>
              <a:rPr lang="es-CO" sz="4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12700" marR="5080" lvl="3" algn="just">
              <a:lnSpc>
                <a:spcPct val="114599"/>
              </a:lnSpc>
              <a:spcBef>
                <a:spcPts val="100"/>
              </a:spcBef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. </a:t>
            </a:r>
          </a:p>
          <a:p>
            <a:pPr marL="469900" marR="5080" lvl="1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2" name="object 3">
            <a:extLst>
              <a:ext uri="{FF2B5EF4-FFF2-40B4-BE49-F238E27FC236}">
                <a16:creationId xmlns:a16="http://schemas.microsoft.com/office/drawing/2014/main" id="{080FA680-042F-4E3D-EEC0-16363334A3C0}"/>
              </a:ext>
            </a:extLst>
          </p:cNvPr>
          <p:cNvGrpSpPr/>
          <p:nvPr/>
        </p:nvGrpSpPr>
        <p:grpSpPr>
          <a:xfrm>
            <a:off x="-1" y="7124700"/>
            <a:ext cx="3522663" cy="3162799"/>
            <a:chOff x="0" y="4000999"/>
            <a:chExt cx="5932170" cy="6286500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1E3FA454-4556-2384-5508-249AE9A6F1A6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B8A133D9-9272-C088-A0E0-9A3EA5104090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675461C4-7F82-38E3-07D6-54C678F8CCD2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026" name="Picture 2" descr="Actualizan los datos sobre la ablación con catéter para tratar las arritmias  ventriculares">
            <a:extLst>
              <a:ext uri="{FF2B5EF4-FFF2-40B4-BE49-F238E27FC236}">
                <a16:creationId xmlns:a16="http://schemas.microsoft.com/office/drawing/2014/main" id="{C969A517-6348-0AF0-A3A5-639D5CA63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8" t="19136" b="15430"/>
          <a:stretch/>
        </p:blipFill>
        <p:spPr bwMode="auto">
          <a:xfrm>
            <a:off x="10879137" y="5427432"/>
            <a:ext cx="3886200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ipotensión perioperatoria - Anesthesia Patient Safety Foundation">
            <a:extLst>
              <a:ext uri="{FF2B5EF4-FFF2-40B4-BE49-F238E27FC236}">
                <a16:creationId xmlns:a16="http://schemas.microsoft.com/office/drawing/2014/main" id="{F151BAAD-CCFA-5F2A-FF93-9BDA0E625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996" y="3009900"/>
            <a:ext cx="5086183" cy="2552696"/>
          </a:xfrm>
          <a:prstGeom prst="rect">
            <a:avLst/>
          </a:prstGeom>
          <a:noFill/>
          <a:effectLst>
            <a:softEdge rad="70693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cording 9/07/2024, 10:12:46 p. m.">
            <a:hlinkClick r:id="" action="ppaction://media"/>
            <a:extLst>
              <a:ext uri="{FF2B5EF4-FFF2-40B4-BE49-F238E27FC236}">
                <a16:creationId xmlns:a16="http://schemas.microsoft.com/office/drawing/2014/main" id="{494D6167-F6ED-89BA-FFD9-B57FE0283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9257" y="91729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0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-4045010" y="530103"/>
            <a:ext cx="13690600" cy="1068525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b="1" spc="75" dirty="0">
                <a:latin typeface="AvantGarde Bk BT" panose="020B0402020202020204" pitchFamily="34" charset="0"/>
              </a:rPr>
              <a:t>Alerta</a:t>
            </a:r>
            <a:endParaRPr sz="66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1818567" y="1746953"/>
            <a:ext cx="14217997" cy="71078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AutoNum type="arabicPeriod"/>
            </a:pPr>
            <a:endParaRPr lang="es-CO" sz="4000" spc="-1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l">
              <a:lnSpc>
                <a:spcPct val="114599"/>
              </a:lnSpc>
              <a:spcBef>
                <a:spcPts val="100"/>
              </a:spcBef>
            </a:pPr>
            <a:r>
              <a:rPr lang="es-CO" sz="4000" spc="-10" dirty="0">
                <a:solidFill>
                  <a:srgbClr val="00A0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Reportar al CRUE</a:t>
            </a:r>
          </a:p>
          <a:p>
            <a:pPr marL="12700" marR="5080" algn="l">
              <a:lnSpc>
                <a:spcPct val="114599"/>
              </a:lnSpc>
              <a:spcBef>
                <a:spcPts val="100"/>
              </a:spcBef>
            </a:pPr>
            <a:endParaRPr lang="es-CO" sz="4000" spc="-1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84200" marR="5080" indent="-571500" algn="l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Solicitar certificado de consulta en registro nacional de trasplantes</a:t>
            </a:r>
          </a:p>
          <a:p>
            <a:pPr marL="584200" marR="5080" indent="-571500" algn="l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Avisar a la coordinación territorial del sistema de donación y trasplantes </a:t>
            </a:r>
          </a:p>
          <a:p>
            <a:pPr marL="584200" marR="5080" indent="-571500" algn="l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Iniciar el mantenimiento del donante y remisión a centro de mayor complejidad  </a:t>
            </a:r>
          </a:p>
          <a:p>
            <a:pPr marL="12700" marR="5080" algn="l">
              <a:lnSpc>
                <a:spcPct val="114599"/>
              </a:lnSpc>
              <a:spcBef>
                <a:spcPts val="100"/>
              </a:spcBef>
            </a:pPr>
            <a:endParaRPr lang="es-CO" sz="4000" spc="-1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DE2EFD82-9457-559B-E83C-E0EAFAD1AB64}"/>
              </a:ext>
            </a:extLst>
          </p:cNvPr>
          <p:cNvGrpSpPr/>
          <p:nvPr/>
        </p:nvGrpSpPr>
        <p:grpSpPr>
          <a:xfrm>
            <a:off x="0" y="7200901"/>
            <a:ext cx="3505200" cy="3086598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F38A53F8-2F68-C42A-3E9D-6D5C2AA08384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B46B11E1-5D96-9967-DAB6-6A07A736ED21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A42F4A8C-6D88-8DDE-E400-6EB60E8940FB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37C2088C-8826-BBFE-59AB-0CDDA4A4193F}"/>
              </a:ext>
            </a:extLst>
          </p:cNvPr>
          <p:cNvGrpSpPr/>
          <p:nvPr/>
        </p:nvGrpSpPr>
        <p:grpSpPr>
          <a:xfrm>
            <a:off x="6887155" y="587860"/>
            <a:ext cx="10384845" cy="2610365"/>
            <a:chOff x="1447799" y="2628900"/>
            <a:chExt cx="14804012" cy="3733800"/>
          </a:xfrm>
        </p:grpSpPr>
        <p:sp>
          <p:nvSpPr>
            <p:cNvPr id="4" name="Flecha derecha 3">
              <a:extLst>
                <a:ext uri="{FF2B5EF4-FFF2-40B4-BE49-F238E27FC236}">
                  <a16:creationId xmlns:a16="http://schemas.microsoft.com/office/drawing/2014/main" id="{8EA62FAC-F7F0-02A0-809E-C62A677962F3}"/>
                </a:ext>
              </a:extLst>
            </p:cNvPr>
            <p:cNvSpPr/>
            <p:nvPr/>
          </p:nvSpPr>
          <p:spPr>
            <a:xfrm>
              <a:off x="1447799" y="2628900"/>
              <a:ext cx="14804012" cy="1172971"/>
            </a:xfrm>
            <a:prstGeom prst="rightArrow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/>
                <a:t>Mantenimiento del donante </a:t>
              </a:r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42E922ED-E924-101D-886B-1B1CF0BCA40F}"/>
                </a:ext>
              </a:extLst>
            </p:cNvPr>
            <p:cNvGrpSpPr/>
            <p:nvPr/>
          </p:nvGrpSpPr>
          <p:grpSpPr>
            <a:xfrm>
              <a:off x="1447800" y="4152900"/>
              <a:ext cx="14782800" cy="2209800"/>
              <a:chOff x="1295400" y="4076700"/>
              <a:chExt cx="14782800" cy="2209800"/>
            </a:xfrm>
          </p:grpSpPr>
          <p:sp>
            <p:nvSpPr>
              <p:cNvPr id="10" name="Rectángulo redondeado 9">
                <a:extLst>
                  <a:ext uri="{FF2B5EF4-FFF2-40B4-BE49-F238E27FC236}">
                    <a16:creationId xmlns:a16="http://schemas.microsoft.com/office/drawing/2014/main" id="{C224D059-9558-3AE1-945C-D4952F20DB4C}"/>
                  </a:ext>
                </a:extLst>
              </p:cNvPr>
              <p:cNvSpPr/>
              <p:nvPr/>
            </p:nvSpPr>
            <p:spPr>
              <a:xfrm>
                <a:off x="1295400" y="4076700"/>
                <a:ext cx="2362200" cy="2133600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200" dirty="0"/>
                  <a:t>Detección del donante </a:t>
                </a:r>
              </a:p>
            </p:txBody>
          </p:sp>
          <p:sp>
            <p:nvSpPr>
              <p:cNvPr id="14" name="Rectángulo redondeado 13">
                <a:extLst>
                  <a:ext uri="{FF2B5EF4-FFF2-40B4-BE49-F238E27FC236}">
                    <a16:creationId xmlns:a16="http://schemas.microsoft.com/office/drawing/2014/main" id="{BAB26017-2529-6543-2E63-434876428406}"/>
                  </a:ext>
                </a:extLst>
              </p:cNvPr>
              <p:cNvSpPr/>
              <p:nvPr/>
            </p:nvSpPr>
            <p:spPr>
              <a:xfrm>
                <a:off x="13182600" y="4152900"/>
                <a:ext cx="2895600" cy="2133600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200" dirty="0"/>
                  <a:t>Extracción y asignación </a:t>
                </a:r>
              </a:p>
            </p:txBody>
          </p:sp>
          <p:sp>
            <p:nvSpPr>
              <p:cNvPr id="15" name="Rectángulo redondeado 14">
                <a:extLst>
                  <a:ext uri="{FF2B5EF4-FFF2-40B4-BE49-F238E27FC236}">
                    <a16:creationId xmlns:a16="http://schemas.microsoft.com/office/drawing/2014/main" id="{1C462783-6079-EE2D-81A1-C85214048567}"/>
                  </a:ext>
                </a:extLst>
              </p:cNvPr>
              <p:cNvSpPr/>
              <p:nvPr/>
            </p:nvSpPr>
            <p:spPr>
              <a:xfrm>
                <a:off x="9677400" y="4152900"/>
                <a:ext cx="3200400" cy="2133600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200" dirty="0"/>
                  <a:t>Presunción legal de donación</a:t>
                </a:r>
              </a:p>
            </p:txBody>
          </p:sp>
          <p:sp>
            <p:nvSpPr>
              <p:cNvPr id="16" name="Rectángulo redondeado 15">
                <a:extLst>
                  <a:ext uri="{FF2B5EF4-FFF2-40B4-BE49-F238E27FC236}">
                    <a16:creationId xmlns:a16="http://schemas.microsoft.com/office/drawing/2014/main" id="{D6788D65-E7ED-10C8-F340-311F1E9687FF}"/>
                  </a:ext>
                </a:extLst>
              </p:cNvPr>
              <p:cNvSpPr/>
              <p:nvPr/>
            </p:nvSpPr>
            <p:spPr>
              <a:xfrm>
                <a:off x="6477000" y="4076700"/>
                <a:ext cx="2971800" cy="2133600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200" dirty="0"/>
                  <a:t>Diagnóstico muerte cerebral </a:t>
                </a:r>
              </a:p>
            </p:txBody>
          </p:sp>
          <p:sp>
            <p:nvSpPr>
              <p:cNvPr id="17" name="Rectángulo redondeado 16">
                <a:extLst>
                  <a:ext uri="{FF2B5EF4-FFF2-40B4-BE49-F238E27FC236}">
                    <a16:creationId xmlns:a16="http://schemas.microsoft.com/office/drawing/2014/main" id="{B59FEC8F-3978-34B0-A12F-CEA0B5F054A6}"/>
                  </a:ext>
                </a:extLst>
              </p:cNvPr>
              <p:cNvSpPr/>
              <p:nvPr/>
            </p:nvSpPr>
            <p:spPr>
              <a:xfrm>
                <a:off x="3962400" y="4076700"/>
                <a:ext cx="2286000" cy="2133600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200" dirty="0"/>
                  <a:t>Evaluación y manejo </a:t>
                </a:r>
              </a:p>
              <a:p>
                <a:pPr algn="ctr"/>
                <a:endParaRPr lang="es-CO" sz="1200" dirty="0"/>
              </a:p>
            </p:txBody>
          </p:sp>
        </p:grpSp>
      </p:grpSp>
      <p:pic>
        <p:nvPicPr>
          <p:cNvPr id="18" name="Audio Recording 26/06/2024, 11:59:04 p. m.">
            <a:hlinkClick r:id="" action="ppaction://media"/>
            <a:extLst>
              <a:ext uri="{FF2B5EF4-FFF2-40B4-BE49-F238E27FC236}">
                <a16:creationId xmlns:a16="http://schemas.microsoft.com/office/drawing/2014/main" id="{3F484F1E-B45F-C0F5-668C-528D00304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7490" y="9182516"/>
            <a:ext cx="812800" cy="81280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3BAD5FDF-7CD4-82BF-7D19-2F3C08557427}"/>
              </a:ext>
            </a:extLst>
          </p:cNvPr>
          <p:cNvSpPr txBox="1"/>
          <p:nvPr/>
        </p:nvSpPr>
        <p:spPr>
          <a:xfrm>
            <a:off x="9953733" y="9119771"/>
            <a:ext cx="470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Oprima </a:t>
            </a:r>
            <a:r>
              <a:rPr lang="es-ES" b="1" dirty="0" err="1"/>
              <a:t>Ctrl</a:t>
            </a:r>
            <a:r>
              <a:rPr lang="es-ES" b="1" dirty="0"/>
              <a:t> + clic para ver el documento:</a:t>
            </a:r>
            <a:endParaRPr lang="es-CO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1FDF246-3F1A-AADF-E899-91730E687F9F}"/>
              </a:ext>
            </a:extLst>
          </p:cNvPr>
          <p:cNvSpPr txBox="1"/>
          <p:nvPr/>
        </p:nvSpPr>
        <p:spPr>
          <a:xfrm>
            <a:off x="9448800" y="94107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hlinkClick r:id="rId7"/>
              </a:rPr>
              <a:t>A-2.5-02 Referencia y contrarreferencia V11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393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Remisión 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3683001" y="2857500"/>
            <a:ext cx="12166599" cy="5711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Sistema de referencia y contrarreferencia </a:t>
            </a: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Médico de hospitalización/director médico/especialista</a:t>
            </a: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Red de prestadores de servicios de salud</a:t>
            </a: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spc="-1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Potencial donante ⇢ 123 ⇢ IPS Cuidados neuro críticos.</a:t>
            </a: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AutoNum type="arabicPeriod"/>
            </a:pPr>
            <a:endParaRPr lang="es-CO" sz="4000" spc="-1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55650" marR="5080" indent="-742950" algn="l">
              <a:lnSpc>
                <a:spcPct val="114599"/>
              </a:lnSpc>
              <a:spcBef>
                <a:spcPts val="100"/>
              </a:spcBef>
              <a:buAutoNum type="arabicPeriod"/>
            </a:pPr>
            <a:endParaRPr lang="es-CO" sz="4000" spc="-1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DE2EFD82-9457-559B-E83C-E0EAFAD1AB64}"/>
              </a:ext>
            </a:extLst>
          </p:cNvPr>
          <p:cNvGrpSpPr/>
          <p:nvPr/>
        </p:nvGrpSpPr>
        <p:grpSpPr>
          <a:xfrm>
            <a:off x="0" y="6972301"/>
            <a:ext cx="3886200" cy="3315198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F38A53F8-2F68-C42A-3E9D-6D5C2AA08384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B46B11E1-5D96-9967-DAB6-6A07A736ED21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A42F4A8C-6D88-8DDE-E400-6EB60E8940FB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3" name="Audio Recording 17/06/2024, 11:40:57 p. m.">
            <a:hlinkClick r:id="" action="ppaction://media"/>
            <a:extLst>
              <a:ext uri="{FF2B5EF4-FFF2-40B4-BE49-F238E27FC236}">
                <a16:creationId xmlns:a16="http://schemas.microsoft.com/office/drawing/2014/main" id="{6E17D858-F0E5-9D03-589C-E97397F76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0083" y="9138846"/>
            <a:ext cx="812800" cy="812800"/>
          </a:xfrm>
          <a:prstGeom prst="rect">
            <a:avLst/>
          </a:prstGeom>
        </p:spPr>
      </p:pic>
      <p:pic>
        <p:nvPicPr>
          <p:cNvPr id="4" name="Audio Recording 17/06/2024, 11:47:56 p. m.">
            <a:hlinkClick r:id="" action="ppaction://media"/>
            <a:extLst>
              <a:ext uri="{FF2B5EF4-FFF2-40B4-BE49-F238E27FC236}">
                <a16:creationId xmlns:a16="http://schemas.microsoft.com/office/drawing/2014/main" id="{67B4708F-58C7-FEED-F1CD-FA2D4D26ED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40735" y="9138846"/>
            <a:ext cx="812800" cy="8128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94BCE97-7115-3EC6-350C-580B6E2AF481}"/>
              </a:ext>
            </a:extLst>
          </p:cNvPr>
          <p:cNvSpPr txBox="1"/>
          <p:nvPr/>
        </p:nvSpPr>
        <p:spPr>
          <a:xfrm>
            <a:off x="9953733" y="9119771"/>
            <a:ext cx="470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Oprima </a:t>
            </a:r>
            <a:r>
              <a:rPr lang="es-ES" b="1" dirty="0" err="1"/>
              <a:t>Ctrl</a:t>
            </a:r>
            <a:r>
              <a:rPr lang="es-ES" b="1" dirty="0"/>
              <a:t> + clic para ver el documento:</a:t>
            </a:r>
            <a:endParaRPr lang="es-CO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D790A16-C553-74E1-8B5E-28493C0EA67D}"/>
              </a:ext>
            </a:extLst>
          </p:cNvPr>
          <p:cNvSpPr txBox="1"/>
          <p:nvPr/>
        </p:nvSpPr>
        <p:spPr>
          <a:xfrm>
            <a:off x="9448800" y="94107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hlinkClick r:id="rId9"/>
              </a:rPr>
              <a:t>A-2.5-02 Referencia y contrarreferencia V11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101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A09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55673" y="-41552"/>
            <a:ext cx="8456801" cy="10279251"/>
            <a:chOff x="0" y="1"/>
            <a:chExt cx="8456801" cy="10279251"/>
          </a:xfrm>
        </p:grpSpPr>
        <p:sp>
          <p:nvSpPr>
            <p:cNvPr id="4" name="object 4"/>
            <p:cNvSpPr/>
            <p:nvPr/>
          </p:nvSpPr>
          <p:spPr>
            <a:xfrm>
              <a:off x="0" y="1"/>
              <a:ext cx="7607300" cy="8692515"/>
            </a:xfrm>
            <a:custGeom>
              <a:avLst/>
              <a:gdLst/>
              <a:ahLst/>
              <a:cxnLst/>
              <a:rect l="l" t="t" r="r" b="b"/>
              <a:pathLst>
                <a:path w="7607300" h="8692515">
                  <a:moveTo>
                    <a:pt x="5073278" y="8692062"/>
                  </a:moveTo>
                  <a:lnTo>
                    <a:pt x="5833" y="8692062"/>
                  </a:lnTo>
                  <a:lnTo>
                    <a:pt x="0" y="8681951"/>
                  </a:lnTo>
                  <a:lnTo>
                    <a:pt x="0" y="0"/>
                  </a:lnTo>
                  <a:lnTo>
                    <a:pt x="5124851" y="0"/>
                  </a:lnTo>
                  <a:lnTo>
                    <a:pt x="7606823" y="4301037"/>
                  </a:lnTo>
                  <a:lnTo>
                    <a:pt x="5073278" y="86920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94151" y="5824727"/>
              <a:ext cx="5962650" cy="4454525"/>
            </a:xfrm>
            <a:custGeom>
              <a:avLst/>
              <a:gdLst/>
              <a:ahLst/>
              <a:cxnLst/>
              <a:rect l="l" t="t" r="r" b="b"/>
              <a:pathLst>
                <a:path w="5962649" h="4454525">
                  <a:moveTo>
                    <a:pt x="4885695" y="4454251"/>
                  </a:moveTo>
                  <a:lnTo>
                    <a:pt x="1076829" y="4454251"/>
                  </a:lnTo>
                  <a:lnTo>
                    <a:pt x="0" y="2586037"/>
                  </a:lnTo>
                  <a:lnTo>
                    <a:pt x="1490578" y="0"/>
                  </a:lnTo>
                  <a:lnTo>
                    <a:pt x="4471737" y="0"/>
                  </a:lnTo>
                  <a:lnTo>
                    <a:pt x="5962525" y="2586037"/>
                  </a:lnTo>
                  <a:lnTo>
                    <a:pt x="4885695" y="4454251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48000" y="7467601"/>
              <a:ext cx="4800255" cy="1567815"/>
            </a:xfrm>
            <a:custGeom>
              <a:avLst/>
              <a:gdLst/>
              <a:ahLst/>
              <a:cxnLst/>
              <a:rect l="l" t="t" r="r" b="b"/>
              <a:pathLst>
                <a:path w="4876799" h="1943100">
                  <a:moveTo>
                    <a:pt x="4591051" y="1943088"/>
                  </a:moveTo>
                  <a:lnTo>
                    <a:pt x="285748" y="1943088"/>
                  </a:lnTo>
                  <a:lnTo>
                    <a:pt x="240777" y="1939528"/>
                  </a:lnTo>
                  <a:lnTo>
                    <a:pt x="197319" y="1929061"/>
                  </a:lnTo>
                  <a:lnTo>
                    <a:pt x="156140" y="1912004"/>
                  </a:lnTo>
                  <a:lnTo>
                    <a:pt x="118009" y="1888676"/>
                  </a:lnTo>
                  <a:lnTo>
                    <a:pt x="83693" y="1859394"/>
                  </a:lnTo>
                  <a:lnTo>
                    <a:pt x="54411" y="1825078"/>
                  </a:lnTo>
                  <a:lnTo>
                    <a:pt x="31083" y="1786947"/>
                  </a:lnTo>
                  <a:lnTo>
                    <a:pt x="14026" y="1745768"/>
                  </a:lnTo>
                  <a:lnTo>
                    <a:pt x="3559" y="1702310"/>
                  </a:lnTo>
                  <a:lnTo>
                    <a:pt x="0" y="1657339"/>
                  </a:lnTo>
                  <a:lnTo>
                    <a:pt x="0" y="285748"/>
                  </a:lnTo>
                  <a:lnTo>
                    <a:pt x="3559" y="240777"/>
                  </a:lnTo>
                  <a:lnTo>
                    <a:pt x="14026" y="197319"/>
                  </a:lnTo>
                  <a:lnTo>
                    <a:pt x="31083" y="156140"/>
                  </a:lnTo>
                  <a:lnTo>
                    <a:pt x="54411" y="118009"/>
                  </a:lnTo>
                  <a:lnTo>
                    <a:pt x="83693" y="83693"/>
                  </a:lnTo>
                  <a:lnTo>
                    <a:pt x="118009" y="54411"/>
                  </a:lnTo>
                  <a:lnTo>
                    <a:pt x="156140" y="31083"/>
                  </a:lnTo>
                  <a:lnTo>
                    <a:pt x="197319" y="14026"/>
                  </a:lnTo>
                  <a:lnTo>
                    <a:pt x="240777" y="3559"/>
                  </a:lnTo>
                  <a:lnTo>
                    <a:pt x="285748" y="0"/>
                  </a:lnTo>
                  <a:lnTo>
                    <a:pt x="4591051" y="0"/>
                  </a:lnTo>
                  <a:lnTo>
                    <a:pt x="4636022" y="3559"/>
                  </a:lnTo>
                  <a:lnTo>
                    <a:pt x="4679480" y="14026"/>
                  </a:lnTo>
                  <a:lnTo>
                    <a:pt x="4720659" y="31083"/>
                  </a:lnTo>
                  <a:lnTo>
                    <a:pt x="4758790" y="54411"/>
                  </a:lnTo>
                  <a:lnTo>
                    <a:pt x="4793106" y="83693"/>
                  </a:lnTo>
                  <a:lnTo>
                    <a:pt x="4822388" y="118009"/>
                  </a:lnTo>
                  <a:lnTo>
                    <a:pt x="4845716" y="156140"/>
                  </a:lnTo>
                  <a:lnTo>
                    <a:pt x="4862773" y="197319"/>
                  </a:lnTo>
                  <a:lnTo>
                    <a:pt x="4873240" y="240777"/>
                  </a:lnTo>
                  <a:lnTo>
                    <a:pt x="4876800" y="285748"/>
                  </a:lnTo>
                  <a:lnTo>
                    <a:pt x="4876800" y="1657339"/>
                  </a:lnTo>
                  <a:lnTo>
                    <a:pt x="4873240" y="1702310"/>
                  </a:lnTo>
                  <a:lnTo>
                    <a:pt x="4862773" y="1745768"/>
                  </a:lnTo>
                  <a:lnTo>
                    <a:pt x="4845716" y="1786947"/>
                  </a:lnTo>
                  <a:lnTo>
                    <a:pt x="4822388" y="1825078"/>
                  </a:lnTo>
                  <a:lnTo>
                    <a:pt x="4793106" y="1859394"/>
                  </a:lnTo>
                  <a:lnTo>
                    <a:pt x="4758790" y="1888676"/>
                  </a:lnTo>
                  <a:lnTo>
                    <a:pt x="4720659" y="1912004"/>
                  </a:lnTo>
                  <a:lnTo>
                    <a:pt x="4679480" y="1929061"/>
                  </a:lnTo>
                  <a:lnTo>
                    <a:pt x="4636022" y="1939528"/>
                  </a:lnTo>
                  <a:lnTo>
                    <a:pt x="4591051" y="1943088"/>
                  </a:lnTo>
                  <a:close/>
                </a:path>
              </a:pathLst>
            </a:custGeom>
            <a:solidFill>
              <a:srgbClr val="FFFFFF"/>
            </a:solidFill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pPr algn="ctr"/>
              <a:endParaRPr sz="28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675453" y="8892093"/>
            <a:ext cx="5181600" cy="3951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26185" marR="5080" indent="-1214120">
              <a:lnSpc>
                <a:spcPct val="115100"/>
              </a:lnSpc>
              <a:spcBef>
                <a:spcPts val="100"/>
              </a:spcBef>
            </a:pPr>
            <a:r>
              <a:rPr lang="es-CO" sz="2400" i="1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</a:t>
            </a:r>
            <a:endParaRPr lang="es-CO" sz="2400" i="1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69752" y="7881970"/>
            <a:ext cx="2590799" cy="13715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57200" y="2095500"/>
            <a:ext cx="5962650" cy="2490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CO" sz="8050" b="1" spc="250" dirty="0">
                <a:solidFill>
                  <a:srgbClr val="00A09E"/>
                </a:solidFill>
                <a:latin typeface="AvantGarde Bk BT" panose="020B0402020202020204" pitchFamily="34" charset="0"/>
                <a:cs typeface="Trebuchet MS"/>
              </a:rPr>
              <a:t>Muerte Encefálica</a:t>
            </a:r>
            <a:endParaRPr lang="es-CO" sz="8050" b="1" dirty="0">
              <a:solidFill>
                <a:srgbClr val="00A09E"/>
              </a:solidFill>
              <a:latin typeface="AvantGarde Bk BT" panose="020B0402020202020204" pitchFamily="34" charset="0"/>
              <a:cs typeface="Trebuchet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905274" y="2571945"/>
            <a:ext cx="7630126" cy="78636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4100"/>
              </a:lnSpc>
              <a:spcBef>
                <a:spcPts val="100"/>
              </a:spcBef>
            </a:pPr>
            <a:r>
              <a:rPr lang="es-CO" sz="44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Declaración de muerte Encefálica </a:t>
            </a:r>
            <a:br>
              <a:rPr lang="es-CO" sz="44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CO" sz="44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br>
              <a:rPr lang="es-CO" sz="44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s-CO" sz="44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CO" sz="44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Expedición de certificado de defunción</a:t>
            </a: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s-CO" sz="3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2824647-F5C8-34A5-53EF-68842CE6FF44}"/>
              </a:ext>
            </a:extLst>
          </p:cNvPr>
          <p:cNvSpPr txBox="1"/>
          <p:nvPr/>
        </p:nvSpPr>
        <p:spPr>
          <a:xfrm>
            <a:off x="3293901" y="7817703"/>
            <a:ext cx="4349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solidFill>
                  <a:srgbClr val="37415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Módulo 4</a:t>
            </a:r>
            <a:endParaRPr lang="es-CO" sz="4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47CAACA6-5708-55D8-E951-4B00230C67EE}"/>
              </a:ext>
            </a:extLst>
          </p:cNvPr>
          <p:cNvSpPr/>
          <p:nvPr/>
        </p:nvSpPr>
        <p:spPr>
          <a:xfrm>
            <a:off x="11582400" y="1333500"/>
            <a:ext cx="2590800" cy="862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3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Contenido</a:t>
            </a:r>
            <a:endParaRPr lang="es-CO" sz="3600">
              <a:solidFill>
                <a:schemeClr val="accent1"/>
              </a:solidFill>
            </a:endParaRPr>
          </a:p>
        </p:txBody>
      </p:sp>
      <p:pic>
        <p:nvPicPr>
          <p:cNvPr id="11" name="Audio Recording 27/06/2024, 12:10:41 a. m.">
            <a:hlinkClick r:id="" action="ppaction://media"/>
            <a:extLst>
              <a:ext uri="{FF2B5EF4-FFF2-40B4-BE49-F238E27FC236}">
                <a16:creationId xmlns:a16="http://schemas.microsoft.com/office/drawing/2014/main" id="{1ABEFE7F-58BC-81BB-B297-4ED8CBB67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8874" y="88920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Muerte Encefálica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3683001" y="2857500"/>
            <a:ext cx="12318999" cy="7854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Cese irreversible de funciones cerebrales de tallo.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Criterios Obligatorios </a:t>
            </a:r>
          </a:p>
          <a:p>
            <a:pPr marL="12700" marR="5080" lvl="5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1.Documentaciòn de estado de coma de etiología    	conocida </a:t>
            </a:r>
          </a:p>
          <a:p>
            <a:pPr marL="12700" marR="5080" lvl="5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2. Ausencia de reflejos de tallo </a:t>
            </a:r>
          </a:p>
          <a:p>
            <a:pPr marL="12700" marR="5080" lvl="5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3. Apnea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Diagnóstico médico vs diagnóstico legal</a:t>
            </a: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 marL="469900" marR="5080" lvl="1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2" name="object 3">
            <a:extLst>
              <a:ext uri="{FF2B5EF4-FFF2-40B4-BE49-F238E27FC236}">
                <a16:creationId xmlns:a16="http://schemas.microsoft.com/office/drawing/2014/main" id="{080FA680-042F-4E3D-EEC0-16363334A3C0}"/>
              </a:ext>
            </a:extLst>
          </p:cNvPr>
          <p:cNvGrpSpPr/>
          <p:nvPr/>
        </p:nvGrpSpPr>
        <p:grpSpPr>
          <a:xfrm>
            <a:off x="-1" y="6591300"/>
            <a:ext cx="3683001" cy="3696199"/>
            <a:chOff x="0" y="4000999"/>
            <a:chExt cx="5932170" cy="6286500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1E3FA454-4556-2384-5508-249AE9A6F1A6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B8A133D9-9272-C088-A0E0-9A3EA5104090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675461C4-7F82-38E3-07D6-54C678F8CCD2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3" name="Audio Recording 1/07/2024, 8:55:06 p. m.">
            <a:hlinkClick r:id="" action="ppaction://media"/>
            <a:extLst>
              <a:ext uri="{FF2B5EF4-FFF2-40B4-BE49-F238E27FC236}">
                <a16:creationId xmlns:a16="http://schemas.microsoft.com/office/drawing/2014/main" id="{89437089-1178-FC5B-8875-D840750A9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0342" y="91386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2285820" y="130170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Diagnóstico de muerte encefálica 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3657600" y="4338145"/>
            <a:ext cx="12318999" cy="7146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Médico no involucrado en proceso de donación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Condiciones previas: </a:t>
            </a: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Estabilidad hemodinámica </a:t>
            </a: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Normotermia</a:t>
            </a: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Oxigenación y ventilación adecuada </a:t>
            </a: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Ausencia de factores </a:t>
            </a:r>
            <a:r>
              <a:rPr lang="es-CO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confusores</a:t>
            </a: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lvl="1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22939F58-9B3F-EE3D-A679-B36F84F19FA9}"/>
              </a:ext>
            </a:extLst>
          </p:cNvPr>
          <p:cNvSpPr/>
          <p:nvPr/>
        </p:nvSpPr>
        <p:spPr>
          <a:xfrm>
            <a:off x="2057400" y="2759147"/>
            <a:ext cx="5236881" cy="1104900"/>
          </a:xfrm>
          <a:custGeom>
            <a:avLst/>
            <a:gdLst/>
            <a:ahLst/>
            <a:cxnLst/>
            <a:rect l="l" t="t" r="r" b="b"/>
            <a:pathLst>
              <a:path w="2933700" h="1104900">
                <a:moveTo>
                  <a:pt x="2381043" y="1104899"/>
                </a:moveTo>
                <a:lnTo>
                  <a:pt x="552622" y="1104899"/>
                </a:lnTo>
                <a:lnTo>
                  <a:pt x="504934" y="1102871"/>
                </a:lnTo>
                <a:lnTo>
                  <a:pt x="458374" y="1096898"/>
                </a:lnTo>
                <a:lnTo>
                  <a:pt x="413107" y="1087144"/>
                </a:lnTo>
                <a:lnTo>
                  <a:pt x="369299" y="1073777"/>
                </a:lnTo>
                <a:lnTo>
                  <a:pt x="327116" y="1056963"/>
                </a:lnTo>
                <a:lnTo>
                  <a:pt x="286723" y="1036866"/>
                </a:lnTo>
                <a:lnTo>
                  <a:pt x="248287" y="1013653"/>
                </a:lnTo>
                <a:lnTo>
                  <a:pt x="211973" y="987490"/>
                </a:lnTo>
                <a:lnTo>
                  <a:pt x="177947" y="958543"/>
                </a:lnTo>
                <a:lnTo>
                  <a:pt x="146375" y="926978"/>
                </a:lnTo>
                <a:lnTo>
                  <a:pt x="117423" y="892961"/>
                </a:lnTo>
                <a:lnTo>
                  <a:pt x="91256" y="856657"/>
                </a:lnTo>
                <a:lnTo>
                  <a:pt x="68039" y="818233"/>
                </a:lnTo>
                <a:lnTo>
                  <a:pt x="47940" y="777854"/>
                </a:lnTo>
                <a:lnTo>
                  <a:pt x="31124" y="735687"/>
                </a:lnTo>
                <a:lnTo>
                  <a:pt x="17755" y="691897"/>
                </a:lnTo>
                <a:lnTo>
                  <a:pt x="8002" y="646650"/>
                </a:lnTo>
                <a:lnTo>
                  <a:pt x="2028" y="600112"/>
                </a:lnTo>
                <a:lnTo>
                  <a:pt x="0" y="552449"/>
                </a:lnTo>
                <a:lnTo>
                  <a:pt x="2028" y="504776"/>
                </a:lnTo>
                <a:lnTo>
                  <a:pt x="8002" y="458231"/>
                </a:lnTo>
                <a:lnTo>
                  <a:pt x="17755" y="412978"/>
                </a:lnTo>
                <a:lnTo>
                  <a:pt x="31124" y="369183"/>
                </a:lnTo>
                <a:lnTo>
                  <a:pt x="47940" y="327013"/>
                </a:lnTo>
                <a:lnTo>
                  <a:pt x="68039" y="286634"/>
                </a:lnTo>
                <a:lnTo>
                  <a:pt x="91256" y="248209"/>
                </a:lnTo>
                <a:lnTo>
                  <a:pt x="117423" y="211907"/>
                </a:lnTo>
                <a:lnTo>
                  <a:pt x="146375" y="177892"/>
                </a:lnTo>
                <a:lnTo>
                  <a:pt x="177947" y="146330"/>
                </a:lnTo>
                <a:lnTo>
                  <a:pt x="211973" y="117386"/>
                </a:lnTo>
                <a:lnTo>
                  <a:pt x="248287" y="91227"/>
                </a:lnTo>
                <a:lnTo>
                  <a:pt x="286723" y="68018"/>
                </a:lnTo>
                <a:lnTo>
                  <a:pt x="327116" y="47925"/>
                </a:lnTo>
                <a:lnTo>
                  <a:pt x="369299" y="31114"/>
                </a:lnTo>
                <a:lnTo>
                  <a:pt x="413107" y="17750"/>
                </a:lnTo>
                <a:lnTo>
                  <a:pt x="458374" y="7999"/>
                </a:lnTo>
                <a:lnTo>
                  <a:pt x="504934" y="2027"/>
                </a:lnTo>
                <a:lnTo>
                  <a:pt x="552622" y="0"/>
                </a:lnTo>
                <a:lnTo>
                  <a:pt x="2381043" y="0"/>
                </a:lnTo>
                <a:lnTo>
                  <a:pt x="2428721" y="2027"/>
                </a:lnTo>
                <a:lnTo>
                  <a:pt x="2475273" y="7999"/>
                </a:lnTo>
                <a:lnTo>
                  <a:pt x="2520534" y="17750"/>
                </a:lnTo>
                <a:lnTo>
                  <a:pt x="2564338" y="31114"/>
                </a:lnTo>
                <a:lnTo>
                  <a:pt x="2606519" y="47925"/>
                </a:lnTo>
                <a:lnTo>
                  <a:pt x="2646910" y="68018"/>
                </a:lnTo>
                <a:lnTo>
                  <a:pt x="2685346" y="91227"/>
                </a:lnTo>
                <a:lnTo>
                  <a:pt x="2721661" y="117386"/>
                </a:lnTo>
                <a:lnTo>
                  <a:pt x="2755689" y="146330"/>
                </a:lnTo>
                <a:lnTo>
                  <a:pt x="2787264" y="177892"/>
                </a:lnTo>
                <a:lnTo>
                  <a:pt x="2816220" y="211907"/>
                </a:lnTo>
                <a:lnTo>
                  <a:pt x="2842391" y="248209"/>
                </a:lnTo>
                <a:lnTo>
                  <a:pt x="2865611" y="286634"/>
                </a:lnTo>
                <a:lnTo>
                  <a:pt x="2885714" y="327013"/>
                </a:lnTo>
                <a:lnTo>
                  <a:pt x="2902534" y="369183"/>
                </a:lnTo>
                <a:lnTo>
                  <a:pt x="2915905" y="412978"/>
                </a:lnTo>
                <a:lnTo>
                  <a:pt x="2925662" y="458231"/>
                </a:lnTo>
                <a:lnTo>
                  <a:pt x="2931637" y="504776"/>
                </a:lnTo>
                <a:lnTo>
                  <a:pt x="2933666" y="552449"/>
                </a:lnTo>
                <a:lnTo>
                  <a:pt x="2931638" y="600112"/>
                </a:lnTo>
                <a:lnTo>
                  <a:pt x="2925664" y="646650"/>
                </a:lnTo>
                <a:lnTo>
                  <a:pt x="2915910" y="691897"/>
                </a:lnTo>
                <a:lnTo>
                  <a:pt x="2902542" y="735687"/>
                </a:lnTo>
                <a:lnTo>
                  <a:pt x="2885725" y="777854"/>
                </a:lnTo>
                <a:lnTo>
                  <a:pt x="2865626" y="818233"/>
                </a:lnTo>
                <a:lnTo>
                  <a:pt x="2842410" y="856657"/>
                </a:lnTo>
                <a:lnTo>
                  <a:pt x="2816243" y="892961"/>
                </a:lnTo>
                <a:lnTo>
                  <a:pt x="2787290" y="926978"/>
                </a:lnTo>
                <a:lnTo>
                  <a:pt x="2755718" y="958543"/>
                </a:lnTo>
                <a:lnTo>
                  <a:pt x="2721692" y="987490"/>
                </a:lnTo>
                <a:lnTo>
                  <a:pt x="2685379" y="1013653"/>
                </a:lnTo>
                <a:lnTo>
                  <a:pt x="2646942" y="1036866"/>
                </a:lnTo>
                <a:lnTo>
                  <a:pt x="2606550" y="1056963"/>
                </a:lnTo>
                <a:lnTo>
                  <a:pt x="2564367" y="1073777"/>
                </a:lnTo>
                <a:lnTo>
                  <a:pt x="2520559" y="1087144"/>
                </a:lnTo>
                <a:lnTo>
                  <a:pt x="2475292" y="1096898"/>
                </a:lnTo>
                <a:lnTo>
                  <a:pt x="2428731" y="1102871"/>
                </a:lnTo>
                <a:lnTo>
                  <a:pt x="2381043" y="1104899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>
            <a:pPr algn="ctr"/>
            <a:endParaRPr lang="es-ES" sz="1600" dirty="0">
              <a:solidFill>
                <a:schemeClr val="bg1"/>
              </a:solidFill>
            </a:endParaRPr>
          </a:p>
          <a:p>
            <a:pPr algn="ctr"/>
            <a:r>
              <a:rPr lang="es-ES" sz="3600" dirty="0">
                <a:solidFill>
                  <a:schemeClr val="bg1"/>
                </a:solidFill>
              </a:rPr>
              <a:t>Condiciones previas </a:t>
            </a:r>
            <a:endParaRPr sz="3600" dirty="0">
              <a:solidFill>
                <a:schemeClr val="bg1"/>
              </a:solidFill>
            </a:endParaRPr>
          </a:p>
        </p:txBody>
      </p:sp>
      <p:grpSp>
        <p:nvGrpSpPr>
          <p:cNvPr id="6" name="object 3">
            <a:extLst>
              <a:ext uri="{FF2B5EF4-FFF2-40B4-BE49-F238E27FC236}">
                <a16:creationId xmlns:a16="http://schemas.microsoft.com/office/drawing/2014/main" id="{77FEB8B9-4FA2-A79F-CE67-AFCBC946E6A4}"/>
              </a:ext>
            </a:extLst>
          </p:cNvPr>
          <p:cNvGrpSpPr/>
          <p:nvPr/>
        </p:nvGrpSpPr>
        <p:grpSpPr>
          <a:xfrm>
            <a:off x="0" y="6911165"/>
            <a:ext cx="3886200" cy="3376334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DE1CB227-E4BF-E66B-D28D-4A5352B85FBC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FA3CC1D0-3188-0296-B7A8-B4B76A64DDB3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F01503C3-C8AE-D22F-B954-0F07B3D839A2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3" name="Audio Recording 1/07/2024, 8:59:30 p. m.">
            <a:hlinkClick r:id="" action="ppaction://media"/>
            <a:extLst>
              <a:ext uri="{FF2B5EF4-FFF2-40B4-BE49-F238E27FC236}">
                <a16:creationId xmlns:a16="http://schemas.microsoft.com/office/drawing/2014/main" id="{1BE70494-B187-F5CC-840A-7F0FF842C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7022" y="89775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Diagnóstico Clínico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1631604" y="2694591"/>
            <a:ext cx="15741996" cy="8092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1. </a:t>
            </a:r>
            <a:r>
              <a:rPr lang="es-CO" sz="4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Coma de etiología conocida y de </a:t>
            </a: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l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		</a:t>
            </a:r>
            <a:r>
              <a:rPr lang="es-CO" sz="4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carácter irreversible</a:t>
            </a: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2. </a:t>
            </a:r>
            <a:r>
              <a:rPr lang="es-CO" sz="4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Coma arreactivo (reflejos de tallo)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s-C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Estimulación dolorosa → no respuesta motora o vegetativa</a:t>
            </a: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r>
              <a:rPr lang="es-C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*No posturas de decorticación o descerebración</a:t>
            </a: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r>
              <a:rPr lang="es-C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*Se puede observar actividad motora periférica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2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lvl="1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416DE30-9D2C-5A28-2EF1-BECBB3E1E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-1219" r="5000" b="7195"/>
          <a:stretch/>
        </p:blipFill>
        <p:spPr bwMode="auto">
          <a:xfrm>
            <a:off x="12468223" y="2048339"/>
            <a:ext cx="2832001" cy="298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CD8624E8-2297-3039-8E9F-2F53292B579B}"/>
              </a:ext>
            </a:extLst>
          </p:cNvPr>
          <p:cNvGrpSpPr/>
          <p:nvPr/>
        </p:nvGrpSpPr>
        <p:grpSpPr>
          <a:xfrm>
            <a:off x="0" y="6819901"/>
            <a:ext cx="3657600" cy="3467598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E4DADCC1-D7DA-A6C1-2C9F-A1B66B53DC3C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2E6434C6-1F45-7859-CBD1-1B7C88C54774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1DD49638-E4DA-D32D-BDC1-8BBA8FE53288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2" name="Audio Recording 1/07/2024, 9:03:38 p. m.">
            <a:hlinkClick r:id="" action="ppaction://media"/>
            <a:extLst>
              <a:ext uri="{FF2B5EF4-FFF2-40B4-BE49-F238E27FC236}">
                <a16:creationId xmlns:a16="http://schemas.microsoft.com/office/drawing/2014/main" id="{2265BC2F-78D2-EC22-1625-57C1867C0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39568" y="92270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0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6052800" cy="2268853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-10" dirty="0">
                <a:latin typeface="AvantGarde Bk BT" panose="020B0402020202020204" pitchFamily="34" charset="0"/>
              </a:rPr>
              <a:t>¿Porqué hablamos de este tema en QET ?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19FD9C86-E024-0434-421B-2E1CFBD0C0B9}"/>
              </a:ext>
            </a:extLst>
          </p:cNvPr>
          <p:cNvGrpSpPr/>
          <p:nvPr/>
        </p:nvGrpSpPr>
        <p:grpSpPr>
          <a:xfrm>
            <a:off x="0" y="7734299"/>
            <a:ext cx="2438400" cy="2553199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5B694D72-8EF5-56A2-0EDC-1C9784DEDD6A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75B53D82-B711-4550-3FED-1346BE3DA660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F2CBE1B9-EFAD-2B17-F5C1-AA170787C108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57F79D6-688F-F493-26C9-EE50437D5F0C}"/>
              </a:ext>
            </a:extLst>
          </p:cNvPr>
          <p:cNvSpPr/>
          <p:nvPr/>
        </p:nvSpPr>
        <p:spPr>
          <a:xfrm>
            <a:off x="983764" y="3748320"/>
            <a:ext cx="4114800" cy="1143000"/>
          </a:xfrm>
          <a:prstGeom prst="rect">
            <a:avLst/>
          </a:prstGeom>
          <a:ln w="603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3600" dirty="0"/>
              <a:t>Resolución 3100 de 2019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E60EC86-87D1-8B1C-2792-81649090135E}"/>
              </a:ext>
            </a:extLst>
          </p:cNvPr>
          <p:cNvSpPr/>
          <p:nvPr/>
        </p:nvSpPr>
        <p:spPr>
          <a:xfrm>
            <a:off x="5710433" y="3748320"/>
            <a:ext cx="8305800" cy="5500791"/>
          </a:xfrm>
          <a:prstGeom prst="rect">
            <a:avLst/>
          </a:prstGeom>
          <a:solidFill>
            <a:srgbClr val="00A0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3600" dirty="0">
                <a:latin typeface="Segoe UI" panose="020B0502040204020203" pitchFamily="34" charset="0"/>
                <a:cs typeface="Segoe UI" panose="020B0502040204020203" pitchFamily="34" charset="0"/>
              </a:rPr>
              <a:t>Los profesionales de medicina de los servicios de hospitalización de baja, mediana y alta complejidad, hospitalización, cuidados intensivos, urgencias y servicios de grupo quirúrgico en modalidad intramural, deben contar con certificación vigente de aprobación de competencias esenciales para el cuidado del donante </a:t>
            </a:r>
          </a:p>
        </p:txBody>
      </p:sp>
      <p:pic>
        <p:nvPicPr>
          <p:cNvPr id="4" name="Audio Recording 24/06/2024, 10:25:07 p. m.">
            <a:hlinkClick r:id="" action="ppaction://media"/>
            <a:extLst>
              <a:ext uri="{FF2B5EF4-FFF2-40B4-BE49-F238E27FC236}">
                <a16:creationId xmlns:a16="http://schemas.microsoft.com/office/drawing/2014/main" id="{21530AB7-B3E7-1B1E-7903-39DCBAB58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4570" y="91506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CFEA9E7C-1534-7D99-0D34-140079CC5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287" y="3281347"/>
            <a:ext cx="5664200" cy="301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Diagnóstico clínico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2698583" y="2628900"/>
            <a:ext cx="12389017" cy="85168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Ausencia de reflejos de tallo</a:t>
            </a: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Reflejo fotomotor</a:t>
            </a: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Reflejo motor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Reflejo </a:t>
            </a:r>
            <a:r>
              <a:rPr lang="es-CO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oculocefálico</a:t>
            </a: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Reflejo </a:t>
            </a:r>
            <a:r>
              <a:rPr lang="es-CO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oculovestibular</a:t>
            </a: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Reflejo nauseoso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Reflejo tusígeno 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Test de atropina (</a:t>
            </a:r>
            <a:r>
              <a:rPr lang="es-CO" sz="4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evaluación de centro vasomotor</a:t>
            </a: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s-C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</a:t>
            </a:r>
            <a:r>
              <a:rPr lang="es-CO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0.04 mg/kg</a:t>
            </a: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r>
              <a:rPr lang="es-CO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*incremento menor de 10%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2" name="object 3">
            <a:extLst>
              <a:ext uri="{FF2B5EF4-FFF2-40B4-BE49-F238E27FC236}">
                <a16:creationId xmlns:a16="http://schemas.microsoft.com/office/drawing/2014/main" id="{EEEFD0A1-29A4-CD00-5AA2-91E5EA11FEA9}"/>
              </a:ext>
            </a:extLst>
          </p:cNvPr>
          <p:cNvGrpSpPr/>
          <p:nvPr/>
        </p:nvGrpSpPr>
        <p:grpSpPr>
          <a:xfrm>
            <a:off x="0" y="6972301"/>
            <a:ext cx="3581400" cy="3315198"/>
            <a:chOff x="0" y="4000999"/>
            <a:chExt cx="5932170" cy="6286500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F2CF844E-1755-1FD3-4E6D-8EF1523FFC32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FC17EF2D-2D6A-821D-5DB7-DCDF6CD9EF8A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03284D0E-D486-DC77-E913-1E9C0764B568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3" name="Audio Recording 1/07/2024, 9:29:43 p. m.">
            <a:hlinkClick r:id="" action="ppaction://media"/>
            <a:extLst>
              <a:ext uri="{FF2B5EF4-FFF2-40B4-BE49-F238E27FC236}">
                <a16:creationId xmlns:a16="http://schemas.microsoft.com/office/drawing/2014/main" id="{EA8CAEA0-7043-D693-3858-815BA946A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92183" y="92557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Diagnóstico Clínico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3512346" y="3057136"/>
            <a:ext cx="12318999" cy="72298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Test de apnea </a:t>
            </a:r>
            <a:r>
              <a:rPr lang="es-CO" sz="4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(evaluación de centro respiratorio)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lang="es-CO" sz="4000" u="sng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s-C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*Ausencia de movimientos respiratorios </a:t>
            </a: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r>
              <a:rPr lang="es-C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* Aumento de pCO2 (&gt; 60mmHg)</a:t>
            </a: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r>
              <a:rPr lang="es-C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*se mantiene oxigenación pero no ventilación </a:t>
            </a: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endParaRPr lang="es-CO" sz="36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r>
              <a:rPr lang="es-C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Debe ser el último test realizado.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2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lvl="1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8954079C-9CDC-3451-532F-D0F9F1142A47}"/>
              </a:ext>
            </a:extLst>
          </p:cNvPr>
          <p:cNvGrpSpPr/>
          <p:nvPr/>
        </p:nvGrpSpPr>
        <p:grpSpPr>
          <a:xfrm>
            <a:off x="0" y="6515101"/>
            <a:ext cx="3962400" cy="3772398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E94A5387-0499-952F-9F2C-1E099370B498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09D72254-7E8E-69B2-8A3D-FD794045C988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C36D92B3-DC0A-9379-7891-12965A5F4B84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2" name="Audio Recording 1/07/2024, 9:32:51 p. m.">
            <a:hlinkClick r:id="" action="ppaction://media"/>
            <a:extLst>
              <a:ext uri="{FF2B5EF4-FFF2-40B4-BE49-F238E27FC236}">
                <a16:creationId xmlns:a16="http://schemas.microsoft.com/office/drawing/2014/main" id="{3765B58E-1032-54A2-BC74-A6D16E570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6655" y="90681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9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Legislación en Colombia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1723692" y="2048339"/>
            <a:ext cx="14370397" cy="79633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2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lang="es-CO" sz="4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Decreto 2493/2004</a:t>
            </a: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Criterios 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1. Ausencia de respiración espontanea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2. Pupilas persistentemente dilatadas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3. Ausencia de reflejos pupilares a la luz 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4. Ausencia de reflejo </a:t>
            </a:r>
            <a:r>
              <a:rPr lang="es-CO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corneano</a:t>
            </a:r>
            <a:endParaRPr lang="es-CO" sz="3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5. Ausencia de reflejos óculo vestibulares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6. Ausencia de reflejo faríngeo  o nauseoso </a:t>
            </a: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7. Ausencia de reflejo tusígeno </a:t>
            </a:r>
          </a:p>
          <a:p>
            <a:pPr marL="584200" marR="5080" indent="-5715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lvl="1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endParaRPr sz="4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8954079C-9CDC-3451-532F-D0F9F1142A47}"/>
              </a:ext>
            </a:extLst>
          </p:cNvPr>
          <p:cNvGrpSpPr/>
          <p:nvPr/>
        </p:nvGrpSpPr>
        <p:grpSpPr>
          <a:xfrm>
            <a:off x="0" y="6819901"/>
            <a:ext cx="3733800" cy="3467598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E94A5387-0499-952F-9F2C-1E099370B498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09D72254-7E8E-69B2-8A3D-FD794045C988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C36D92B3-DC0A-9379-7891-12965A5F4B84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61794890-4864-C40F-CE1C-8E38CB5121E8}"/>
              </a:ext>
            </a:extLst>
          </p:cNvPr>
          <p:cNvSpPr/>
          <p:nvPr/>
        </p:nvSpPr>
        <p:spPr>
          <a:xfrm>
            <a:off x="11353800" y="3530590"/>
            <a:ext cx="4357687" cy="1524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3600" dirty="0"/>
              <a:t>Se deben excluir causas </a:t>
            </a:r>
            <a:r>
              <a:rPr lang="es-CO" sz="3600" dirty="0" err="1"/>
              <a:t>confusoras</a:t>
            </a:r>
            <a:r>
              <a:rPr lang="es-CO" dirty="0"/>
              <a:t>: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815218A-99D0-38EE-A697-3EEE1B8A7F10}"/>
              </a:ext>
            </a:extLst>
          </p:cNvPr>
          <p:cNvSpPr/>
          <p:nvPr/>
        </p:nvSpPr>
        <p:spPr>
          <a:xfrm>
            <a:off x="11430000" y="5372100"/>
            <a:ext cx="4357687" cy="23622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800" dirty="0"/>
              <a:t>Dos médicos, interdependientes, uno con especialidad neurociencias </a:t>
            </a:r>
            <a:endParaRPr lang="es-CO" sz="1400" dirty="0"/>
          </a:p>
        </p:txBody>
      </p:sp>
      <p:pic>
        <p:nvPicPr>
          <p:cNvPr id="2" name="Audio Recording 1/07/2024, 9:34:13 p. m.">
            <a:hlinkClick r:id="" action="ppaction://media"/>
            <a:extLst>
              <a:ext uri="{FF2B5EF4-FFF2-40B4-BE49-F238E27FC236}">
                <a16:creationId xmlns:a16="http://schemas.microsoft.com/office/drawing/2014/main" id="{235B9A59-020A-5F24-0650-778852C44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3004" y="90681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8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Muerte Encefálica 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4064001" y="2628900"/>
            <a:ext cx="12318999" cy="64859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Repetir Examen</a:t>
            </a: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r>
              <a:rPr lang="es-C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 6 horas si daño estructural </a:t>
            </a: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r>
              <a:rPr 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*24 horas encefalopatía hipóxica. </a:t>
            </a: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endParaRPr lang="es-CO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Pruebas complementarias obligatorias si:</a:t>
            </a:r>
            <a:endParaRPr lang="es-CO" sz="4000" u="sng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r>
              <a:rPr lang="es-C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*Ausencia de lesión destructiva del SNC</a:t>
            </a: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r>
              <a:rPr 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*Dificultad diagnóstico clínico (trauma maxilofacial, 	intolerancia test apnea)</a:t>
            </a: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r>
              <a:rPr 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*Menores de 1 año </a:t>
            </a: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r>
              <a:rPr 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*Hipotermia &lt; 32 grados </a:t>
            </a: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r>
              <a:rPr lang="es-CO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*Intoxicación por depresores SNC</a:t>
            </a: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22939F58-9B3F-EE3D-A679-B36F84F19FA9}"/>
              </a:ext>
            </a:extLst>
          </p:cNvPr>
          <p:cNvSpPr/>
          <p:nvPr/>
        </p:nvSpPr>
        <p:spPr>
          <a:xfrm>
            <a:off x="279399" y="2628900"/>
            <a:ext cx="2997201" cy="1596505"/>
          </a:xfrm>
          <a:custGeom>
            <a:avLst/>
            <a:gdLst/>
            <a:ahLst/>
            <a:cxnLst/>
            <a:rect l="l" t="t" r="r" b="b"/>
            <a:pathLst>
              <a:path w="2933700" h="1104900">
                <a:moveTo>
                  <a:pt x="2381043" y="1104899"/>
                </a:moveTo>
                <a:lnTo>
                  <a:pt x="552622" y="1104899"/>
                </a:lnTo>
                <a:lnTo>
                  <a:pt x="504934" y="1102871"/>
                </a:lnTo>
                <a:lnTo>
                  <a:pt x="458374" y="1096898"/>
                </a:lnTo>
                <a:lnTo>
                  <a:pt x="413107" y="1087144"/>
                </a:lnTo>
                <a:lnTo>
                  <a:pt x="369299" y="1073777"/>
                </a:lnTo>
                <a:lnTo>
                  <a:pt x="327116" y="1056963"/>
                </a:lnTo>
                <a:lnTo>
                  <a:pt x="286723" y="1036866"/>
                </a:lnTo>
                <a:lnTo>
                  <a:pt x="248287" y="1013653"/>
                </a:lnTo>
                <a:lnTo>
                  <a:pt x="211973" y="987490"/>
                </a:lnTo>
                <a:lnTo>
                  <a:pt x="177947" y="958543"/>
                </a:lnTo>
                <a:lnTo>
                  <a:pt x="146375" y="926978"/>
                </a:lnTo>
                <a:lnTo>
                  <a:pt x="117423" y="892961"/>
                </a:lnTo>
                <a:lnTo>
                  <a:pt x="91256" y="856657"/>
                </a:lnTo>
                <a:lnTo>
                  <a:pt x="68039" y="818233"/>
                </a:lnTo>
                <a:lnTo>
                  <a:pt x="47940" y="777854"/>
                </a:lnTo>
                <a:lnTo>
                  <a:pt x="31124" y="735687"/>
                </a:lnTo>
                <a:lnTo>
                  <a:pt x="17755" y="691897"/>
                </a:lnTo>
                <a:lnTo>
                  <a:pt x="8002" y="646650"/>
                </a:lnTo>
                <a:lnTo>
                  <a:pt x="2028" y="600112"/>
                </a:lnTo>
                <a:lnTo>
                  <a:pt x="0" y="552449"/>
                </a:lnTo>
                <a:lnTo>
                  <a:pt x="2028" y="504776"/>
                </a:lnTo>
                <a:lnTo>
                  <a:pt x="8002" y="458231"/>
                </a:lnTo>
                <a:lnTo>
                  <a:pt x="17755" y="412978"/>
                </a:lnTo>
                <a:lnTo>
                  <a:pt x="31124" y="369183"/>
                </a:lnTo>
                <a:lnTo>
                  <a:pt x="47940" y="327013"/>
                </a:lnTo>
                <a:lnTo>
                  <a:pt x="68039" y="286634"/>
                </a:lnTo>
                <a:lnTo>
                  <a:pt x="91256" y="248209"/>
                </a:lnTo>
                <a:lnTo>
                  <a:pt x="117423" y="211907"/>
                </a:lnTo>
                <a:lnTo>
                  <a:pt x="146375" y="177892"/>
                </a:lnTo>
                <a:lnTo>
                  <a:pt x="177947" y="146330"/>
                </a:lnTo>
                <a:lnTo>
                  <a:pt x="211973" y="117386"/>
                </a:lnTo>
                <a:lnTo>
                  <a:pt x="248287" y="91227"/>
                </a:lnTo>
                <a:lnTo>
                  <a:pt x="286723" y="68018"/>
                </a:lnTo>
                <a:lnTo>
                  <a:pt x="327116" y="47925"/>
                </a:lnTo>
                <a:lnTo>
                  <a:pt x="369299" y="31114"/>
                </a:lnTo>
                <a:lnTo>
                  <a:pt x="413107" y="17750"/>
                </a:lnTo>
                <a:lnTo>
                  <a:pt x="458374" y="7999"/>
                </a:lnTo>
                <a:lnTo>
                  <a:pt x="504934" y="2027"/>
                </a:lnTo>
                <a:lnTo>
                  <a:pt x="552622" y="0"/>
                </a:lnTo>
                <a:lnTo>
                  <a:pt x="2381043" y="0"/>
                </a:lnTo>
                <a:lnTo>
                  <a:pt x="2428721" y="2027"/>
                </a:lnTo>
                <a:lnTo>
                  <a:pt x="2475273" y="7999"/>
                </a:lnTo>
                <a:lnTo>
                  <a:pt x="2520534" y="17750"/>
                </a:lnTo>
                <a:lnTo>
                  <a:pt x="2564338" y="31114"/>
                </a:lnTo>
                <a:lnTo>
                  <a:pt x="2606519" y="47925"/>
                </a:lnTo>
                <a:lnTo>
                  <a:pt x="2646910" y="68018"/>
                </a:lnTo>
                <a:lnTo>
                  <a:pt x="2685346" y="91227"/>
                </a:lnTo>
                <a:lnTo>
                  <a:pt x="2721661" y="117386"/>
                </a:lnTo>
                <a:lnTo>
                  <a:pt x="2755689" y="146330"/>
                </a:lnTo>
                <a:lnTo>
                  <a:pt x="2787264" y="177892"/>
                </a:lnTo>
                <a:lnTo>
                  <a:pt x="2816220" y="211907"/>
                </a:lnTo>
                <a:lnTo>
                  <a:pt x="2842391" y="248209"/>
                </a:lnTo>
                <a:lnTo>
                  <a:pt x="2865611" y="286634"/>
                </a:lnTo>
                <a:lnTo>
                  <a:pt x="2885714" y="327013"/>
                </a:lnTo>
                <a:lnTo>
                  <a:pt x="2902534" y="369183"/>
                </a:lnTo>
                <a:lnTo>
                  <a:pt x="2915905" y="412978"/>
                </a:lnTo>
                <a:lnTo>
                  <a:pt x="2925662" y="458231"/>
                </a:lnTo>
                <a:lnTo>
                  <a:pt x="2931637" y="504776"/>
                </a:lnTo>
                <a:lnTo>
                  <a:pt x="2933666" y="552449"/>
                </a:lnTo>
                <a:lnTo>
                  <a:pt x="2931638" y="600112"/>
                </a:lnTo>
                <a:lnTo>
                  <a:pt x="2925664" y="646650"/>
                </a:lnTo>
                <a:lnTo>
                  <a:pt x="2915910" y="691897"/>
                </a:lnTo>
                <a:lnTo>
                  <a:pt x="2902542" y="735687"/>
                </a:lnTo>
                <a:lnTo>
                  <a:pt x="2885725" y="777854"/>
                </a:lnTo>
                <a:lnTo>
                  <a:pt x="2865626" y="818233"/>
                </a:lnTo>
                <a:lnTo>
                  <a:pt x="2842410" y="856657"/>
                </a:lnTo>
                <a:lnTo>
                  <a:pt x="2816243" y="892961"/>
                </a:lnTo>
                <a:lnTo>
                  <a:pt x="2787290" y="926978"/>
                </a:lnTo>
                <a:lnTo>
                  <a:pt x="2755718" y="958543"/>
                </a:lnTo>
                <a:lnTo>
                  <a:pt x="2721692" y="987490"/>
                </a:lnTo>
                <a:lnTo>
                  <a:pt x="2685379" y="1013653"/>
                </a:lnTo>
                <a:lnTo>
                  <a:pt x="2646942" y="1036866"/>
                </a:lnTo>
                <a:lnTo>
                  <a:pt x="2606550" y="1056963"/>
                </a:lnTo>
                <a:lnTo>
                  <a:pt x="2564367" y="1073777"/>
                </a:lnTo>
                <a:lnTo>
                  <a:pt x="2520559" y="1087144"/>
                </a:lnTo>
                <a:lnTo>
                  <a:pt x="2475292" y="1096898"/>
                </a:lnTo>
                <a:lnTo>
                  <a:pt x="2428731" y="1102871"/>
                </a:lnTo>
                <a:lnTo>
                  <a:pt x="2381043" y="1104899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>
            <a:pPr algn="ctr"/>
            <a:endParaRPr lang="es-ES" sz="1600" dirty="0">
              <a:solidFill>
                <a:schemeClr val="bg1"/>
              </a:solidFill>
            </a:endParaRPr>
          </a:p>
          <a:p>
            <a:pPr algn="ctr"/>
            <a:r>
              <a:rPr lang="es-ES" sz="3600" dirty="0">
                <a:solidFill>
                  <a:schemeClr val="bg1"/>
                </a:solidFill>
              </a:rPr>
              <a:t>Diagnóstico</a:t>
            </a:r>
          </a:p>
          <a:p>
            <a:pPr algn="ctr"/>
            <a:r>
              <a:rPr lang="es-ES" sz="3600" dirty="0">
                <a:solidFill>
                  <a:schemeClr val="bg1"/>
                </a:solidFill>
              </a:rPr>
              <a:t> Clínico</a:t>
            </a:r>
            <a:endParaRPr sz="3600" dirty="0">
              <a:solidFill>
                <a:schemeClr val="bg1"/>
              </a:solidFill>
            </a:endParaRPr>
          </a:p>
        </p:txBody>
      </p:sp>
      <p:grpSp>
        <p:nvGrpSpPr>
          <p:cNvPr id="6" name="object 3">
            <a:extLst>
              <a:ext uri="{FF2B5EF4-FFF2-40B4-BE49-F238E27FC236}">
                <a16:creationId xmlns:a16="http://schemas.microsoft.com/office/drawing/2014/main" id="{4A0D5C3E-93DA-FD1A-2506-74FC63FD3BD9}"/>
              </a:ext>
            </a:extLst>
          </p:cNvPr>
          <p:cNvGrpSpPr/>
          <p:nvPr/>
        </p:nvGrpSpPr>
        <p:grpSpPr>
          <a:xfrm>
            <a:off x="0" y="6896101"/>
            <a:ext cx="3810000" cy="3391398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15C13D76-7862-D27D-16F1-32502CFA218F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DD472B33-E4F4-DA36-5C89-F41FFEFC76EB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5F6AF20A-228A-BD7B-6527-048EE3BE8A33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Flecha derecha 14">
            <a:extLst>
              <a:ext uri="{FF2B5EF4-FFF2-40B4-BE49-F238E27FC236}">
                <a16:creationId xmlns:a16="http://schemas.microsoft.com/office/drawing/2014/main" id="{21BC3DEE-6475-0DDA-B6F4-562F388E6241}"/>
              </a:ext>
            </a:extLst>
          </p:cNvPr>
          <p:cNvSpPr/>
          <p:nvPr/>
        </p:nvSpPr>
        <p:spPr>
          <a:xfrm>
            <a:off x="3276600" y="3162300"/>
            <a:ext cx="787401" cy="533400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Audio Recording 1/07/2024, 9:37:11 p. m.">
            <a:hlinkClick r:id="" action="ppaction://media"/>
            <a:extLst>
              <a:ext uri="{FF2B5EF4-FFF2-40B4-BE49-F238E27FC236}">
                <a16:creationId xmlns:a16="http://schemas.microsoft.com/office/drawing/2014/main" id="{6AE718C1-8CEA-5C43-5DE5-72E025AFDB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91670" y="91217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Pruebas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990600" y="3951144"/>
            <a:ext cx="8204199" cy="20305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Electroencefalograma</a:t>
            </a: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r>
              <a:rPr lang="es-C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endParaRPr lang="es-CO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Potenciales evocados </a:t>
            </a:r>
            <a:endParaRPr lang="es-CO" sz="4000" u="sng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22939F58-9B3F-EE3D-A679-B36F84F19FA9}"/>
              </a:ext>
            </a:extLst>
          </p:cNvPr>
          <p:cNvSpPr/>
          <p:nvPr/>
        </p:nvSpPr>
        <p:spPr>
          <a:xfrm>
            <a:off x="1371600" y="2171700"/>
            <a:ext cx="5715000" cy="1104900"/>
          </a:xfrm>
          <a:custGeom>
            <a:avLst/>
            <a:gdLst/>
            <a:ahLst/>
            <a:cxnLst/>
            <a:rect l="l" t="t" r="r" b="b"/>
            <a:pathLst>
              <a:path w="2933700" h="1104900">
                <a:moveTo>
                  <a:pt x="2381043" y="1104899"/>
                </a:moveTo>
                <a:lnTo>
                  <a:pt x="552622" y="1104899"/>
                </a:lnTo>
                <a:lnTo>
                  <a:pt x="504934" y="1102871"/>
                </a:lnTo>
                <a:lnTo>
                  <a:pt x="458374" y="1096898"/>
                </a:lnTo>
                <a:lnTo>
                  <a:pt x="413107" y="1087144"/>
                </a:lnTo>
                <a:lnTo>
                  <a:pt x="369299" y="1073777"/>
                </a:lnTo>
                <a:lnTo>
                  <a:pt x="327116" y="1056963"/>
                </a:lnTo>
                <a:lnTo>
                  <a:pt x="286723" y="1036866"/>
                </a:lnTo>
                <a:lnTo>
                  <a:pt x="248287" y="1013653"/>
                </a:lnTo>
                <a:lnTo>
                  <a:pt x="211973" y="987490"/>
                </a:lnTo>
                <a:lnTo>
                  <a:pt x="177947" y="958543"/>
                </a:lnTo>
                <a:lnTo>
                  <a:pt x="146375" y="926978"/>
                </a:lnTo>
                <a:lnTo>
                  <a:pt x="117423" y="892961"/>
                </a:lnTo>
                <a:lnTo>
                  <a:pt x="91256" y="856657"/>
                </a:lnTo>
                <a:lnTo>
                  <a:pt x="68039" y="818233"/>
                </a:lnTo>
                <a:lnTo>
                  <a:pt x="47940" y="777854"/>
                </a:lnTo>
                <a:lnTo>
                  <a:pt x="31124" y="735687"/>
                </a:lnTo>
                <a:lnTo>
                  <a:pt x="17755" y="691897"/>
                </a:lnTo>
                <a:lnTo>
                  <a:pt x="8002" y="646650"/>
                </a:lnTo>
                <a:lnTo>
                  <a:pt x="2028" y="600112"/>
                </a:lnTo>
                <a:lnTo>
                  <a:pt x="0" y="552449"/>
                </a:lnTo>
                <a:lnTo>
                  <a:pt x="2028" y="504776"/>
                </a:lnTo>
                <a:lnTo>
                  <a:pt x="8002" y="458231"/>
                </a:lnTo>
                <a:lnTo>
                  <a:pt x="17755" y="412978"/>
                </a:lnTo>
                <a:lnTo>
                  <a:pt x="31124" y="369183"/>
                </a:lnTo>
                <a:lnTo>
                  <a:pt x="47940" y="327013"/>
                </a:lnTo>
                <a:lnTo>
                  <a:pt x="68039" y="286634"/>
                </a:lnTo>
                <a:lnTo>
                  <a:pt x="91256" y="248209"/>
                </a:lnTo>
                <a:lnTo>
                  <a:pt x="117423" y="211907"/>
                </a:lnTo>
                <a:lnTo>
                  <a:pt x="146375" y="177892"/>
                </a:lnTo>
                <a:lnTo>
                  <a:pt x="177947" y="146330"/>
                </a:lnTo>
                <a:lnTo>
                  <a:pt x="211973" y="117386"/>
                </a:lnTo>
                <a:lnTo>
                  <a:pt x="248287" y="91227"/>
                </a:lnTo>
                <a:lnTo>
                  <a:pt x="286723" y="68018"/>
                </a:lnTo>
                <a:lnTo>
                  <a:pt x="327116" y="47925"/>
                </a:lnTo>
                <a:lnTo>
                  <a:pt x="369299" y="31114"/>
                </a:lnTo>
                <a:lnTo>
                  <a:pt x="413107" y="17750"/>
                </a:lnTo>
                <a:lnTo>
                  <a:pt x="458374" y="7999"/>
                </a:lnTo>
                <a:lnTo>
                  <a:pt x="504934" y="2027"/>
                </a:lnTo>
                <a:lnTo>
                  <a:pt x="552622" y="0"/>
                </a:lnTo>
                <a:lnTo>
                  <a:pt x="2381043" y="0"/>
                </a:lnTo>
                <a:lnTo>
                  <a:pt x="2428721" y="2027"/>
                </a:lnTo>
                <a:lnTo>
                  <a:pt x="2475273" y="7999"/>
                </a:lnTo>
                <a:lnTo>
                  <a:pt x="2520534" y="17750"/>
                </a:lnTo>
                <a:lnTo>
                  <a:pt x="2564338" y="31114"/>
                </a:lnTo>
                <a:lnTo>
                  <a:pt x="2606519" y="47925"/>
                </a:lnTo>
                <a:lnTo>
                  <a:pt x="2646910" y="68018"/>
                </a:lnTo>
                <a:lnTo>
                  <a:pt x="2685346" y="91227"/>
                </a:lnTo>
                <a:lnTo>
                  <a:pt x="2721661" y="117386"/>
                </a:lnTo>
                <a:lnTo>
                  <a:pt x="2755689" y="146330"/>
                </a:lnTo>
                <a:lnTo>
                  <a:pt x="2787264" y="177892"/>
                </a:lnTo>
                <a:lnTo>
                  <a:pt x="2816220" y="211907"/>
                </a:lnTo>
                <a:lnTo>
                  <a:pt x="2842391" y="248209"/>
                </a:lnTo>
                <a:lnTo>
                  <a:pt x="2865611" y="286634"/>
                </a:lnTo>
                <a:lnTo>
                  <a:pt x="2885714" y="327013"/>
                </a:lnTo>
                <a:lnTo>
                  <a:pt x="2902534" y="369183"/>
                </a:lnTo>
                <a:lnTo>
                  <a:pt x="2915905" y="412978"/>
                </a:lnTo>
                <a:lnTo>
                  <a:pt x="2925662" y="458231"/>
                </a:lnTo>
                <a:lnTo>
                  <a:pt x="2931637" y="504776"/>
                </a:lnTo>
                <a:lnTo>
                  <a:pt x="2933666" y="552449"/>
                </a:lnTo>
                <a:lnTo>
                  <a:pt x="2931638" y="600112"/>
                </a:lnTo>
                <a:lnTo>
                  <a:pt x="2925664" y="646650"/>
                </a:lnTo>
                <a:lnTo>
                  <a:pt x="2915910" y="691897"/>
                </a:lnTo>
                <a:lnTo>
                  <a:pt x="2902542" y="735687"/>
                </a:lnTo>
                <a:lnTo>
                  <a:pt x="2885725" y="777854"/>
                </a:lnTo>
                <a:lnTo>
                  <a:pt x="2865626" y="818233"/>
                </a:lnTo>
                <a:lnTo>
                  <a:pt x="2842410" y="856657"/>
                </a:lnTo>
                <a:lnTo>
                  <a:pt x="2816243" y="892961"/>
                </a:lnTo>
                <a:lnTo>
                  <a:pt x="2787290" y="926978"/>
                </a:lnTo>
                <a:lnTo>
                  <a:pt x="2755718" y="958543"/>
                </a:lnTo>
                <a:lnTo>
                  <a:pt x="2721692" y="987490"/>
                </a:lnTo>
                <a:lnTo>
                  <a:pt x="2685379" y="1013653"/>
                </a:lnTo>
                <a:lnTo>
                  <a:pt x="2646942" y="1036866"/>
                </a:lnTo>
                <a:lnTo>
                  <a:pt x="2606550" y="1056963"/>
                </a:lnTo>
                <a:lnTo>
                  <a:pt x="2564367" y="1073777"/>
                </a:lnTo>
                <a:lnTo>
                  <a:pt x="2520559" y="1087144"/>
                </a:lnTo>
                <a:lnTo>
                  <a:pt x="2475292" y="1096898"/>
                </a:lnTo>
                <a:lnTo>
                  <a:pt x="2428731" y="1102871"/>
                </a:lnTo>
                <a:lnTo>
                  <a:pt x="2381043" y="1104899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>
            <a:pPr algn="ctr"/>
            <a:endParaRPr lang="es-ES" sz="1600" dirty="0">
              <a:solidFill>
                <a:schemeClr val="bg1"/>
              </a:solidFill>
            </a:endParaRP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+mj-lt"/>
              </a:rPr>
              <a:t>Función neuronal </a:t>
            </a:r>
            <a:endParaRPr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26446A2C-E037-2D70-A576-CFE01F9FCB8B}"/>
              </a:ext>
            </a:extLst>
          </p:cNvPr>
          <p:cNvSpPr/>
          <p:nvPr/>
        </p:nvSpPr>
        <p:spPr>
          <a:xfrm>
            <a:off x="9601200" y="2171700"/>
            <a:ext cx="5715000" cy="1104900"/>
          </a:xfrm>
          <a:custGeom>
            <a:avLst/>
            <a:gdLst/>
            <a:ahLst/>
            <a:cxnLst/>
            <a:rect l="l" t="t" r="r" b="b"/>
            <a:pathLst>
              <a:path w="2933700" h="1104900">
                <a:moveTo>
                  <a:pt x="2381043" y="1104899"/>
                </a:moveTo>
                <a:lnTo>
                  <a:pt x="552622" y="1104899"/>
                </a:lnTo>
                <a:lnTo>
                  <a:pt x="504934" y="1102871"/>
                </a:lnTo>
                <a:lnTo>
                  <a:pt x="458374" y="1096898"/>
                </a:lnTo>
                <a:lnTo>
                  <a:pt x="413107" y="1087144"/>
                </a:lnTo>
                <a:lnTo>
                  <a:pt x="369299" y="1073777"/>
                </a:lnTo>
                <a:lnTo>
                  <a:pt x="327116" y="1056963"/>
                </a:lnTo>
                <a:lnTo>
                  <a:pt x="286723" y="1036866"/>
                </a:lnTo>
                <a:lnTo>
                  <a:pt x="248287" y="1013653"/>
                </a:lnTo>
                <a:lnTo>
                  <a:pt x="211973" y="987490"/>
                </a:lnTo>
                <a:lnTo>
                  <a:pt x="177947" y="958543"/>
                </a:lnTo>
                <a:lnTo>
                  <a:pt x="146375" y="926978"/>
                </a:lnTo>
                <a:lnTo>
                  <a:pt x="117423" y="892961"/>
                </a:lnTo>
                <a:lnTo>
                  <a:pt x="91256" y="856657"/>
                </a:lnTo>
                <a:lnTo>
                  <a:pt x="68039" y="818233"/>
                </a:lnTo>
                <a:lnTo>
                  <a:pt x="47940" y="777854"/>
                </a:lnTo>
                <a:lnTo>
                  <a:pt x="31124" y="735687"/>
                </a:lnTo>
                <a:lnTo>
                  <a:pt x="17755" y="691897"/>
                </a:lnTo>
                <a:lnTo>
                  <a:pt x="8002" y="646650"/>
                </a:lnTo>
                <a:lnTo>
                  <a:pt x="2028" y="600112"/>
                </a:lnTo>
                <a:lnTo>
                  <a:pt x="0" y="552449"/>
                </a:lnTo>
                <a:lnTo>
                  <a:pt x="2028" y="504776"/>
                </a:lnTo>
                <a:lnTo>
                  <a:pt x="8002" y="458231"/>
                </a:lnTo>
                <a:lnTo>
                  <a:pt x="17755" y="412978"/>
                </a:lnTo>
                <a:lnTo>
                  <a:pt x="31124" y="369183"/>
                </a:lnTo>
                <a:lnTo>
                  <a:pt x="47940" y="327013"/>
                </a:lnTo>
                <a:lnTo>
                  <a:pt x="68039" y="286634"/>
                </a:lnTo>
                <a:lnTo>
                  <a:pt x="91256" y="248209"/>
                </a:lnTo>
                <a:lnTo>
                  <a:pt x="117423" y="211907"/>
                </a:lnTo>
                <a:lnTo>
                  <a:pt x="146375" y="177892"/>
                </a:lnTo>
                <a:lnTo>
                  <a:pt x="177947" y="146330"/>
                </a:lnTo>
                <a:lnTo>
                  <a:pt x="211973" y="117386"/>
                </a:lnTo>
                <a:lnTo>
                  <a:pt x="248287" y="91227"/>
                </a:lnTo>
                <a:lnTo>
                  <a:pt x="286723" y="68018"/>
                </a:lnTo>
                <a:lnTo>
                  <a:pt x="327116" y="47925"/>
                </a:lnTo>
                <a:lnTo>
                  <a:pt x="369299" y="31114"/>
                </a:lnTo>
                <a:lnTo>
                  <a:pt x="413107" y="17750"/>
                </a:lnTo>
                <a:lnTo>
                  <a:pt x="458374" y="7999"/>
                </a:lnTo>
                <a:lnTo>
                  <a:pt x="504934" y="2027"/>
                </a:lnTo>
                <a:lnTo>
                  <a:pt x="552622" y="0"/>
                </a:lnTo>
                <a:lnTo>
                  <a:pt x="2381043" y="0"/>
                </a:lnTo>
                <a:lnTo>
                  <a:pt x="2428721" y="2027"/>
                </a:lnTo>
                <a:lnTo>
                  <a:pt x="2475273" y="7999"/>
                </a:lnTo>
                <a:lnTo>
                  <a:pt x="2520534" y="17750"/>
                </a:lnTo>
                <a:lnTo>
                  <a:pt x="2564338" y="31114"/>
                </a:lnTo>
                <a:lnTo>
                  <a:pt x="2606519" y="47925"/>
                </a:lnTo>
                <a:lnTo>
                  <a:pt x="2646910" y="68018"/>
                </a:lnTo>
                <a:lnTo>
                  <a:pt x="2685346" y="91227"/>
                </a:lnTo>
                <a:lnTo>
                  <a:pt x="2721661" y="117386"/>
                </a:lnTo>
                <a:lnTo>
                  <a:pt x="2755689" y="146330"/>
                </a:lnTo>
                <a:lnTo>
                  <a:pt x="2787264" y="177892"/>
                </a:lnTo>
                <a:lnTo>
                  <a:pt x="2816220" y="211907"/>
                </a:lnTo>
                <a:lnTo>
                  <a:pt x="2842391" y="248209"/>
                </a:lnTo>
                <a:lnTo>
                  <a:pt x="2865611" y="286634"/>
                </a:lnTo>
                <a:lnTo>
                  <a:pt x="2885714" y="327013"/>
                </a:lnTo>
                <a:lnTo>
                  <a:pt x="2902534" y="369183"/>
                </a:lnTo>
                <a:lnTo>
                  <a:pt x="2915905" y="412978"/>
                </a:lnTo>
                <a:lnTo>
                  <a:pt x="2925662" y="458231"/>
                </a:lnTo>
                <a:lnTo>
                  <a:pt x="2931637" y="504776"/>
                </a:lnTo>
                <a:lnTo>
                  <a:pt x="2933666" y="552449"/>
                </a:lnTo>
                <a:lnTo>
                  <a:pt x="2931638" y="600112"/>
                </a:lnTo>
                <a:lnTo>
                  <a:pt x="2925664" y="646650"/>
                </a:lnTo>
                <a:lnTo>
                  <a:pt x="2915910" y="691897"/>
                </a:lnTo>
                <a:lnTo>
                  <a:pt x="2902542" y="735687"/>
                </a:lnTo>
                <a:lnTo>
                  <a:pt x="2885725" y="777854"/>
                </a:lnTo>
                <a:lnTo>
                  <a:pt x="2865626" y="818233"/>
                </a:lnTo>
                <a:lnTo>
                  <a:pt x="2842410" y="856657"/>
                </a:lnTo>
                <a:lnTo>
                  <a:pt x="2816243" y="892961"/>
                </a:lnTo>
                <a:lnTo>
                  <a:pt x="2787290" y="926978"/>
                </a:lnTo>
                <a:lnTo>
                  <a:pt x="2755718" y="958543"/>
                </a:lnTo>
                <a:lnTo>
                  <a:pt x="2721692" y="987490"/>
                </a:lnTo>
                <a:lnTo>
                  <a:pt x="2685379" y="1013653"/>
                </a:lnTo>
                <a:lnTo>
                  <a:pt x="2646942" y="1036866"/>
                </a:lnTo>
                <a:lnTo>
                  <a:pt x="2606550" y="1056963"/>
                </a:lnTo>
                <a:lnTo>
                  <a:pt x="2564367" y="1073777"/>
                </a:lnTo>
                <a:lnTo>
                  <a:pt x="2520559" y="1087144"/>
                </a:lnTo>
                <a:lnTo>
                  <a:pt x="2475292" y="1096898"/>
                </a:lnTo>
                <a:lnTo>
                  <a:pt x="2428731" y="1102871"/>
                </a:lnTo>
                <a:lnTo>
                  <a:pt x="2381043" y="1104899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>
            <a:pPr algn="ctr"/>
            <a:endParaRPr lang="es-ES" sz="1600" dirty="0">
              <a:solidFill>
                <a:schemeClr val="bg1"/>
              </a:solidFill>
            </a:endParaRP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+mj-lt"/>
              </a:rPr>
              <a:t>Flujo sanguíneo cerebral </a:t>
            </a:r>
            <a:endParaRPr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1693BB38-BBC7-024E-55F5-B363ED908732}"/>
              </a:ext>
            </a:extLst>
          </p:cNvPr>
          <p:cNvSpPr txBox="1"/>
          <p:nvPr/>
        </p:nvSpPr>
        <p:spPr>
          <a:xfrm>
            <a:off x="9550401" y="4103544"/>
            <a:ext cx="8204199" cy="3471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Arteriografía de 4 vasos </a:t>
            </a:r>
          </a:p>
          <a:p>
            <a:pPr marL="12700" marR="5080" lvl="1" algn="just">
              <a:lnSpc>
                <a:spcPct val="114599"/>
              </a:lnSpc>
              <a:spcBef>
                <a:spcPts val="100"/>
              </a:spcBef>
            </a:pPr>
            <a:r>
              <a:rPr lang="es-CO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endParaRPr lang="es-CO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Angio-gamagrafía</a:t>
            </a: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s-CO" sz="4000" u="sng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9900" marR="5080" indent="-457200" algn="just">
              <a:lnSpc>
                <a:spcPct val="1145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Doppler transcraneal </a:t>
            </a:r>
          </a:p>
        </p:txBody>
      </p:sp>
      <p:grpSp>
        <p:nvGrpSpPr>
          <p:cNvPr id="10" name="object 3">
            <a:extLst>
              <a:ext uri="{FF2B5EF4-FFF2-40B4-BE49-F238E27FC236}">
                <a16:creationId xmlns:a16="http://schemas.microsoft.com/office/drawing/2014/main" id="{EFDDDF91-63EF-F741-9959-B28731BEA12A}"/>
              </a:ext>
            </a:extLst>
          </p:cNvPr>
          <p:cNvGrpSpPr/>
          <p:nvPr/>
        </p:nvGrpSpPr>
        <p:grpSpPr>
          <a:xfrm>
            <a:off x="0" y="6815523"/>
            <a:ext cx="4267200" cy="3471976"/>
            <a:chOff x="0" y="4000999"/>
            <a:chExt cx="5932170" cy="6286500"/>
          </a:xfrm>
        </p:grpSpPr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3E9552B0-94EC-E6F7-EE18-485D66F8EA15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9BC808BA-5E0D-F5CC-D823-D19FCC5A7A5C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2B6ACE43-70E8-6C45-E357-E5EEE01D87D0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3" name="Audio Recording 1/07/2024, 9:44:02 p. m.">
            <a:hlinkClick r:id="" action="ppaction://media"/>
            <a:extLst>
              <a:ext uri="{FF2B5EF4-FFF2-40B4-BE49-F238E27FC236}">
                <a16:creationId xmlns:a16="http://schemas.microsoft.com/office/drawing/2014/main" id="{C4D3AFB8-D298-4E3B-E7E1-9F44E6EDC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8296" y="89849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5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Certificado de defunción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4A0D5C3E-93DA-FD1A-2506-74FC63FD3BD9}"/>
              </a:ext>
            </a:extLst>
          </p:cNvPr>
          <p:cNvGrpSpPr/>
          <p:nvPr/>
        </p:nvGrpSpPr>
        <p:grpSpPr>
          <a:xfrm>
            <a:off x="0" y="7200901"/>
            <a:ext cx="3352800" cy="3086598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15C13D76-7862-D27D-16F1-32502CFA218F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DD472B33-E4F4-DA36-5C89-F41FFEFC76EB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5F6AF20A-228A-BD7B-6527-048EE3BE8A33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B3D60E67-C1E6-3012-AEB0-9BA3C95AD392}"/>
              </a:ext>
            </a:extLst>
          </p:cNvPr>
          <p:cNvSpPr txBox="1"/>
          <p:nvPr/>
        </p:nvSpPr>
        <p:spPr>
          <a:xfrm>
            <a:off x="2438220" y="3009900"/>
            <a:ext cx="133351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Quien lo debe realizar: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Atención médica: tratante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Autopsia: Medicina Legal </a:t>
            </a:r>
          </a:p>
          <a:p>
            <a:endParaRPr lang="es-CO" sz="40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s-CO" sz="4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 procesos de donación :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 de un médico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CO" sz="4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Médicos que no participen en el proceso de donación </a:t>
            </a:r>
          </a:p>
        </p:txBody>
      </p:sp>
      <p:pic>
        <p:nvPicPr>
          <p:cNvPr id="2" name="Audio Recording 1/07/2024, 9:49:12 p. m.">
            <a:hlinkClick r:id="" action="ppaction://media"/>
            <a:extLst>
              <a:ext uri="{FF2B5EF4-FFF2-40B4-BE49-F238E27FC236}">
                <a16:creationId xmlns:a16="http://schemas.microsoft.com/office/drawing/2014/main" id="{33A61BE2-96AE-F012-2170-C945A331A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7660" y="91968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A0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75453" y="8892093"/>
            <a:ext cx="5181600" cy="3951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26185" marR="5080" indent="-1214120">
              <a:lnSpc>
                <a:spcPct val="115100"/>
              </a:lnSpc>
              <a:spcBef>
                <a:spcPts val="100"/>
              </a:spcBef>
            </a:pPr>
            <a:r>
              <a:rPr lang="es-CO" sz="2400" i="1" spc="-6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. </a:t>
            </a:r>
            <a:endParaRPr lang="es-CO" sz="2400" i="1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669752" y="7881970"/>
            <a:ext cx="2590799" cy="13715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187450" y="3101045"/>
            <a:ext cx="5232400" cy="2490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8050" b="1" spc="250">
                <a:solidFill>
                  <a:srgbClr val="00A09E"/>
                </a:solidFill>
                <a:latin typeface="AvantGarde Bk BT" panose="020B0402020202020204" pitchFamily="34" charset="0"/>
                <a:cs typeface="Trebuchet MS"/>
              </a:rPr>
              <a:t>Índice de contenido</a:t>
            </a:r>
            <a:endParaRPr lang="es-CO" sz="8050" b="1">
              <a:solidFill>
                <a:srgbClr val="00A09E"/>
              </a:solidFill>
              <a:latin typeface="AvantGarde Bk BT" panose="020B0402020202020204" pitchFamily="34" charset="0"/>
              <a:cs typeface="Trebuchet MS"/>
            </a:endParaRPr>
          </a:p>
        </p:txBody>
      </p:sp>
      <p:sp>
        <p:nvSpPr>
          <p:cNvPr id="14" name="object 3"/>
          <p:cNvSpPr txBox="1">
            <a:spLocks/>
          </p:cNvSpPr>
          <p:nvPr/>
        </p:nvSpPr>
        <p:spPr>
          <a:xfrm>
            <a:off x="609600" y="1485900"/>
            <a:ext cx="15925800" cy="31197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>
            <a:lvl1pPr>
              <a:defRPr sz="8500" b="0" i="0">
                <a:solidFill>
                  <a:srgbClr val="535353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2520950" marR="5080" indent="-2508885" algn="ctr">
              <a:lnSpc>
                <a:spcPts val="12450"/>
              </a:lnSpc>
              <a:spcBef>
                <a:spcPts val="340"/>
              </a:spcBef>
            </a:pPr>
            <a:r>
              <a:rPr lang="es-CO" sz="8000" b="1" spc="70" dirty="0">
                <a:solidFill>
                  <a:srgbClr val="FFFFFF"/>
                </a:solidFill>
                <a:latin typeface="AvantGarde Bk BT" panose="020B0402020202020204" pitchFamily="34" charset="0"/>
              </a:rPr>
              <a:t>	Deja un legado positivo, tu huella en el mundo. </a:t>
            </a:r>
            <a:endParaRPr lang="es-CO" sz="8000" b="1" dirty="0">
              <a:latin typeface="AvantGarde Bk BT" panose="020B0402020202020204" pitchFamily="34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0" y="6516613"/>
            <a:ext cx="2682828" cy="3770387"/>
          </a:xfrm>
          <a:custGeom>
            <a:avLst/>
            <a:gdLst/>
            <a:ahLst/>
            <a:cxnLst/>
            <a:rect l="l" t="t" r="r" b="b"/>
            <a:pathLst>
              <a:path w="3070225" h="4314825">
                <a:moveTo>
                  <a:pt x="0" y="0"/>
                </a:moveTo>
                <a:lnTo>
                  <a:pt x="1824389" y="0"/>
                </a:lnTo>
                <a:lnTo>
                  <a:pt x="3069721" y="2157412"/>
                </a:lnTo>
                <a:lnTo>
                  <a:pt x="1824389" y="4314824"/>
                </a:lnTo>
                <a:lnTo>
                  <a:pt x="0" y="4314824"/>
                </a:lnTo>
                <a:lnTo>
                  <a:pt x="0" y="0"/>
                </a:lnTo>
                <a:close/>
              </a:path>
            </a:pathLst>
          </a:custGeom>
          <a:solidFill>
            <a:srgbClr val="0045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/>
          <p:nvPr/>
        </p:nvSpPr>
        <p:spPr>
          <a:xfrm>
            <a:off x="3381901" y="7827788"/>
            <a:ext cx="3037949" cy="2459212"/>
          </a:xfrm>
          <a:custGeom>
            <a:avLst/>
            <a:gdLst/>
            <a:ahLst/>
            <a:cxnLst/>
            <a:rect l="l" t="t" r="r" b="b"/>
            <a:pathLst>
              <a:path w="3476625" h="2814320">
                <a:moveTo>
                  <a:pt x="869125" y="0"/>
                </a:moveTo>
                <a:lnTo>
                  <a:pt x="2607499" y="0"/>
                </a:lnTo>
                <a:lnTo>
                  <a:pt x="3476624" y="1504924"/>
                </a:lnTo>
                <a:lnTo>
                  <a:pt x="2720508" y="2814168"/>
                </a:lnTo>
                <a:lnTo>
                  <a:pt x="756222" y="2814168"/>
                </a:lnTo>
                <a:lnTo>
                  <a:pt x="0" y="1504924"/>
                </a:lnTo>
                <a:lnTo>
                  <a:pt x="869125" y="0"/>
                </a:lnTo>
                <a:close/>
              </a:path>
            </a:pathLst>
          </a:custGeom>
          <a:solidFill>
            <a:srgbClr val="A3E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5"/>
          <p:cNvSpPr/>
          <p:nvPr/>
        </p:nvSpPr>
        <p:spPr>
          <a:xfrm>
            <a:off x="1572690" y="7068892"/>
            <a:ext cx="3037949" cy="2459212"/>
          </a:xfrm>
          <a:custGeom>
            <a:avLst/>
            <a:gdLst/>
            <a:ahLst/>
            <a:cxnLst/>
            <a:rect l="l" t="t" r="r" b="b"/>
            <a:pathLst>
              <a:path w="3476625" h="2814320">
                <a:moveTo>
                  <a:pt x="869125" y="0"/>
                </a:moveTo>
                <a:lnTo>
                  <a:pt x="2607499" y="0"/>
                </a:lnTo>
                <a:lnTo>
                  <a:pt x="3476624" y="1504924"/>
                </a:lnTo>
                <a:lnTo>
                  <a:pt x="2720508" y="2814168"/>
                </a:lnTo>
                <a:lnTo>
                  <a:pt x="756222" y="2814168"/>
                </a:lnTo>
                <a:lnTo>
                  <a:pt x="0" y="1504924"/>
                </a:lnTo>
                <a:lnTo>
                  <a:pt x="869125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1AB7B01-64D8-9759-0C5C-EE20064C1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14" b="16944"/>
          <a:stretch/>
        </p:blipFill>
        <p:spPr bwMode="auto">
          <a:xfrm>
            <a:off x="6248400" y="5004730"/>
            <a:ext cx="6743700" cy="2909396"/>
          </a:xfrm>
          <a:prstGeom prst="rect">
            <a:avLst/>
          </a:prstGeom>
          <a:noFill/>
          <a:effectLst>
            <a:softEdge rad="165100"/>
          </a:effectLst>
        </p:spPr>
      </p:pic>
      <p:pic>
        <p:nvPicPr>
          <p:cNvPr id="3" name="Audio Recording 1/07/2024, 11:13:07 p. m.">
            <a:hlinkClick r:id="" action="ppaction://media"/>
            <a:extLst>
              <a:ext uri="{FF2B5EF4-FFF2-40B4-BE49-F238E27FC236}">
                <a16:creationId xmlns:a16="http://schemas.microsoft.com/office/drawing/2014/main" id="{8730CED7-6853-B42B-717C-0AE32B6DE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7600" y="4737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8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7"/>
          <p:cNvSpPr txBox="1">
            <a:spLocks noGrp="1"/>
          </p:cNvSpPr>
          <p:nvPr>
            <p:ph type="title"/>
          </p:nvPr>
        </p:nvSpPr>
        <p:spPr>
          <a:xfrm>
            <a:off x="1016000" y="887481"/>
            <a:ext cx="13690600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-10" dirty="0">
                <a:latin typeface="AvantGarde Bk BT" panose="020B0402020202020204" pitchFamily="34" charset="0"/>
              </a:rPr>
              <a:t>Nota de vigencia </a:t>
            </a:r>
            <a:endParaRPr sz="7200" b="1" spc="-10" dirty="0">
              <a:latin typeface="AvantGarde Bk BT" panose="020B0402020202020204" pitchFamily="34" charset="0"/>
            </a:endParaRPr>
          </a:p>
        </p:txBody>
      </p:sp>
      <p:pic>
        <p:nvPicPr>
          <p:cNvPr id="13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06600" y="8060841"/>
            <a:ext cx="3076574" cy="1638299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4A0D5C3E-93DA-FD1A-2506-74FC63FD3BD9}"/>
              </a:ext>
            </a:extLst>
          </p:cNvPr>
          <p:cNvGrpSpPr/>
          <p:nvPr/>
        </p:nvGrpSpPr>
        <p:grpSpPr>
          <a:xfrm>
            <a:off x="0" y="6667501"/>
            <a:ext cx="3886200" cy="3619998"/>
            <a:chOff x="0" y="4000999"/>
            <a:chExt cx="5932170" cy="6286500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15C13D76-7862-D27D-16F1-32502CFA218F}"/>
                </a:ext>
              </a:extLst>
            </p:cNvPr>
            <p:cNvSpPr/>
            <p:nvPr/>
          </p:nvSpPr>
          <p:spPr>
            <a:xfrm>
              <a:off x="0" y="4786916"/>
              <a:ext cx="3070225" cy="4314825"/>
            </a:xfrm>
            <a:custGeom>
              <a:avLst/>
              <a:gdLst/>
              <a:ahLst/>
              <a:cxnLst/>
              <a:rect l="l" t="t" r="r" b="b"/>
              <a:pathLst>
                <a:path w="3070225" h="4314825">
                  <a:moveTo>
                    <a:pt x="0" y="0"/>
                  </a:moveTo>
                  <a:lnTo>
                    <a:pt x="1824389" y="0"/>
                  </a:lnTo>
                  <a:lnTo>
                    <a:pt x="3069721" y="2157412"/>
                  </a:lnTo>
                  <a:lnTo>
                    <a:pt x="1824389" y="4314824"/>
                  </a:lnTo>
                  <a:lnTo>
                    <a:pt x="0" y="4314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DD472B33-E4F4-DA36-5C89-F41FFEFC76EB}"/>
                </a:ext>
              </a:extLst>
            </p:cNvPr>
            <p:cNvSpPr/>
            <p:nvPr/>
          </p:nvSpPr>
          <p:spPr>
            <a:xfrm>
              <a:off x="2455108" y="7472831"/>
              <a:ext cx="3476625" cy="2814320"/>
            </a:xfrm>
            <a:custGeom>
              <a:avLst/>
              <a:gdLst/>
              <a:ahLst/>
              <a:cxnLst/>
              <a:rect l="l" t="t" r="r" b="b"/>
              <a:pathLst>
                <a:path w="3476625" h="2814320">
                  <a:moveTo>
                    <a:pt x="869125" y="0"/>
                  </a:moveTo>
                  <a:lnTo>
                    <a:pt x="2607499" y="0"/>
                  </a:lnTo>
                  <a:lnTo>
                    <a:pt x="3476624" y="1504924"/>
                  </a:lnTo>
                  <a:lnTo>
                    <a:pt x="2720508" y="2814168"/>
                  </a:lnTo>
                  <a:lnTo>
                    <a:pt x="756222" y="2814168"/>
                  </a:lnTo>
                  <a:lnTo>
                    <a:pt x="0" y="1504924"/>
                  </a:lnTo>
                  <a:lnTo>
                    <a:pt x="869125" y="0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5F6AF20A-228A-BD7B-6527-048EE3BE8A33}"/>
                </a:ext>
              </a:extLst>
            </p:cNvPr>
            <p:cNvSpPr/>
            <p:nvPr/>
          </p:nvSpPr>
          <p:spPr>
            <a:xfrm>
              <a:off x="0" y="4001007"/>
              <a:ext cx="3969385" cy="6286500"/>
            </a:xfrm>
            <a:custGeom>
              <a:avLst/>
              <a:gdLst/>
              <a:ahLst/>
              <a:cxnLst/>
              <a:rect l="l" t="t" r="r" b="b"/>
              <a:pathLst>
                <a:path w="3969385" h="6286500">
                  <a:moveTo>
                    <a:pt x="3069628" y="5258028"/>
                  </a:moveTo>
                  <a:lnTo>
                    <a:pt x="2224316" y="3795979"/>
                  </a:lnTo>
                  <a:lnTo>
                    <a:pt x="533565" y="3795979"/>
                  </a:lnTo>
                  <a:lnTo>
                    <a:pt x="0" y="4718837"/>
                  </a:lnTo>
                  <a:lnTo>
                    <a:pt x="0" y="5797131"/>
                  </a:lnTo>
                  <a:lnTo>
                    <a:pt x="282676" y="6285992"/>
                  </a:lnTo>
                  <a:lnTo>
                    <a:pt x="2475280" y="6285992"/>
                  </a:lnTo>
                  <a:lnTo>
                    <a:pt x="3069628" y="5258028"/>
                  </a:lnTo>
                  <a:close/>
                </a:path>
                <a:path w="3969385" h="6286500">
                  <a:moveTo>
                    <a:pt x="3968915" y="781037"/>
                  </a:moveTo>
                  <a:lnTo>
                    <a:pt x="3518878" y="0"/>
                  </a:lnTo>
                  <a:lnTo>
                    <a:pt x="2618740" y="0"/>
                  </a:lnTo>
                  <a:lnTo>
                    <a:pt x="2168690" y="781037"/>
                  </a:lnTo>
                  <a:lnTo>
                    <a:pt x="2618790" y="1562074"/>
                  </a:lnTo>
                  <a:lnTo>
                    <a:pt x="3518878" y="1562074"/>
                  </a:lnTo>
                  <a:lnTo>
                    <a:pt x="3968915" y="781037"/>
                  </a:lnTo>
                  <a:close/>
                </a:path>
              </a:pathLst>
            </a:custGeom>
            <a:solidFill>
              <a:srgbClr val="00A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06B6667D-3089-C39D-D82F-FF2D24EA91C8}"/>
              </a:ext>
            </a:extLst>
          </p:cNvPr>
          <p:cNvSpPr txBox="1"/>
          <p:nvPr/>
        </p:nvSpPr>
        <p:spPr>
          <a:xfrm>
            <a:off x="2895600" y="2628900"/>
            <a:ext cx="11353800" cy="2862322"/>
          </a:xfrm>
          <a:prstGeom prst="rect">
            <a:avLst/>
          </a:prstGeom>
          <a:noFill/>
          <a:ln>
            <a:solidFill>
              <a:srgbClr val="00A09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información de los módulos anteriormente presentados estarán vigentes para Quirófanos El Tesoro hasta que las normas técnico-científicas,  técnico-administrativas o técnico-legales sean modificadas. </a:t>
            </a:r>
          </a:p>
        </p:txBody>
      </p:sp>
    </p:spTree>
    <p:extLst>
      <p:ext uri="{BB962C8B-B14F-4D97-AF65-F5344CB8AC3E}">
        <p14:creationId xmlns:p14="http://schemas.microsoft.com/office/powerpoint/2010/main" val="1398748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A0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1"/>
            <a:ext cx="8468391" cy="10287271"/>
            <a:chOff x="0" y="1"/>
            <a:chExt cx="8468391" cy="10287271"/>
          </a:xfrm>
        </p:grpSpPr>
        <p:sp>
          <p:nvSpPr>
            <p:cNvPr id="4" name="object 4"/>
            <p:cNvSpPr/>
            <p:nvPr/>
          </p:nvSpPr>
          <p:spPr>
            <a:xfrm>
              <a:off x="0" y="1"/>
              <a:ext cx="7607300" cy="8692515"/>
            </a:xfrm>
            <a:custGeom>
              <a:avLst/>
              <a:gdLst/>
              <a:ahLst/>
              <a:cxnLst/>
              <a:rect l="l" t="t" r="r" b="b"/>
              <a:pathLst>
                <a:path w="7607300" h="8692515">
                  <a:moveTo>
                    <a:pt x="5073278" y="8692062"/>
                  </a:moveTo>
                  <a:lnTo>
                    <a:pt x="5833" y="8692062"/>
                  </a:lnTo>
                  <a:lnTo>
                    <a:pt x="0" y="8681951"/>
                  </a:lnTo>
                  <a:lnTo>
                    <a:pt x="0" y="0"/>
                  </a:lnTo>
                  <a:lnTo>
                    <a:pt x="5124851" y="0"/>
                  </a:lnTo>
                  <a:lnTo>
                    <a:pt x="7606823" y="4301037"/>
                  </a:lnTo>
                  <a:lnTo>
                    <a:pt x="5073278" y="86920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505741" y="5832747"/>
              <a:ext cx="5962650" cy="4454525"/>
            </a:xfrm>
            <a:custGeom>
              <a:avLst/>
              <a:gdLst/>
              <a:ahLst/>
              <a:cxnLst/>
              <a:rect l="l" t="t" r="r" b="b"/>
              <a:pathLst>
                <a:path w="5962649" h="4454525">
                  <a:moveTo>
                    <a:pt x="4885695" y="4454251"/>
                  </a:moveTo>
                  <a:lnTo>
                    <a:pt x="1076829" y="4454251"/>
                  </a:lnTo>
                  <a:lnTo>
                    <a:pt x="0" y="2586037"/>
                  </a:lnTo>
                  <a:lnTo>
                    <a:pt x="1490578" y="0"/>
                  </a:lnTo>
                  <a:lnTo>
                    <a:pt x="4471737" y="0"/>
                  </a:lnTo>
                  <a:lnTo>
                    <a:pt x="5962525" y="2586037"/>
                  </a:lnTo>
                  <a:lnTo>
                    <a:pt x="4885695" y="4454251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3048000" y="6898300"/>
              <a:ext cx="4800255" cy="2191379"/>
            </a:xfrm>
            <a:custGeom>
              <a:avLst/>
              <a:gdLst/>
              <a:ahLst/>
              <a:cxnLst/>
              <a:rect l="l" t="t" r="r" b="b"/>
              <a:pathLst>
                <a:path w="4876799" h="1943100">
                  <a:moveTo>
                    <a:pt x="4591051" y="1943088"/>
                  </a:moveTo>
                  <a:lnTo>
                    <a:pt x="285748" y="1943088"/>
                  </a:lnTo>
                  <a:lnTo>
                    <a:pt x="240777" y="1939528"/>
                  </a:lnTo>
                  <a:lnTo>
                    <a:pt x="197319" y="1929061"/>
                  </a:lnTo>
                  <a:lnTo>
                    <a:pt x="156140" y="1912004"/>
                  </a:lnTo>
                  <a:lnTo>
                    <a:pt x="118009" y="1888676"/>
                  </a:lnTo>
                  <a:lnTo>
                    <a:pt x="83693" y="1859394"/>
                  </a:lnTo>
                  <a:lnTo>
                    <a:pt x="54411" y="1825078"/>
                  </a:lnTo>
                  <a:lnTo>
                    <a:pt x="31083" y="1786947"/>
                  </a:lnTo>
                  <a:lnTo>
                    <a:pt x="14026" y="1745768"/>
                  </a:lnTo>
                  <a:lnTo>
                    <a:pt x="3559" y="1702310"/>
                  </a:lnTo>
                  <a:lnTo>
                    <a:pt x="0" y="1657339"/>
                  </a:lnTo>
                  <a:lnTo>
                    <a:pt x="0" y="285748"/>
                  </a:lnTo>
                  <a:lnTo>
                    <a:pt x="3559" y="240777"/>
                  </a:lnTo>
                  <a:lnTo>
                    <a:pt x="14026" y="197319"/>
                  </a:lnTo>
                  <a:lnTo>
                    <a:pt x="31083" y="156140"/>
                  </a:lnTo>
                  <a:lnTo>
                    <a:pt x="54411" y="118009"/>
                  </a:lnTo>
                  <a:lnTo>
                    <a:pt x="83693" y="83693"/>
                  </a:lnTo>
                  <a:lnTo>
                    <a:pt x="118009" y="54411"/>
                  </a:lnTo>
                  <a:lnTo>
                    <a:pt x="156140" y="31083"/>
                  </a:lnTo>
                  <a:lnTo>
                    <a:pt x="197319" y="14026"/>
                  </a:lnTo>
                  <a:lnTo>
                    <a:pt x="240777" y="3559"/>
                  </a:lnTo>
                  <a:lnTo>
                    <a:pt x="285748" y="0"/>
                  </a:lnTo>
                  <a:lnTo>
                    <a:pt x="4591051" y="0"/>
                  </a:lnTo>
                  <a:lnTo>
                    <a:pt x="4636022" y="3559"/>
                  </a:lnTo>
                  <a:lnTo>
                    <a:pt x="4679480" y="14026"/>
                  </a:lnTo>
                  <a:lnTo>
                    <a:pt x="4720659" y="31083"/>
                  </a:lnTo>
                  <a:lnTo>
                    <a:pt x="4758790" y="54411"/>
                  </a:lnTo>
                  <a:lnTo>
                    <a:pt x="4793106" y="83693"/>
                  </a:lnTo>
                  <a:lnTo>
                    <a:pt x="4822388" y="118009"/>
                  </a:lnTo>
                  <a:lnTo>
                    <a:pt x="4845716" y="156140"/>
                  </a:lnTo>
                  <a:lnTo>
                    <a:pt x="4862773" y="197319"/>
                  </a:lnTo>
                  <a:lnTo>
                    <a:pt x="4873240" y="240777"/>
                  </a:lnTo>
                  <a:lnTo>
                    <a:pt x="4876800" y="285748"/>
                  </a:lnTo>
                  <a:lnTo>
                    <a:pt x="4876800" y="1657339"/>
                  </a:lnTo>
                  <a:lnTo>
                    <a:pt x="4873240" y="1702310"/>
                  </a:lnTo>
                  <a:lnTo>
                    <a:pt x="4862773" y="1745768"/>
                  </a:lnTo>
                  <a:lnTo>
                    <a:pt x="4845716" y="1786947"/>
                  </a:lnTo>
                  <a:lnTo>
                    <a:pt x="4822388" y="1825078"/>
                  </a:lnTo>
                  <a:lnTo>
                    <a:pt x="4793106" y="1859394"/>
                  </a:lnTo>
                  <a:lnTo>
                    <a:pt x="4758790" y="1888676"/>
                  </a:lnTo>
                  <a:lnTo>
                    <a:pt x="4720659" y="1912004"/>
                  </a:lnTo>
                  <a:lnTo>
                    <a:pt x="4679480" y="1929061"/>
                  </a:lnTo>
                  <a:lnTo>
                    <a:pt x="4636022" y="1939528"/>
                  </a:lnTo>
                  <a:lnTo>
                    <a:pt x="4591051" y="1943088"/>
                  </a:lnTo>
                  <a:close/>
                </a:path>
              </a:pathLst>
            </a:custGeom>
            <a:solidFill>
              <a:srgbClr val="FFFFFF"/>
            </a:solidFill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pPr algn="ctr"/>
              <a:endParaRPr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675453" y="8892093"/>
            <a:ext cx="5181600" cy="3951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26185" marR="5080" indent="-1214120">
              <a:lnSpc>
                <a:spcPct val="115100"/>
              </a:lnSpc>
              <a:spcBef>
                <a:spcPts val="100"/>
              </a:spcBef>
            </a:pPr>
            <a:r>
              <a:rPr lang="es-CO" sz="2400" i="1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. </a:t>
            </a:r>
            <a:endParaRPr lang="es-CO" sz="2400" i="1" dirty="0">
              <a:solidFill>
                <a:schemeClr val="tx1">
                  <a:lumMod val="65000"/>
                  <a:lumOff val="3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669752" y="7881970"/>
            <a:ext cx="2590799" cy="13715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187450" y="3101045"/>
            <a:ext cx="5232400" cy="2490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O" sz="8050" b="1" spc="250" dirty="0">
                <a:solidFill>
                  <a:srgbClr val="00A09E"/>
                </a:solidFill>
                <a:latin typeface="AvantGarde Bk BT" panose="020B0402020202020204" pitchFamily="34" charset="0"/>
                <a:cs typeface="Trebuchet MS"/>
              </a:rPr>
              <a:t>Desarrollo del curso </a:t>
            </a:r>
            <a:endParaRPr lang="es-CO" sz="8050" b="1" dirty="0">
              <a:solidFill>
                <a:srgbClr val="00A09E"/>
              </a:solidFill>
              <a:latin typeface="AvantGarde Bk BT" panose="020B0402020202020204" pitchFamily="34" charset="0"/>
              <a:cs typeface="Trebuchet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905274" y="2848978"/>
            <a:ext cx="7630126" cy="42757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4100"/>
              </a:lnSpc>
              <a:spcBef>
                <a:spcPts val="100"/>
              </a:spcBef>
            </a:pPr>
            <a: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Introducción y normatividad </a:t>
            </a: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Cuidados del paciente neuro crítico.</a:t>
            </a: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Detección de posibles donantes. </a:t>
            </a: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CO" sz="3000" spc="-10" dirty="0">
                <a:solidFill>
                  <a:srgbClr val="F4F4F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Muerte Encefálica  </a:t>
            </a:r>
            <a:endParaRPr lang="es-CO" sz="3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2824647-F5C8-34A5-53EF-68842CE6FF44}"/>
              </a:ext>
            </a:extLst>
          </p:cNvPr>
          <p:cNvSpPr txBox="1"/>
          <p:nvPr/>
        </p:nvSpPr>
        <p:spPr>
          <a:xfrm>
            <a:off x="3293901" y="7048500"/>
            <a:ext cx="4349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>
                <a:solidFill>
                  <a:srgbClr val="37415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Aplicar los conocimientos médicos para mantener o recuperar la estabilidad del paciente con lesión neurológica.</a:t>
            </a:r>
            <a:endParaRPr lang="es-CO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47CAACA6-5708-55D8-E951-4B00230C67EE}"/>
              </a:ext>
            </a:extLst>
          </p:cNvPr>
          <p:cNvSpPr/>
          <p:nvPr/>
        </p:nvSpPr>
        <p:spPr>
          <a:xfrm>
            <a:off x="11582400" y="1333500"/>
            <a:ext cx="2590800" cy="862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Módulos</a:t>
            </a:r>
            <a:endParaRPr lang="es-CO" sz="3600" dirty="0">
              <a:solidFill>
                <a:schemeClr val="accent1"/>
              </a:solidFill>
            </a:endParaRPr>
          </a:p>
        </p:txBody>
      </p:sp>
      <p:pic>
        <p:nvPicPr>
          <p:cNvPr id="12" name="Audio Recording 25/06/2024, 9:23:24 a. m.">
            <a:hlinkClick r:id="" action="ppaction://media"/>
            <a:extLst>
              <a:ext uri="{FF2B5EF4-FFF2-40B4-BE49-F238E27FC236}">
                <a16:creationId xmlns:a16="http://schemas.microsoft.com/office/drawing/2014/main" id="{FCF645CF-459C-B3BE-E252-F52B4581C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9241" y="869251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400" y="3695700"/>
            <a:ext cx="9880600" cy="129330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s-CO" sz="8300" b="1" spc="-145" dirty="0">
                <a:latin typeface="+mj-lt"/>
              </a:rPr>
              <a:t>Módulo 1 </a:t>
            </a:r>
            <a:endParaRPr sz="8300" dirty="0">
              <a:latin typeface="+mj-lt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B9C1ABA8-EAEB-1ED2-86B8-ACAFE4258822}"/>
              </a:ext>
            </a:extLst>
          </p:cNvPr>
          <p:cNvSpPr txBox="1">
            <a:spLocks/>
          </p:cNvSpPr>
          <p:nvPr/>
        </p:nvSpPr>
        <p:spPr>
          <a:xfrm>
            <a:off x="2057400" y="5600700"/>
            <a:ext cx="9880600" cy="386067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>
              <a:defRPr sz="8500" b="0" i="0">
                <a:solidFill>
                  <a:srgbClr val="535353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125"/>
              </a:spcBef>
            </a:pPr>
            <a:r>
              <a:rPr lang="es-CO" sz="8300" b="1" spc="-145" dirty="0">
                <a:solidFill>
                  <a:schemeClr val="accent1"/>
                </a:solidFill>
                <a:latin typeface="+mj-lt"/>
              </a:rPr>
              <a:t>Generalidades y Normatividad</a:t>
            </a:r>
          </a:p>
          <a:p>
            <a:pPr marL="12700">
              <a:spcBef>
                <a:spcPts val="125"/>
              </a:spcBef>
            </a:pPr>
            <a:r>
              <a:rPr lang="es-CO" sz="8300" b="1" spc="-145" dirty="0">
                <a:latin typeface="+mj-lt"/>
              </a:rPr>
              <a:t> </a:t>
            </a:r>
            <a:endParaRPr lang="es-CO" sz="8300" dirty="0">
              <a:latin typeface="+mj-lt"/>
            </a:endParaRPr>
          </a:p>
        </p:txBody>
      </p:sp>
      <p:pic>
        <p:nvPicPr>
          <p:cNvPr id="4" name="Audio Recording 18/06/2024, 9:16:37 p. m.">
            <a:hlinkClick r:id="" action="ppaction://media"/>
            <a:extLst>
              <a:ext uri="{FF2B5EF4-FFF2-40B4-BE49-F238E27FC236}">
                <a16:creationId xmlns:a16="http://schemas.microsoft.com/office/drawing/2014/main" id="{89AA8ED9-B906-FEC6-81C0-CB647A1C8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76400" y="86485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9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249953" y="-22442"/>
            <a:ext cx="5044246" cy="5269137"/>
            <a:chOff x="13243940" y="1"/>
            <a:chExt cx="5044246" cy="5269137"/>
          </a:xfrm>
        </p:grpSpPr>
        <p:sp>
          <p:nvSpPr>
            <p:cNvPr id="3" name="object 3"/>
            <p:cNvSpPr/>
            <p:nvPr/>
          </p:nvSpPr>
          <p:spPr>
            <a:xfrm>
              <a:off x="16799111" y="2687863"/>
              <a:ext cx="1489075" cy="2581275"/>
            </a:xfrm>
            <a:custGeom>
              <a:avLst/>
              <a:gdLst/>
              <a:ahLst/>
              <a:cxnLst/>
              <a:rect l="l" t="t" r="r" b="b"/>
              <a:pathLst>
                <a:path w="1489075" h="2581275">
                  <a:moveTo>
                    <a:pt x="1488889" y="2581274"/>
                  </a:moveTo>
                  <a:lnTo>
                    <a:pt x="745304" y="2581274"/>
                  </a:lnTo>
                  <a:lnTo>
                    <a:pt x="0" y="1290636"/>
                  </a:lnTo>
                  <a:lnTo>
                    <a:pt x="745303" y="0"/>
                  </a:lnTo>
                  <a:lnTo>
                    <a:pt x="1488889" y="0"/>
                  </a:lnTo>
                  <a:lnTo>
                    <a:pt x="1488889" y="2581274"/>
                  </a:lnTo>
                  <a:close/>
                </a:path>
              </a:pathLst>
            </a:custGeom>
            <a:solidFill>
              <a:srgbClr val="0045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13660116" y="1"/>
              <a:ext cx="4200525" cy="3503295"/>
            </a:xfrm>
            <a:custGeom>
              <a:avLst/>
              <a:gdLst/>
              <a:ahLst/>
              <a:cxnLst/>
              <a:rect l="l" t="t" r="r" b="b"/>
              <a:pathLst>
                <a:path w="4200525" h="3503295">
                  <a:moveTo>
                    <a:pt x="3150390" y="3503267"/>
                  </a:moveTo>
                  <a:lnTo>
                    <a:pt x="1050080" y="3503267"/>
                  </a:lnTo>
                  <a:lnTo>
                    <a:pt x="0" y="1683993"/>
                  </a:lnTo>
                  <a:lnTo>
                    <a:pt x="971996" y="0"/>
                  </a:lnTo>
                  <a:lnTo>
                    <a:pt x="3228338" y="0"/>
                  </a:lnTo>
                  <a:lnTo>
                    <a:pt x="4200471" y="1683993"/>
                  </a:lnTo>
                  <a:lnTo>
                    <a:pt x="3150390" y="3503267"/>
                  </a:lnTo>
                  <a:close/>
                </a:path>
              </a:pathLst>
            </a:custGeom>
            <a:solidFill>
              <a:srgbClr val="00A09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3243940" y="1"/>
              <a:ext cx="2486025" cy="1196975"/>
            </a:xfrm>
            <a:custGeom>
              <a:avLst/>
              <a:gdLst/>
              <a:ahLst/>
              <a:cxnLst/>
              <a:rect l="l" t="t" r="r" b="b"/>
              <a:pathLst>
                <a:path w="2486025" h="1196975">
                  <a:moveTo>
                    <a:pt x="1864536" y="1196495"/>
                  </a:moveTo>
                  <a:lnTo>
                    <a:pt x="621483" y="1196495"/>
                  </a:lnTo>
                  <a:lnTo>
                    <a:pt x="0" y="120170"/>
                  </a:lnTo>
                  <a:lnTo>
                    <a:pt x="69388" y="0"/>
                  </a:lnTo>
                  <a:lnTo>
                    <a:pt x="2416621" y="0"/>
                  </a:lnTo>
                  <a:lnTo>
                    <a:pt x="2486019" y="120170"/>
                  </a:lnTo>
                  <a:lnTo>
                    <a:pt x="1864536" y="1196495"/>
                  </a:lnTo>
                  <a:close/>
                </a:path>
              </a:pathLst>
            </a:custGeom>
            <a:solidFill>
              <a:srgbClr val="A3E37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419100"/>
            <a:ext cx="11452383" cy="1160858"/>
          </a:xfrm>
          <a:prstGeom prst="rect">
            <a:avLst/>
          </a:prstGeom>
        </p:spPr>
        <p:txBody>
          <a:bodyPr vert="horz" wrap="square" lIns="0" tIns="52351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7200" b="1" spc="75" dirty="0">
                <a:latin typeface="AvantGarde Bk BT" panose="020B0402020202020204" pitchFamily="34" charset="0"/>
              </a:rPr>
              <a:t>Introducción</a:t>
            </a:r>
            <a:endParaRPr sz="5400" dirty="0">
              <a:latin typeface="AvantGarde Bk BT" panose="020B0402020202020204" pitchFamily="34" charset="0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8700" y="7620697"/>
            <a:ext cx="3076574" cy="163829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EE9EED7-D6EE-585F-9898-9AD2D20E73E9}"/>
              </a:ext>
            </a:extLst>
          </p:cNvPr>
          <p:cNvSpPr txBox="1"/>
          <p:nvPr/>
        </p:nvSpPr>
        <p:spPr>
          <a:xfrm>
            <a:off x="1016000" y="9648749"/>
            <a:ext cx="439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Instituto Nacional de salud. </a:t>
            </a:r>
            <a:r>
              <a:rPr lang="es-CO" dirty="0" err="1"/>
              <a:t>INS.gov.co</a:t>
            </a:r>
            <a:endParaRPr lang="es-CO" dirty="0"/>
          </a:p>
        </p:txBody>
      </p:sp>
      <p:pic>
        <p:nvPicPr>
          <p:cNvPr id="1026" name="Picture 2" descr="Mapa de contorno estilizado de Colombia con el icono de la bandera  nacional. Mapa de color de la bandera de la ilustración de vector de  Colombia. | Vector Premium">
            <a:extLst>
              <a:ext uri="{FF2B5EF4-FFF2-40B4-BE49-F238E27FC236}">
                <a16:creationId xmlns:a16="http://schemas.microsoft.com/office/drawing/2014/main" id="{501D68A1-CA83-00D1-DAC3-F6E9D5D6E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35" y="2375342"/>
            <a:ext cx="4481208" cy="448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EAD0AB35-C684-05B1-DB9F-7D898602A4E6}"/>
              </a:ext>
            </a:extLst>
          </p:cNvPr>
          <p:cNvSpPr/>
          <p:nvPr/>
        </p:nvSpPr>
        <p:spPr>
          <a:xfrm>
            <a:off x="4070990" y="4076584"/>
            <a:ext cx="1990439" cy="1192554"/>
          </a:xfrm>
          <a:prstGeom prst="ellipse">
            <a:avLst/>
          </a:prstGeom>
          <a:solidFill>
            <a:srgbClr val="00A09E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dirty="0"/>
              <a:t>2023</a:t>
            </a:r>
            <a:endParaRPr lang="es-CO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608A73B-ED36-7B1B-EB13-AE53A1378D1D}"/>
              </a:ext>
            </a:extLst>
          </p:cNvPr>
          <p:cNvGrpSpPr/>
          <p:nvPr/>
        </p:nvGrpSpPr>
        <p:grpSpPr>
          <a:xfrm>
            <a:off x="6172200" y="2476500"/>
            <a:ext cx="5441753" cy="4189235"/>
            <a:chOff x="7112191" y="1868871"/>
            <a:chExt cx="5363120" cy="4646435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15333E07-BD2D-632C-C2A3-9DB5A4792976}"/>
                </a:ext>
              </a:extLst>
            </p:cNvPr>
            <p:cNvSpPr/>
            <p:nvPr/>
          </p:nvSpPr>
          <p:spPr>
            <a:xfrm>
              <a:off x="7396486" y="1868871"/>
              <a:ext cx="5071897" cy="10004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2400" dirty="0"/>
                <a:t>Tasa de donación 6.4 personas por millón de habitantes </a:t>
              </a: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D417DA2D-4397-2042-CDAC-F6D529CD1C06}"/>
                </a:ext>
              </a:extLst>
            </p:cNvPr>
            <p:cNvSpPr/>
            <p:nvPr/>
          </p:nvSpPr>
          <p:spPr>
            <a:xfrm>
              <a:off x="7403414" y="3111566"/>
              <a:ext cx="5071897" cy="10004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2400" dirty="0"/>
                <a:t>Tasa trasplantes: 23.2 órganos por millón de habitantes </a:t>
              </a: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D206737E-7F81-ECE9-7D89-D70405567DB6}"/>
                </a:ext>
              </a:extLst>
            </p:cNvPr>
            <p:cNvSpPr/>
            <p:nvPr/>
          </p:nvSpPr>
          <p:spPr>
            <a:xfrm>
              <a:off x="7403414" y="4268663"/>
              <a:ext cx="5064969" cy="10004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2400" dirty="0"/>
                <a:t>1394 trasplantes </a:t>
              </a: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CA53847A-3A04-08DA-BF8A-3E08F554FBD7}"/>
                </a:ext>
              </a:extLst>
            </p:cNvPr>
            <p:cNvSpPr/>
            <p:nvPr/>
          </p:nvSpPr>
          <p:spPr>
            <a:xfrm>
              <a:off x="7438970" y="5514831"/>
              <a:ext cx="5000783" cy="10004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2400" dirty="0"/>
                <a:t>&gt; 4000 pacientes en lista de espera </a:t>
              </a:r>
            </a:p>
          </p:txBody>
        </p:sp>
        <p:sp>
          <p:nvSpPr>
            <p:cNvPr id="15" name="Abrir llave 14">
              <a:extLst>
                <a:ext uri="{FF2B5EF4-FFF2-40B4-BE49-F238E27FC236}">
                  <a16:creationId xmlns:a16="http://schemas.microsoft.com/office/drawing/2014/main" id="{4129813D-DA6A-ED71-FF18-B3F2C8B3BDEB}"/>
                </a:ext>
              </a:extLst>
            </p:cNvPr>
            <p:cNvSpPr/>
            <p:nvPr/>
          </p:nvSpPr>
          <p:spPr>
            <a:xfrm>
              <a:off x="7112191" y="2019300"/>
              <a:ext cx="284295" cy="44196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17B136C0-DB7B-694E-CFB9-D08C70DFD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86494" y="2903514"/>
            <a:ext cx="4566333" cy="2581275"/>
          </a:xfrm>
          <a:prstGeom prst="rect">
            <a:avLst/>
          </a:prstGeom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B/>
          </a:sp3d>
        </p:spPr>
      </p:pic>
      <p:cxnSp>
        <p:nvCxnSpPr>
          <p:cNvPr id="27" name="Conector angular 26">
            <a:extLst>
              <a:ext uri="{FF2B5EF4-FFF2-40B4-BE49-F238E27FC236}">
                <a16:creationId xmlns:a16="http://schemas.microsoft.com/office/drawing/2014/main" id="{26A8329C-BD2B-8315-A4D3-0277DF2A409E}"/>
              </a:ext>
            </a:extLst>
          </p:cNvPr>
          <p:cNvCxnSpPr/>
          <p:nvPr/>
        </p:nvCxnSpPr>
        <p:spPr>
          <a:xfrm flipV="1">
            <a:off x="11584800" y="4418639"/>
            <a:ext cx="772541" cy="62898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angular 28">
            <a:extLst>
              <a:ext uri="{FF2B5EF4-FFF2-40B4-BE49-F238E27FC236}">
                <a16:creationId xmlns:a16="http://schemas.microsoft.com/office/drawing/2014/main" id="{30A1F2B5-E7F4-C598-93E3-9AB4111E1E9C}"/>
              </a:ext>
            </a:extLst>
          </p:cNvPr>
          <p:cNvCxnSpPr>
            <a:stCxn id="13" idx="3"/>
          </p:cNvCxnSpPr>
          <p:nvPr/>
        </p:nvCxnSpPr>
        <p:spPr>
          <a:xfrm>
            <a:off x="11577873" y="6214720"/>
            <a:ext cx="779468" cy="64183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30">
            <a:extLst>
              <a:ext uri="{FF2B5EF4-FFF2-40B4-BE49-F238E27FC236}">
                <a16:creationId xmlns:a16="http://schemas.microsoft.com/office/drawing/2014/main" id="{8C02F380-2FAA-858A-B987-26A7F9A9DF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68"/>
          <a:stretch/>
        </p:blipFill>
        <p:spPr>
          <a:xfrm>
            <a:off x="12348394" y="5700440"/>
            <a:ext cx="4604433" cy="3135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2" name="Audio Recording 25/06/2024, 9:55:05 p. m.">
            <a:hlinkClick r:id="" action="ppaction://media"/>
            <a:extLst>
              <a:ext uri="{FF2B5EF4-FFF2-40B4-BE49-F238E27FC236}">
                <a16:creationId xmlns:a16="http://schemas.microsoft.com/office/drawing/2014/main" id="{3ED391A4-8598-2302-4BA8-83BAB7902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59991" y="13228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1">
      <a:majorFont>
        <a:latin typeface="AvantGarde Md BT"/>
        <a:ea typeface=""/>
        <a:cs typeface=""/>
      </a:majorFont>
      <a:minorFont>
        <a:latin typeface="AvantGarde Bk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114265</TotalTime>
  <Words>2906</Words>
  <Application>Microsoft Office PowerPoint</Application>
  <PresentationFormat>Personalizado</PresentationFormat>
  <Paragraphs>735</Paragraphs>
  <Slides>67</Slides>
  <Notes>65</Notes>
  <HiddenSlides>0</HiddenSlides>
  <MMClips>71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76" baseType="lpstr">
      <vt:lpstr>Arial</vt:lpstr>
      <vt:lpstr>AvantGarde Bk BT</vt:lpstr>
      <vt:lpstr>Calibri</vt:lpstr>
      <vt:lpstr>Candara</vt:lpstr>
      <vt:lpstr>Google Sans</vt:lpstr>
      <vt:lpstr>Segoe UI</vt:lpstr>
      <vt:lpstr>Trebuchet MS</vt:lpstr>
      <vt:lpstr>Verdana</vt:lpstr>
      <vt:lpstr>Office Theme</vt:lpstr>
      <vt:lpstr>Cuidado del paciente neuro crítico</vt:lpstr>
      <vt:lpstr>Introducción  </vt:lpstr>
      <vt:lpstr>Trasplante de órganos </vt:lpstr>
      <vt:lpstr>Normatividad </vt:lpstr>
      <vt:lpstr>Fortalecer competencias del personal médico asistencial para el manejo del paciente con lesión neurológica grave </vt:lpstr>
      <vt:lpstr>¿Porqué hablamos de este tema en QET ?</vt:lpstr>
      <vt:lpstr>1. Introducción y normatividad   2. Cuidados del paciente neuro crítico.  3. Detección de posibles donantes.   4. Muerte Encefálica  </vt:lpstr>
      <vt:lpstr>Módulo 1 </vt:lpstr>
      <vt:lpstr>Introducción</vt:lpstr>
      <vt:lpstr>Cultura de la donación de órganos </vt:lpstr>
      <vt:lpstr>Ruta Crítica de donación y trasplantes</vt:lpstr>
      <vt:lpstr> Organización de la  del sistema de Donación y Trasplantes y la normatividad </vt:lpstr>
      <vt:lpstr>Marco legal </vt:lpstr>
      <vt:lpstr>Marco legal </vt:lpstr>
      <vt:lpstr>Marco legal </vt:lpstr>
      <vt:lpstr>Presentación de PowerPoint</vt:lpstr>
      <vt:lpstr>Centro regulador (Crue)</vt:lpstr>
      <vt:lpstr>Marco legal </vt:lpstr>
      <vt:lpstr>En nuestra Institución   </vt:lpstr>
      <vt:lpstr>1. Fisiopatología de la lesión neurológica/ Muerte encefálica.  2. Cuidado del paciente neuro crítico    3. Medidas de neuro protección </vt:lpstr>
      <vt:lpstr>Daño neuronal severo / Muerte encefálica </vt:lpstr>
      <vt:lpstr>Lesión SNC</vt:lpstr>
      <vt:lpstr>Cardiovascular  </vt:lpstr>
      <vt:lpstr>Pulmonar </vt:lpstr>
      <vt:lpstr>Endocrino </vt:lpstr>
      <vt:lpstr>Otros  </vt:lpstr>
      <vt:lpstr>Neuro protección</vt:lpstr>
      <vt:lpstr>Medidas generales de cuidado </vt:lpstr>
      <vt:lpstr>Sedo analgesia </vt:lpstr>
      <vt:lpstr>Ventilación mecánica</vt:lpstr>
      <vt:lpstr>Estabilidad hemodinámica </vt:lpstr>
      <vt:lpstr>Temperatura</vt:lpstr>
      <vt:lpstr>Control glicémico </vt:lpstr>
      <vt:lpstr>Control endocrino  </vt:lpstr>
      <vt:lpstr>Actividad epiléptica </vt:lpstr>
      <vt:lpstr>Medidas Especificas </vt:lpstr>
      <vt:lpstr>Metas</vt:lpstr>
      <vt:lpstr>Remisión  </vt:lpstr>
      <vt:lpstr>1. Valoración neurológica.  2. Posible donante.  3. Prácticas clínicas al final de la vida   4. Proceso de remisión</vt:lpstr>
      <vt:lpstr>Valoración neurológica </vt:lpstr>
      <vt:lpstr>Valoración neurológica </vt:lpstr>
      <vt:lpstr>Daño neuronal severo / Muerte encefálica </vt:lpstr>
      <vt:lpstr>Evolución de la lesión neurológica grave</vt:lpstr>
      <vt:lpstr>Evolución de la lesión neurológica grave</vt:lpstr>
      <vt:lpstr>Donante </vt:lpstr>
      <vt:lpstr>Cuidados al final de la vida </vt:lpstr>
      <vt:lpstr>Limitación del esfuerzo terapéutico </vt:lpstr>
      <vt:lpstr>Ley de ética médica  </vt:lpstr>
      <vt:lpstr>Cuidados al final de la vida </vt:lpstr>
      <vt:lpstr>Comunicación </vt:lpstr>
      <vt:lpstr>Comunicación </vt:lpstr>
      <vt:lpstr>Cuidados del donante </vt:lpstr>
      <vt:lpstr>Estabilidad hemodinámica </vt:lpstr>
      <vt:lpstr>Alerta</vt:lpstr>
      <vt:lpstr>Remisión  </vt:lpstr>
      <vt:lpstr>1. Declaración de muerte Encefálica     2. Expedición de certificado de defunción    </vt:lpstr>
      <vt:lpstr>Muerte Encefálica </vt:lpstr>
      <vt:lpstr>Diagnóstico de muerte encefálica  </vt:lpstr>
      <vt:lpstr>Diagnóstico Clínico</vt:lpstr>
      <vt:lpstr>Diagnóstico clínico </vt:lpstr>
      <vt:lpstr>Diagnóstico Clínico </vt:lpstr>
      <vt:lpstr>Legislación en Colombia </vt:lpstr>
      <vt:lpstr>Muerte Encefálica  </vt:lpstr>
      <vt:lpstr>Pruebas </vt:lpstr>
      <vt:lpstr>Certificado de defunción </vt:lpstr>
      <vt:lpstr>Presentación de PowerPoint</vt:lpstr>
      <vt:lpstr>Nota de vigencia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Trayectoria MEGA</dc:title>
  <dc:creator>Comunicaciones</dc:creator>
  <cp:keywords>DAFUkX_EHZo,BAEAp0R9zDs</cp:keywords>
  <cp:lastModifiedBy>Coordinacion de Calidad</cp:lastModifiedBy>
  <cp:revision>77</cp:revision>
  <dcterms:created xsi:type="dcterms:W3CDTF">2022-12-12T19:00:47Z</dcterms:created>
  <dcterms:modified xsi:type="dcterms:W3CDTF">2024-07-24T21:14:32Z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2022-12-12T00:00:00Z</vt:filetime>
  </property>
  <property fmtid="{D5CDD505-2E9C-101B-9397-08002B2CF9AE}" pid="3" name="Creator">
    <vt:lpwstr>Canva</vt:lpwstr>
  </property>
  <property fmtid="{D5CDD505-2E9C-101B-9397-08002B2CF9AE}" pid="4" name="Producer">
    <vt:lpwstr>Canva</vt:lpwstr>
  </property>
  <property fmtid="{D5CDD505-2E9C-101B-9397-08002B2CF9AE}" pid="5" name="LastSaved">
    <vt:filetime>2022-12-12T00:00:00Z</vt:filetime>
  </property>
</Properties>
</file>